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6" r:id="rId2"/>
  </p:sldMasterIdLst>
  <p:notesMasterIdLst>
    <p:notesMasterId r:id="rId37"/>
  </p:notesMasterIdLst>
  <p:sldIdLst>
    <p:sldId id="256" r:id="rId3"/>
    <p:sldId id="288" r:id="rId4"/>
    <p:sldId id="28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91" r:id="rId32"/>
    <p:sldId id="292" r:id="rId33"/>
    <p:sldId id="285" r:id="rId34"/>
    <p:sldId id="293" r:id="rId35"/>
    <p:sldId id="287" r:id="rId36"/>
  </p:sldIdLst>
  <p:sldSz cx="9144000" cy="6858000" type="screen4x3"/>
  <p:notesSz cx="9144000" cy="6858000"/>
  <p:embeddedFontLst>
    <p:embeddedFont>
      <p:font typeface="Cambria Math" panose="02040503050406030204" pitchFamily="18" charset="0"/>
      <p:regular r:id="rId38"/>
    </p:embeddedFont>
    <p:embeddedFont>
      <p:font typeface="Segoe UI" panose="020B0502040204020203" pitchFamily="34" charset="0"/>
      <p:regular r:id="rId39"/>
      <p:bold r:id="rId40"/>
      <p:italic r:id="rId41"/>
      <p:boldItalic r:id="rId42"/>
    </p:embeddedFont>
    <p:embeddedFont>
      <p:font typeface="Segoe UI Light" panose="020B0502040204020203" pitchFamily="34" charset="0"/>
      <p:regular r:id="rId43"/>
      <p: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3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BE248-F46B-4157-8713-0FA62FB05FE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CE202-4AE5-4245-B293-6FA4CB95E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53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68D75E97-86B7-48C7-B772-7D0C188DC2D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30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2"/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0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68D75E97-86B7-48C7-B772-7D0C188DC2D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2"/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94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30106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64479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94132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1544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5125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75268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586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57616" y="134112"/>
            <a:ext cx="646176" cy="7132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01980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03729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2492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14558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4394" y="147955"/>
            <a:ext cx="6995210" cy="1367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7390" y="1673859"/>
            <a:ext cx="7195184" cy="1393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11F46-DD8E-40EB-A3BC-0CC2BEA19466}" type="datetimeFigureOut">
              <a:rPr lang="en-NZ" smtClean="0"/>
              <a:t>27/07/2026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D3929-19F2-429B-ADDC-CA064EDFCD10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14056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495" y="149352"/>
            <a:ext cx="6355080" cy="7284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12419" y="1635421"/>
            <a:ext cx="6919595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20" dirty="0">
                <a:solidFill>
                  <a:srgbClr val="0070C0"/>
                </a:solidFill>
                <a:latin typeface="Calibri Light"/>
                <a:cs typeface="Calibri Light"/>
              </a:rPr>
              <a:t>CSCI/ARTI </a:t>
            </a:r>
            <a:r>
              <a:rPr sz="3900" spc="45" dirty="0">
                <a:solidFill>
                  <a:srgbClr val="0070C0"/>
                </a:solidFill>
                <a:latin typeface="Calibri Light"/>
                <a:cs typeface="Calibri Light"/>
              </a:rPr>
              <a:t>8950 Machine</a:t>
            </a:r>
            <a:r>
              <a:rPr sz="3900" spc="-35" dirty="0">
                <a:solidFill>
                  <a:srgbClr val="0070C0"/>
                </a:solidFill>
                <a:latin typeface="Calibri Light"/>
                <a:cs typeface="Calibri Light"/>
              </a:rPr>
              <a:t> </a:t>
            </a:r>
            <a:r>
              <a:rPr sz="3900" spc="40" dirty="0">
                <a:solidFill>
                  <a:srgbClr val="0070C0"/>
                </a:solidFill>
                <a:latin typeface="Calibri Light"/>
                <a:cs typeface="Calibri Light"/>
              </a:rPr>
              <a:t>Learning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5000" y="2382012"/>
            <a:ext cx="5486400" cy="13593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Calibri"/>
                <a:cs typeface="Calibri"/>
              </a:rPr>
              <a:t>Lecture </a:t>
            </a:r>
            <a:r>
              <a:rPr lang="en-US" sz="2800" b="1" spc="-5">
                <a:latin typeface="Calibri"/>
                <a:cs typeface="Calibri"/>
              </a:rPr>
              <a:t>Notes </a:t>
            </a:r>
            <a:r>
              <a:rPr lang="en-US" sz="2800" b="1" dirty="0">
                <a:latin typeface="Calibri"/>
                <a:cs typeface="Calibri"/>
              </a:rPr>
              <a:t>6</a:t>
            </a:r>
            <a:r>
              <a:rPr sz="2800" b="1">
                <a:latin typeface="Calibri"/>
                <a:cs typeface="Calibri"/>
              </a:rPr>
              <a:t>:</a:t>
            </a:r>
            <a:r>
              <a:rPr sz="2800" b="1" spc="-1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Clustering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555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10756" y="6524243"/>
            <a:ext cx="6093460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Credit: some </a:t>
            </a:r>
            <a:r>
              <a:rPr sz="1400" spc="-10" dirty="0">
                <a:latin typeface="Calibri"/>
                <a:cs typeface="Calibri"/>
              </a:rPr>
              <a:t>examples </a:t>
            </a:r>
            <a:r>
              <a:rPr sz="1400" dirty="0">
                <a:latin typeface="Calibri"/>
                <a:cs typeface="Calibri"/>
              </a:rPr>
              <a:t>&amp; </a:t>
            </a:r>
            <a:r>
              <a:rPr sz="1400" spc="-5" dirty="0">
                <a:latin typeface="Calibri"/>
                <a:cs typeface="Calibri"/>
              </a:rPr>
              <a:t>figures by Marine Carpuat, </a:t>
            </a:r>
            <a:r>
              <a:rPr sz="1400" spc="-45" dirty="0">
                <a:latin typeface="Calibri"/>
                <a:cs typeface="Calibri"/>
              </a:rPr>
              <a:t>Tom </a:t>
            </a:r>
            <a:r>
              <a:rPr sz="1400" spc="-5" dirty="0">
                <a:latin typeface="Calibri"/>
                <a:cs typeface="Calibri"/>
              </a:rPr>
              <a:t>Mitchell</a:t>
            </a:r>
            <a:r>
              <a:rPr lang="en-US" sz="1400" spc="-5" dirty="0">
                <a:latin typeface="Calibri"/>
                <a:cs typeface="Calibri"/>
              </a:rPr>
              <a:t> &amp; CIML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6CF8575-7DDE-48DA-900B-A9715AEFFF4D}"/>
              </a:ext>
            </a:extLst>
          </p:cNvPr>
          <p:cNvSpPr txBox="1">
            <a:spLocks/>
          </p:cNvSpPr>
          <p:nvPr/>
        </p:nvSpPr>
        <p:spPr>
          <a:xfrm>
            <a:off x="1143000" y="3662998"/>
            <a:ext cx="6858000" cy="2661602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0">
              <a:defRPr sz="2200" b="0" i="0">
                <a:solidFill>
                  <a:schemeClr val="tx1"/>
                </a:solidFill>
                <a:latin typeface="Segoe UI Emoji"/>
                <a:ea typeface="+mn-ea"/>
                <a:cs typeface="Segoe UI Emoji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Khaled Rasheed</a:t>
            </a:r>
          </a:p>
          <a:p>
            <a:pPr algn="ctr"/>
            <a:r>
              <a:rPr lang="en-US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Professor</a:t>
            </a:r>
          </a:p>
          <a:p>
            <a:pPr algn="ctr"/>
            <a:r>
              <a:rPr lang="en-US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of Computing</a:t>
            </a:r>
          </a:p>
          <a:p>
            <a:pPr algn="ctr"/>
            <a:r>
              <a:rPr lang="en-US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</a:t>
            </a:r>
          </a:p>
          <a:p>
            <a:pPr algn="ctr"/>
            <a:r>
              <a:rPr lang="en-US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Institute for Artificial Intelligence</a:t>
            </a:r>
          </a:p>
          <a:p>
            <a:pPr algn="ctr"/>
            <a:r>
              <a:rPr lang="en-US" sz="2400" ker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 of Georgia</a:t>
            </a:r>
            <a:endParaRPr lang="en-US" sz="2400" kern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8754" y="657013"/>
            <a:ext cx="4685030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45" dirty="0">
                <a:latin typeface="Calibri Light"/>
                <a:cs typeface="Calibri Light"/>
              </a:rPr>
              <a:t>Unsupervised</a:t>
            </a:r>
            <a:r>
              <a:rPr sz="3900" spc="-45" dirty="0">
                <a:latin typeface="Calibri Light"/>
                <a:cs typeface="Calibri Light"/>
              </a:rPr>
              <a:t> </a:t>
            </a:r>
            <a:r>
              <a:rPr sz="3900" spc="40" dirty="0">
                <a:latin typeface="Calibri Light"/>
                <a:cs typeface="Calibri Light"/>
              </a:rPr>
              <a:t>Learning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1988" y="1524000"/>
            <a:ext cx="8034020" cy="4715393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266700" indent="-228600">
              <a:lnSpc>
                <a:spcPct val="100000"/>
              </a:lnSpc>
              <a:spcBef>
                <a:spcPts val="1010"/>
              </a:spcBef>
              <a:buFont typeface="Arial"/>
              <a:buChar char="•"/>
              <a:tabLst>
                <a:tab pos="266700" algn="l"/>
                <a:tab pos="2680335" algn="l"/>
              </a:tabLst>
            </a:pPr>
            <a:r>
              <a:rPr sz="2400" spc="-5" dirty="0">
                <a:solidFill>
                  <a:srgbClr val="C00000"/>
                </a:solidFill>
                <a:latin typeface="Calibri"/>
                <a:cs typeface="Calibri"/>
              </a:rPr>
              <a:t>Input</a:t>
            </a:r>
            <a:r>
              <a:rPr sz="2400" spc="-5" dirty="0">
                <a:latin typeface="Calibri"/>
                <a:cs typeface="Calibri"/>
              </a:rPr>
              <a:t>: </a:t>
            </a:r>
            <a:r>
              <a:rPr sz="2400" spc="-25" dirty="0">
                <a:latin typeface="Calibri"/>
                <a:cs typeface="Calibri"/>
              </a:rPr>
              <a:t>Training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set	</a:t>
            </a:r>
            <a:endParaRPr sz="2400" i="1" dirty="0">
              <a:latin typeface="Cambria Math"/>
              <a:cs typeface="Cambria Math"/>
            </a:endParaRPr>
          </a:p>
          <a:p>
            <a:pPr marL="266700" indent="-22860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266700" algn="l"/>
              </a:tabLst>
            </a:pPr>
            <a:r>
              <a:rPr sz="2400" spc="-5" dirty="0">
                <a:solidFill>
                  <a:srgbClr val="C00000"/>
                </a:solidFill>
                <a:latin typeface="Calibri"/>
                <a:cs typeface="Calibri"/>
              </a:rPr>
              <a:t>Output</a:t>
            </a:r>
            <a:r>
              <a:rPr sz="2400" spc="-5" dirty="0">
                <a:latin typeface="Calibri"/>
                <a:cs typeface="Calibri"/>
              </a:rPr>
              <a:t>: </a:t>
            </a:r>
            <a:r>
              <a:rPr sz="2400" spc="-10" dirty="0">
                <a:latin typeface="Calibri"/>
                <a:cs typeface="Calibri"/>
              </a:rPr>
              <a:t>Structure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0" dirty="0">
                <a:latin typeface="Calibri"/>
                <a:cs typeface="Calibri"/>
              </a:rPr>
              <a:t>training </a:t>
            </a:r>
            <a:r>
              <a:rPr sz="2400" spc="-5" dirty="0">
                <a:latin typeface="Calibri"/>
                <a:cs typeface="Calibri"/>
              </a:rPr>
              <a:t>set, </a:t>
            </a:r>
            <a:r>
              <a:rPr sz="2400" dirty="0">
                <a:latin typeface="Calibri"/>
                <a:cs typeface="Calibri"/>
              </a:rPr>
              <a:t>e.g., </a:t>
            </a:r>
            <a:r>
              <a:rPr sz="2400" spc="-15" dirty="0">
                <a:latin typeface="Calibri"/>
                <a:cs typeface="Calibri"/>
              </a:rPr>
              <a:t>clusters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2600" dirty="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2400" b="1" spc="-15" dirty="0">
                <a:latin typeface="Calibri"/>
                <a:cs typeface="Calibri"/>
              </a:rPr>
              <a:t>Representative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Approaches</a:t>
            </a:r>
            <a:endParaRPr sz="2400" dirty="0">
              <a:latin typeface="Calibri"/>
              <a:cs typeface="Calibri"/>
            </a:endParaRPr>
          </a:p>
          <a:p>
            <a:pPr marL="266700" indent="-228600">
              <a:lnSpc>
                <a:spcPct val="100000"/>
              </a:lnSpc>
              <a:spcBef>
                <a:spcPts val="1030"/>
              </a:spcBef>
              <a:buFont typeface="Arial"/>
              <a:buChar char="•"/>
              <a:tabLst>
                <a:tab pos="266700" algn="l"/>
              </a:tabLst>
            </a:pPr>
            <a:r>
              <a:rPr sz="2400" spc="-10" dirty="0">
                <a:latin typeface="Calibri"/>
                <a:cs typeface="Calibri"/>
              </a:rPr>
              <a:t>Clustering</a:t>
            </a:r>
            <a:endParaRPr sz="2400" dirty="0">
              <a:latin typeface="Calibri"/>
              <a:cs typeface="Calibri"/>
            </a:endParaRPr>
          </a:p>
          <a:p>
            <a:pPr marL="723900" lvl="1" indent="-228600">
              <a:lnSpc>
                <a:spcPct val="100000"/>
              </a:lnSpc>
              <a:spcBef>
                <a:spcPts val="520"/>
              </a:spcBef>
              <a:buFont typeface="Arial"/>
              <a:buChar char="•"/>
              <a:tabLst>
                <a:tab pos="723265" algn="l"/>
                <a:tab pos="723900" algn="l"/>
              </a:tabLst>
            </a:pPr>
            <a:r>
              <a:rPr sz="2000" spc="-10" dirty="0">
                <a:latin typeface="Calibri"/>
                <a:cs typeface="Calibri"/>
              </a:rPr>
              <a:t>Represent </a:t>
            </a:r>
            <a:r>
              <a:rPr sz="2000" dirty="0">
                <a:latin typeface="Calibri"/>
                <a:cs typeface="Calibri"/>
              </a:rPr>
              <a:t>each sample </a:t>
            </a:r>
            <a:r>
              <a:rPr sz="2000" spc="-5" dirty="0">
                <a:latin typeface="Calibri"/>
                <a:cs typeface="Calibri"/>
              </a:rPr>
              <a:t>using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prototype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example</a:t>
            </a:r>
            <a:endParaRPr sz="2000" dirty="0">
              <a:latin typeface="Calibri"/>
              <a:cs typeface="Calibri"/>
            </a:endParaRPr>
          </a:p>
          <a:p>
            <a:pPr marL="266700" indent="-228600">
              <a:lnSpc>
                <a:spcPct val="100000"/>
              </a:lnSpc>
              <a:spcBef>
                <a:spcPts val="994"/>
              </a:spcBef>
              <a:buFont typeface="Arial"/>
              <a:buChar char="•"/>
              <a:tabLst>
                <a:tab pos="266700" algn="l"/>
              </a:tabLst>
            </a:pPr>
            <a:r>
              <a:rPr sz="2400" spc="-5" dirty="0">
                <a:latin typeface="Calibri"/>
                <a:cs typeface="Calibri"/>
              </a:rPr>
              <a:t>Dimensionality</a:t>
            </a:r>
            <a:r>
              <a:rPr sz="2400" spc="-10" dirty="0">
                <a:latin typeface="Calibri"/>
                <a:cs typeface="Calibri"/>
              </a:rPr>
              <a:t> Reduction</a:t>
            </a:r>
            <a:endParaRPr sz="2400" dirty="0">
              <a:latin typeface="Calibri"/>
              <a:cs typeface="Calibri"/>
            </a:endParaRPr>
          </a:p>
          <a:p>
            <a:pPr marL="723265" marR="17780" lvl="1" indent="-228600">
              <a:lnSpc>
                <a:spcPct val="100000"/>
              </a:lnSpc>
              <a:spcBef>
                <a:spcPts val="520"/>
              </a:spcBef>
              <a:buFont typeface="Arial"/>
              <a:buChar char="•"/>
              <a:tabLst>
                <a:tab pos="723265" algn="l"/>
                <a:tab pos="723900" algn="l"/>
              </a:tabLst>
            </a:pPr>
            <a:r>
              <a:rPr sz="2000" spc="-10" dirty="0">
                <a:latin typeface="Calibri"/>
                <a:cs typeface="Calibri"/>
              </a:rPr>
              <a:t>Represent </a:t>
            </a:r>
            <a:r>
              <a:rPr sz="2000" dirty="0">
                <a:latin typeface="Calibri"/>
                <a:cs typeface="Calibri"/>
              </a:rPr>
              <a:t>each sample </a:t>
            </a:r>
            <a:r>
              <a:rPr sz="2000" spc="-5" dirty="0">
                <a:latin typeface="Calibri"/>
                <a:cs typeface="Calibri"/>
              </a:rPr>
              <a:t>using </a:t>
            </a:r>
            <a:r>
              <a:rPr sz="2000" dirty="0">
                <a:latin typeface="Calibri"/>
                <a:cs typeface="Calibri"/>
              </a:rPr>
              <a:t>a small </a:t>
            </a:r>
            <a:r>
              <a:rPr sz="2000" spc="-5" dirty="0">
                <a:latin typeface="Calibri"/>
                <a:cs typeface="Calibri"/>
              </a:rPr>
              <a:t>number of variables </a:t>
            </a:r>
            <a:r>
              <a:rPr sz="2000" dirty="0">
                <a:latin typeface="Calibri"/>
                <a:cs typeface="Calibri"/>
              </a:rPr>
              <a:t>(e.g., </a:t>
            </a:r>
            <a:r>
              <a:rPr sz="2000" spc="-15" dirty="0">
                <a:latin typeface="Calibri"/>
                <a:cs typeface="Calibri"/>
              </a:rPr>
              <a:t>feature  </a:t>
            </a:r>
            <a:r>
              <a:rPr sz="2000" dirty="0">
                <a:latin typeface="Calibri"/>
                <a:cs typeface="Calibri"/>
              </a:rPr>
              <a:t>selection, </a:t>
            </a:r>
            <a:r>
              <a:rPr sz="2000" spc="-15" dirty="0">
                <a:latin typeface="Calibri"/>
                <a:cs typeface="Calibri"/>
              </a:rPr>
              <a:t>feature</a:t>
            </a:r>
            <a:r>
              <a:rPr sz="2000" spc="-10" dirty="0">
                <a:latin typeface="Calibri"/>
                <a:cs typeface="Calibri"/>
              </a:rPr>
              <a:t> extraction)</a:t>
            </a:r>
            <a:endParaRPr sz="2000" dirty="0">
              <a:latin typeface="Calibri"/>
              <a:cs typeface="Calibri"/>
            </a:endParaRPr>
          </a:p>
          <a:p>
            <a:pPr marL="266700" indent="-228600">
              <a:lnSpc>
                <a:spcPct val="100000"/>
              </a:lnSpc>
              <a:spcBef>
                <a:spcPts val="894"/>
              </a:spcBef>
              <a:buFont typeface="Arial"/>
              <a:buChar char="•"/>
              <a:tabLst>
                <a:tab pos="266700" algn="l"/>
              </a:tabLst>
            </a:pPr>
            <a:r>
              <a:rPr sz="2400" spc="-5" dirty="0">
                <a:latin typeface="Calibri"/>
                <a:cs typeface="Calibri"/>
              </a:rPr>
              <a:t>Density</a:t>
            </a:r>
            <a:r>
              <a:rPr sz="2400" spc="-10" dirty="0">
                <a:latin typeface="Calibri"/>
                <a:cs typeface="Calibri"/>
              </a:rPr>
              <a:t> Estimation</a:t>
            </a:r>
            <a:endParaRPr sz="2400" dirty="0">
              <a:latin typeface="Calibri"/>
              <a:cs typeface="Calibri"/>
            </a:endParaRPr>
          </a:p>
          <a:p>
            <a:pPr marL="723900" lvl="1" indent="-228600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723265" algn="l"/>
                <a:tab pos="723900" algn="l"/>
              </a:tabLst>
            </a:pPr>
            <a:r>
              <a:rPr sz="2000" spc="-10" dirty="0">
                <a:latin typeface="Calibri"/>
                <a:cs typeface="Calibri"/>
              </a:rPr>
              <a:t>Estimate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5" dirty="0">
                <a:latin typeface="Calibri"/>
                <a:cs typeface="Calibri"/>
              </a:rPr>
              <a:t>probability distribution </a:t>
            </a:r>
            <a:r>
              <a:rPr sz="2000" spc="-10" dirty="0">
                <a:latin typeface="Calibri"/>
                <a:cs typeface="Calibri"/>
              </a:rPr>
              <a:t>over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data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space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47D75B-AA6A-4DA6-8B0A-16EF2D59CC8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00" y="1556471"/>
            <a:ext cx="2362200" cy="5771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59" y="2278573"/>
            <a:ext cx="3865154" cy="30043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8390" marR="5080" indent="-951230">
              <a:lnSpc>
                <a:spcPct val="100000"/>
              </a:lnSpc>
              <a:spcBef>
                <a:spcPts val="100"/>
              </a:spcBef>
            </a:pPr>
            <a:r>
              <a:rPr dirty="0"/>
              <a:t>2 </a:t>
            </a:r>
            <a:r>
              <a:rPr spc="-5" dirty="0"/>
              <a:t>datasets </a:t>
            </a:r>
            <a:r>
              <a:rPr dirty="0"/>
              <a:t>with </a:t>
            </a:r>
            <a:r>
              <a:rPr spc="60" dirty="0"/>
              <a:t>very</a:t>
            </a:r>
            <a:r>
              <a:rPr spc="-45" dirty="0"/>
              <a:t> </a:t>
            </a:r>
            <a:r>
              <a:rPr spc="-15" dirty="0"/>
              <a:t>different  </a:t>
            </a:r>
            <a:r>
              <a:rPr spc="-5" dirty="0"/>
              <a:t>underlying</a:t>
            </a:r>
            <a:r>
              <a:rPr spc="-35" dirty="0"/>
              <a:t> </a:t>
            </a:r>
            <a:r>
              <a:rPr spc="-15" dirty="0"/>
              <a:t>structure!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57537" y="2359716"/>
            <a:ext cx="3697460" cy="291868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9363" y="657013"/>
            <a:ext cx="2065020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25" dirty="0">
                <a:latin typeface="Calibri Light"/>
                <a:cs typeface="Calibri Light"/>
              </a:rPr>
              <a:t>Clustering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2288" y="1623059"/>
            <a:ext cx="8437245" cy="421386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10" dirty="0">
                <a:latin typeface="Calibri"/>
                <a:cs typeface="Calibri"/>
              </a:rPr>
              <a:t>What </a:t>
            </a:r>
            <a:r>
              <a:rPr sz="2000" b="1" spc="-5" dirty="0">
                <a:latin typeface="Calibri"/>
                <a:cs typeface="Calibri"/>
              </a:rPr>
              <a:t>is </a:t>
            </a:r>
            <a:r>
              <a:rPr sz="2000" b="1" dirty="0">
                <a:latin typeface="Calibri"/>
                <a:cs typeface="Calibri"/>
              </a:rPr>
              <a:t>a </a:t>
            </a:r>
            <a:r>
              <a:rPr sz="2000" b="1" spc="-10" dirty="0">
                <a:latin typeface="Calibri"/>
                <a:cs typeface="Calibri"/>
              </a:rPr>
              <a:t>cluster?</a:t>
            </a:r>
            <a:endParaRPr sz="200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cluster </a:t>
            </a:r>
            <a:r>
              <a:rPr sz="2000" dirty="0">
                <a:latin typeface="Calibri"/>
                <a:cs typeface="Calibri"/>
              </a:rPr>
              <a:t>is a </a:t>
            </a:r>
            <a:r>
              <a:rPr sz="2000" spc="-5" dirty="0">
                <a:latin typeface="Calibri"/>
                <a:cs typeface="Calibri"/>
              </a:rPr>
              <a:t>collection of </a:t>
            </a:r>
            <a:r>
              <a:rPr sz="2000" spc="-10" dirty="0">
                <a:latin typeface="Calibri"/>
                <a:cs typeface="Calibri"/>
              </a:rPr>
              <a:t>data </a:t>
            </a:r>
            <a:r>
              <a:rPr sz="2000" spc="-5" dirty="0">
                <a:latin typeface="Calibri"/>
                <a:cs typeface="Calibri"/>
              </a:rPr>
              <a:t>objects which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are</a:t>
            </a:r>
            <a:endParaRPr sz="20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310"/>
              </a:spcBef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dirty="0">
                <a:latin typeface="Calibri"/>
                <a:cs typeface="Calibri"/>
              </a:rPr>
              <a:t>Similar (or </a:t>
            </a:r>
            <a:r>
              <a:rPr sz="2000" spc="-10" dirty="0">
                <a:latin typeface="Calibri"/>
                <a:cs typeface="Calibri"/>
              </a:rPr>
              <a:t>related) to </a:t>
            </a:r>
            <a:r>
              <a:rPr sz="2000" spc="-5" dirty="0">
                <a:latin typeface="Calibri"/>
                <a:cs typeface="Calibri"/>
              </a:rPr>
              <a:t>one another within </a:t>
            </a:r>
            <a:r>
              <a:rPr sz="2000" dirty="0">
                <a:latin typeface="Calibri"/>
                <a:cs typeface="Calibri"/>
              </a:rPr>
              <a:t>the same </a:t>
            </a:r>
            <a:r>
              <a:rPr sz="2000" spc="-10" dirty="0">
                <a:latin typeface="Calibri"/>
                <a:cs typeface="Calibri"/>
              </a:rPr>
              <a:t>group </a:t>
            </a:r>
            <a:r>
              <a:rPr sz="2000" spc="-5" dirty="0">
                <a:latin typeface="Calibri"/>
                <a:cs typeface="Calibri"/>
              </a:rPr>
              <a:t>(i.e.,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cluster)</a:t>
            </a:r>
            <a:endParaRPr sz="20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195"/>
              </a:spcBef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dirty="0">
                <a:latin typeface="Calibri"/>
                <a:cs typeface="Calibri"/>
              </a:rPr>
              <a:t>Dissimilar (or </a:t>
            </a:r>
            <a:r>
              <a:rPr sz="2000" spc="-10" dirty="0">
                <a:latin typeface="Calibri"/>
                <a:cs typeface="Calibri"/>
              </a:rPr>
              <a:t>unrelated) to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5" dirty="0">
                <a:latin typeface="Calibri"/>
                <a:cs typeface="Calibri"/>
              </a:rPr>
              <a:t>objects </a:t>
            </a:r>
            <a:r>
              <a:rPr sz="2000" dirty="0">
                <a:latin typeface="Calibri"/>
                <a:cs typeface="Calibri"/>
              </a:rPr>
              <a:t>in </a:t>
            </a:r>
            <a:r>
              <a:rPr sz="2000" spc="-5" dirty="0">
                <a:latin typeface="Calibri"/>
                <a:cs typeface="Calibri"/>
              </a:rPr>
              <a:t>other </a:t>
            </a:r>
            <a:r>
              <a:rPr sz="2000" spc="-10" dirty="0">
                <a:latin typeface="Calibri"/>
                <a:cs typeface="Calibri"/>
              </a:rPr>
              <a:t>groups </a:t>
            </a:r>
            <a:r>
              <a:rPr sz="2000" spc="-5" dirty="0">
                <a:latin typeface="Calibri"/>
                <a:cs typeface="Calibri"/>
              </a:rPr>
              <a:t>(i.e.,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clusters)</a:t>
            </a:r>
            <a:endParaRPr sz="2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10" dirty="0">
                <a:latin typeface="Calibri"/>
                <a:cs typeface="Calibri"/>
              </a:rPr>
              <a:t>Cluster </a:t>
            </a:r>
            <a:r>
              <a:rPr sz="2000" b="1" spc="-5" dirty="0">
                <a:latin typeface="Calibri"/>
                <a:cs typeface="Calibri"/>
              </a:rPr>
              <a:t>analysis </a:t>
            </a:r>
            <a:r>
              <a:rPr sz="2000" dirty="0">
                <a:latin typeface="Calibri"/>
                <a:cs typeface="Calibri"/>
              </a:rPr>
              <a:t>(or </a:t>
            </a:r>
            <a:r>
              <a:rPr sz="2000" b="1" i="1" spc="-10" dirty="0">
                <a:latin typeface="Calibri"/>
                <a:cs typeface="Calibri"/>
              </a:rPr>
              <a:t>clustering</a:t>
            </a:r>
            <a:r>
              <a:rPr sz="2000" b="1" spc="-10" dirty="0">
                <a:latin typeface="Calibri"/>
                <a:cs typeface="Calibri"/>
              </a:rPr>
              <a:t>, </a:t>
            </a:r>
            <a:r>
              <a:rPr sz="2000" b="1" i="1" spc="-15" dirty="0">
                <a:latin typeface="Calibri"/>
                <a:cs typeface="Calibri"/>
              </a:rPr>
              <a:t>data </a:t>
            </a:r>
            <a:r>
              <a:rPr sz="2000" b="1" i="1" spc="-10" dirty="0">
                <a:latin typeface="Calibri"/>
                <a:cs typeface="Calibri"/>
              </a:rPr>
              <a:t>segmentation</a:t>
            </a:r>
            <a:r>
              <a:rPr sz="2000" i="1" spc="-10" dirty="0">
                <a:latin typeface="Calibri"/>
                <a:cs typeface="Calibri"/>
              </a:rPr>
              <a:t>,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…</a:t>
            </a:r>
            <a:r>
              <a:rPr sz="2000" spc="-5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698500" marR="5080" lvl="1" indent="-228600">
              <a:lnSpc>
                <a:spcPts val="2180"/>
              </a:lnSpc>
              <a:spcBef>
                <a:spcPts val="47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5" dirty="0">
                <a:latin typeface="Calibri"/>
                <a:cs typeface="Calibri"/>
              </a:rPr>
              <a:t>Given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set of </a:t>
            </a:r>
            <a:r>
              <a:rPr sz="2000" spc="-10" dirty="0">
                <a:latin typeface="Calibri"/>
                <a:cs typeface="Calibri"/>
              </a:rPr>
              <a:t>data </a:t>
            </a:r>
            <a:r>
              <a:rPr sz="2000" spc="-5" dirty="0">
                <a:latin typeface="Calibri"/>
                <a:cs typeface="Calibri"/>
              </a:rPr>
              <a:t>points, </a:t>
            </a:r>
            <a:r>
              <a:rPr sz="2000" dirty="0">
                <a:latin typeface="Calibri"/>
                <a:cs typeface="Calibri"/>
              </a:rPr>
              <a:t>partition them </a:t>
            </a:r>
            <a:r>
              <a:rPr sz="2000" spc="-10" dirty="0">
                <a:latin typeface="Calibri"/>
                <a:cs typeface="Calibri"/>
              </a:rPr>
              <a:t>into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set of </a:t>
            </a:r>
            <a:r>
              <a:rPr sz="2000" spc="-10" dirty="0">
                <a:latin typeface="Calibri"/>
                <a:cs typeface="Calibri"/>
              </a:rPr>
              <a:t>groups </a:t>
            </a:r>
            <a:r>
              <a:rPr sz="2000" spc="-5" dirty="0">
                <a:latin typeface="Calibri"/>
                <a:cs typeface="Calibri"/>
              </a:rPr>
              <a:t>(i.e., </a:t>
            </a:r>
            <a:r>
              <a:rPr sz="2000" spc="-10" dirty="0">
                <a:latin typeface="Calibri"/>
                <a:cs typeface="Calibri"/>
              </a:rPr>
              <a:t>clusters)  </a:t>
            </a:r>
            <a:r>
              <a:rPr sz="2000" spc="-5" dirty="0">
                <a:latin typeface="Calibri"/>
                <a:cs typeface="Calibri"/>
              </a:rPr>
              <a:t>which </a:t>
            </a:r>
            <a:r>
              <a:rPr sz="2000" spc="-10" dirty="0">
                <a:latin typeface="Calibri"/>
                <a:cs typeface="Calibri"/>
              </a:rPr>
              <a:t>are </a:t>
            </a:r>
            <a:r>
              <a:rPr sz="2000" dirty="0">
                <a:latin typeface="Calibri"/>
                <a:cs typeface="Calibri"/>
              </a:rPr>
              <a:t>as similar as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possible</a:t>
            </a:r>
            <a:endParaRPr sz="2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8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latin typeface="Calibri"/>
                <a:cs typeface="Calibri"/>
              </a:rPr>
              <a:t>Cluster </a:t>
            </a:r>
            <a:r>
              <a:rPr sz="2000" spc="-5" dirty="0">
                <a:latin typeface="Calibri"/>
                <a:cs typeface="Calibri"/>
              </a:rPr>
              <a:t>analysis </a:t>
            </a:r>
            <a:r>
              <a:rPr sz="2000" dirty="0">
                <a:latin typeface="Calibri"/>
                <a:cs typeface="Calibri"/>
              </a:rPr>
              <a:t>is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unsupervised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learning </a:t>
            </a:r>
            <a:r>
              <a:rPr sz="2000" spc="-5" dirty="0">
                <a:latin typeface="Calibri"/>
                <a:cs typeface="Calibri"/>
              </a:rPr>
              <a:t>(i.e., no </a:t>
            </a:r>
            <a:r>
              <a:rPr sz="2000" spc="-10" dirty="0">
                <a:latin typeface="Calibri"/>
                <a:cs typeface="Calibri"/>
              </a:rPr>
              <a:t>predefined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classes)</a:t>
            </a:r>
            <a:endParaRPr sz="200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19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5" dirty="0">
                <a:latin typeface="Calibri"/>
                <a:cs typeface="Calibri"/>
              </a:rPr>
              <a:t>This </a:t>
            </a:r>
            <a:r>
              <a:rPr sz="2000" spc="-10" dirty="0">
                <a:latin typeface="Calibri"/>
                <a:cs typeface="Calibri"/>
              </a:rPr>
              <a:t>contrasts </a:t>
            </a:r>
            <a:r>
              <a:rPr sz="2000" dirty="0">
                <a:latin typeface="Calibri"/>
                <a:cs typeface="Calibri"/>
              </a:rPr>
              <a:t>with </a:t>
            </a:r>
            <a:r>
              <a:rPr sz="2000" i="1" spc="-5" dirty="0">
                <a:latin typeface="Calibri"/>
                <a:cs typeface="Calibri"/>
              </a:rPr>
              <a:t>classification </a:t>
            </a:r>
            <a:r>
              <a:rPr sz="2000" spc="-5" dirty="0">
                <a:latin typeface="Calibri"/>
                <a:cs typeface="Calibri"/>
              </a:rPr>
              <a:t>(i.e., </a:t>
            </a:r>
            <a:r>
              <a:rPr sz="2000" i="1" spc="-5" dirty="0">
                <a:latin typeface="Calibri"/>
                <a:cs typeface="Calibri"/>
              </a:rPr>
              <a:t>supervised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learning</a:t>
            </a:r>
            <a:r>
              <a:rPr sz="2000" spc="-5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20" dirty="0">
                <a:latin typeface="Calibri"/>
                <a:cs typeface="Calibri"/>
              </a:rPr>
              <a:t>Typical </a:t>
            </a:r>
            <a:r>
              <a:rPr sz="2000" spc="-25" dirty="0">
                <a:latin typeface="Calibri"/>
                <a:cs typeface="Calibri"/>
              </a:rPr>
              <a:t>ways </a:t>
            </a:r>
            <a:r>
              <a:rPr sz="2000" spc="-10" dirty="0">
                <a:latin typeface="Calibri"/>
                <a:cs typeface="Calibri"/>
              </a:rPr>
              <a:t>to use/apply cluster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analysis</a:t>
            </a:r>
            <a:endParaRPr sz="200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dirty="0">
                <a:latin typeface="Calibri"/>
                <a:cs typeface="Calibri"/>
              </a:rPr>
              <a:t>As a </a:t>
            </a:r>
            <a:r>
              <a:rPr sz="2000" spc="-10" dirty="0">
                <a:latin typeface="Calibri"/>
                <a:cs typeface="Calibri"/>
              </a:rPr>
              <a:t>stand-alone tool to </a:t>
            </a:r>
            <a:r>
              <a:rPr sz="2000" spc="-15" dirty="0">
                <a:latin typeface="Calibri"/>
                <a:cs typeface="Calibri"/>
              </a:rPr>
              <a:t>get </a:t>
            </a:r>
            <a:r>
              <a:rPr sz="2000" spc="-5" dirty="0">
                <a:latin typeface="Calibri"/>
                <a:cs typeface="Calibri"/>
              </a:rPr>
              <a:t>insight </a:t>
            </a:r>
            <a:r>
              <a:rPr sz="2000" spc="-10" dirty="0">
                <a:latin typeface="Calibri"/>
                <a:cs typeface="Calibri"/>
              </a:rPr>
              <a:t>into data </a:t>
            </a:r>
            <a:r>
              <a:rPr sz="2000" spc="-5" dirty="0">
                <a:latin typeface="Calibri"/>
                <a:cs typeface="Calibri"/>
              </a:rPr>
              <a:t>distribution,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</a:t>
            </a:r>
            <a:endParaRPr sz="200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dirty="0">
                <a:latin typeface="Calibri"/>
                <a:cs typeface="Calibri"/>
              </a:rPr>
              <a:t>As a </a:t>
            </a:r>
            <a:r>
              <a:rPr sz="2000" spc="-10" dirty="0">
                <a:latin typeface="Calibri"/>
                <a:cs typeface="Calibri"/>
              </a:rPr>
              <a:t>preprocessing </a:t>
            </a:r>
            <a:r>
              <a:rPr sz="2000" dirty="0">
                <a:latin typeface="Calibri"/>
                <a:cs typeface="Calibri"/>
              </a:rPr>
              <a:t>(or </a:t>
            </a:r>
            <a:r>
              <a:rPr sz="2000" spc="-10" dirty="0">
                <a:latin typeface="Calibri"/>
                <a:cs typeface="Calibri"/>
              </a:rPr>
              <a:t>intermediate) step </a:t>
            </a:r>
            <a:r>
              <a:rPr sz="2000" spc="-15" dirty="0">
                <a:latin typeface="Calibri"/>
                <a:cs typeface="Calibri"/>
              </a:rPr>
              <a:t>for </a:t>
            </a:r>
            <a:r>
              <a:rPr sz="2000" spc="-5" dirty="0">
                <a:latin typeface="Calibri"/>
                <a:cs typeface="Calibri"/>
              </a:rPr>
              <a:t>other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algorithms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9363" y="657013"/>
            <a:ext cx="2065020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25" dirty="0">
                <a:latin typeface="Calibri Light"/>
                <a:cs typeface="Calibri Light"/>
              </a:rPr>
              <a:t>Clustering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390" y="1646428"/>
            <a:ext cx="8210550" cy="408241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241300" marR="532765" indent="-228600">
              <a:lnSpc>
                <a:spcPct val="80000"/>
              </a:lnSpc>
              <a:spcBef>
                <a:spcPts val="62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Calibri"/>
                <a:cs typeface="Calibri"/>
              </a:rPr>
              <a:t>A </a:t>
            </a:r>
            <a:r>
              <a:rPr sz="2200" spc="-5" dirty="0">
                <a:latin typeface="Calibri"/>
                <a:cs typeface="Calibri"/>
              </a:rPr>
              <a:t>good </a:t>
            </a:r>
            <a:r>
              <a:rPr sz="2200" spc="-10" dirty="0">
                <a:latin typeface="Calibri"/>
                <a:cs typeface="Calibri"/>
              </a:rPr>
              <a:t>clustering </a:t>
            </a:r>
            <a:r>
              <a:rPr sz="2200" spc="-5" dirty="0">
                <a:latin typeface="Calibri"/>
                <a:cs typeface="Calibri"/>
              </a:rPr>
              <a:t>method will </a:t>
            </a:r>
            <a:r>
              <a:rPr sz="2200" spc="-15" dirty="0">
                <a:latin typeface="Calibri"/>
                <a:cs typeface="Calibri"/>
              </a:rPr>
              <a:t>produce </a:t>
            </a:r>
            <a:r>
              <a:rPr sz="2200" spc="-5" dirty="0">
                <a:latin typeface="Calibri"/>
                <a:cs typeface="Calibri"/>
              </a:rPr>
              <a:t>high quality </a:t>
            </a:r>
            <a:r>
              <a:rPr sz="2200" spc="-15" dirty="0">
                <a:latin typeface="Calibri"/>
                <a:cs typeface="Calibri"/>
              </a:rPr>
              <a:t>clusters </a:t>
            </a:r>
            <a:r>
              <a:rPr sz="2200" spc="-5" dirty="0">
                <a:latin typeface="Calibri"/>
                <a:cs typeface="Calibri"/>
              </a:rPr>
              <a:t>which  should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have</a:t>
            </a:r>
            <a:endParaRPr sz="220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b="1" spc="-5" dirty="0">
                <a:latin typeface="Calibri"/>
                <a:cs typeface="Calibri"/>
              </a:rPr>
              <a:t>High </a:t>
            </a:r>
            <a:r>
              <a:rPr sz="2000" b="1" spc="-10" dirty="0">
                <a:latin typeface="Calibri"/>
                <a:cs typeface="Calibri"/>
              </a:rPr>
              <a:t>intra-class </a:t>
            </a:r>
            <a:r>
              <a:rPr sz="2000" b="1" spc="-5" dirty="0">
                <a:latin typeface="Calibri"/>
                <a:cs typeface="Calibri"/>
              </a:rPr>
              <a:t>similarity: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Cohesive </a:t>
            </a:r>
            <a:r>
              <a:rPr sz="2000" spc="-5" dirty="0">
                <a:latin typeface="Calibri"/>
                <a:cs typeface="Calibri"/>
              </a:rPr>
              <a:t>within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clusters</a:t>
            </a:r>
            <a:endParaRPr sz="200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b="1" spc="-5" dirty="0">
                <a:latin typeface="Calibri"/>
                <a:cs typeface="Calibri"/>
              </a:rPr>
              <a:t>Low </a:t>
            </a:r>
            <a:r>
              <a:rPr sz="2000" b="1" spc="-10" dirty="0">
                <a:latin typeface="Calibri"/>
                <a:cs typeface="Calibri"/>
              </a:rPr>
              <a:t>inter-class </a:t>
            </a:r>
            <a:r>
              <a:rPr sz="2000" b="1" spc="-5" dirty="0">
                <a:latin typeface="Calibri"/>
                <a:cs typeface="Calibri"/>
              </a:rPr>
              <a:t>similarity: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Distinctive </a:t>
            </a:r>
            <a:r>
              <a:rPr sz="2000" spc="-5" dirty="0">
                <a:latin typeface="Calibri"/>
                <a:cs typeface="Calibri"/>
              </a:rPr>
              <a:t>between </a:t>
            </a:r>
            <a:r>
              <a:rPr sz="2000" spc="-10" dirty="0">
                <a:latin typeface="Calibri"/>
                <a:cs typeface="Calibri"/>
              </a:rPr>
              <a:t>clusters</a:t>
            </a:r>
            <a:endParaRPr sz="2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b="1" spc="-5" dirty="0">
                <a:latin typeface="Calibri"/>
                <a:cs typeface="Calibri"/>
              </a:rPr>
              <a:t>Quality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function</a:t>
            </a:r>
            <a:endParaRPr sz="2200">
              <a:latin typeface="Calibri"/>
              <a:cs typeface="Calibri"/>
            </a:endParaRPr>
          </a:p>
          <a:p>
            <a:pPr marL="698500" marR="948055" lvl="1" indent="-228600">
              <a:lnSpc>
                <a:spcPct val="79000"/>
              </a:lnSpc>
              <a:spcBef>
                <a:spcPts val="116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10" dirty="0">
                <a:latin typeface="Calibri"/>
                <a:cs typeface="Calibri"/>
              </a:rPr>
              <a:t>There </a:t>
            </a:r>
            <a:r>
              <a:rPr sz="2000" dirty="0">
                <a:latin typeface="Calibri"/>
                <a:cs typeface="Calibri"/>
              </a:rPr>
              <a:t>is </a:t>
            </a:r>
            <a:r>
              <a:rPr sz="2000" spc="-5" dirty="0">
                <a:latin typeface="Calibri"/>
                <a:cs typeface="Calibri"/>
              </a:rPr>
              <a:t>usually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separate </a:t>
            </a:r>
            <a:r>
              <a:rPr sz="2000" spc="-5" dirty="0">
                <a:latin typeface="Calibri"/>
                <a:cs typeface="Calibri"/>
              </a:rPr>
              <a:t>“quality” function that measures the  </a:t>
            </a:r>
            <a:r>
              <a:rPr sz="2000" spc="-15" dirty="0">
                <a:latin typeface="Calibri"/>
                <a:cs typeface="Calibri"/>
              </a:rPr>
              <a:t>“goodness”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cluster</a:t>
            </a:r>
            <a:endParaRPr sz="200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5" dirty="0">
                <a:latin typeface="Calibri"/>
                <a:cs typeface="Calibri"/>
              </a:rPr>
              <a:t>It </a:t>
            </a:r>
            <a:r>
              <a:rPr sz="2000" dirty="0">
                <a:latin typeface="Calibri"/>
                <a:cs typeface="Calibri"/>
              </a:rPr>
              <a:t>is </a:t>
            </a:r>
            <a:r>
              <a:rPr sz="2000" spc="-10" dirty="0">
                <a:latin typeface="Calibri"/>
                <a:cs typeface="Calibri"/>
              </a:rPr>
              <a:t>hard to </a:t>
            </a:r>
            <a:r>
              <a:rPr sz="2000" spc="-5" dirty="0">
                <a:latin typeface="Calibri"/>
                <a:cs typeface="Calibri"/>
              </a:rPr>
              <a:t>define </a:t>
            </a:r>
            <a:r>
              <a:rPr sz="2000" spc="-10" dirty="0">
                <a:latin typeface="Calibri"/>
                <a:cs typeface="Calibri"/>
              </a:rPr>
              <a:t>“similar </a:t>
            </a:r>
            <a:r>
              <a:rPr sz="2000" spc="-5" dirty="0">
                <a:latin typeface="Calibri"/>
                <a:cs typeface="Calibri"/>
              </a:rPr>
              <a:t>enough” or </a:t>
            </a:r>
            <a:r>
              <a:rPr sz="2000" spc="-25" dirty="0">
                <a:latin typeface="Calibri"/>
                <a:cs typeface="Calibri"/>
              </a:rPr>
              <a:t>“good </a:t>
            </a:r>
            <a:r>
              <a:rPr sz="2000" spc="-5" dirty="0">
                <a:latin typeface="Calibri"/>
                <a:cs typeface="Calibri"/>
              </a:rPr>
              <a:t>enough” (highly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subjective)</a:t>
            </a:r>
            <a:endParaRPr sz="2000">
              <a:latin typeface="Calibri"/>
              <a:cs typeface="Calibri"/>
            </a:endParaRPr>
          </a:p>
          <a:p>
            <a:pPr marL="241300" marR="384175" indent="-228600">
              <a:lnSpc>
                <a:spcPct val="79100"/>
              </a:lnSpc>
              <a:spcBef>
                <a:spcPts val="155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alibri"/>
                <a:cs typeface="Calibri"/>
              </a:rPr>
              <a:t>There </a:t>
            </a:r>
            <a:r>
              <a:rPr sz="2200" spc="-15" dirty="0">
                <a:latin typeface="Calibri"/>
                <a:cs typeface="Calibri"/>
              </a:rPr>
              <a:t>exist many </a:t>
            </a:r>
            <a:r>
              <a:rPr sz="2200" spc="-5" dirty="0">
                <a:latin typeface="Calibri"/>
                <a:cs typeface="Calibri"/>
              </a:rPr>
              <a:t>similarity </a:t>
            </a:r>
            <a:r>
              <a:rPr sz="2200" spc="-10" dirty="0">
                <a:latin typeface="Calibri"/>
                <a:cs typeface="Calibri"/>
              </a:rPr>
              <a:t>measures </a:t>
            </a:r>
            <a:r>
              <a:rPr sz="2200" spc="-15" dirty="0">
                <a:latin typeface="Calibri"/>
                <a:cs typeface="Calibri"/>
              </a:rPr>
              <a:t>and/or </a:t>
            </a:r>
            <a:r>
              <a:rPr sz="2200" spc="-5" dirty="0">
                <a:latin typeface="Calibri"/>
                <a:cs typeface="Calibri"/>
              </a:rPr>
              <a:t>functions </a:t>
            </a:r>
            <a:r>
              <a:rPr sz="2200" spc="-15" dirty="0">
                <a:latin typeface="Calibri"/>
                <a:cs typeface="Calibri"/>
              </a:rPr>
              <a:t>for </a:t>
            </a:r>
            <a:r>
              <a:rPr sz="2200" spc="-20" dirty="0">
                <a:latin typeface="Calibri"/>
                <a:cs typeface="Calibri"/>
              </a:rPr>
              <a:t>different  </a:t>
            </a:r>
            <a:r>
              <a:rPr sz="2200" spc="-10" dirty="0">
                <a:latin typeface="Calibri"/>
                <a:cs typeface="Calibri"/>
              </a:rPr>
              <a:t>applications</a:t>
            </a:r>
            <a:endParaRPr sz="2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5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alibri"/>
                <a:cs typeface="Calibri"/>
              </a:rPr>
              <a:t>Similarity </a:t>
            </a:r>
            <a:r>
              <a:rPr sz="2200" spc="-10" dirty="0">
                <a:latin typeface="Calibri"/>
                <a:cs typeface="Calibri"/>
              </a:rPr>
              <a:t>measure </a:t>
            </a:r>
            <a:r>
              <a:rPr sz="2200" spc="-5" dirty="0">
                <a:latin typeface="Calibri"/>
                <a:cs typeface="Calibri"/>
              </a:rPr>
              <a:t>is </a:t>
            </a:r>
            <a:r>
              <a:rPr sz="2200" spc="-10" dirty="0">
                <a:latin typeface="Calibri"/>
                <a:cs typeface="Calibri"/>
              </a:rPr>
              <a:t>critical </a:t>
            </a:r>
            <a:r>
              <a:rPr sz="2200" spc="-15" dirty="0">
                <a:latin typeface="Calibri"/>
                <a:cs typeface="Calibri"/>
              </a:rPr>
              <a:t>for </a:t>
            </a:r>
            <a:r>
              <a:rPr sz="2200" spc="-10" dirty="0">
                <a:latin typeface="Calibri"/>
                <a:cs typeface="Calibri"/>
              </a:rPr>
              <a:t>cluster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analysis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334" y="657013"/>
            <a:ext cx="4801870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25" dirty="0">
                <a:latin typeface="Calibri Light"/>
                <a:cs typeface="Calibri Light"/>
              </a:rPr>
              <a:t>Clustering:</a:t>
            </a:r>
            <a:r>
              <a:rPr sz="3900" dirty="0">
                <a:latin typeface="Calibri Light"/>
                <a:cs typeface="Calibri Light"/>
              </a:rPr>
              <a:t> </a:t>
            </a:r>
            <a:r>
              <a:rPr sz="3900" spc="30" dirty="0">
                <a:latin typeface="Calibri Light"/>
                <a:cs typeface="Calibri Light"/>
              </a:rPr>
              <a:t>Applications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390" y="1632204"/>
            <a:ext cx="8112125" cy="4566634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Calibri"/>
                <a:cs typeface="Calibri"/>
              </a:rPr>
              <a:t>A </a:t>
            </a:r>
            <a:r>
              <a:rPr sz="2000" spc="-25" dirty="0">
                <a:latin typeface="Calibri"/>
                <a:cs typeface="Calibri"/>
              </a:rPr>
              <a:t>key </a:t>
            </a:r>
            <a:r>
              <a:rPr sz="2000" spc="-10" dirty="0">
                <a:latin typeface="Calibri"/>
                <a:cs typeface="Calibri"/>
              </a:rPr>
              <a:t>intermediate step </a:t>
            </a:r>
            <a:r>
              <a:rPr sz="2000" spc="-15" dirty="0">
                <a:latin typeface="Calibri"/>
                <a:cs typeface="Calibri"/>
              </a:rPr>
              <a:t>for </a:t>
            </a:r>
            <a:r>
              <a:rPr sz="2000" spc="-5" dirty="0">
                <a:latin typeface="Calibri"/>
                <a:cs typeface="Calibri"/>
              </a:rPr>
              <a:t>other </a:t>
            </a:r>
            <a:r>
              <a:rPr sz="2000" spc="-10" dirty="0">
                <a:latin typeface="Calibri"/>
                <a:cs typeface="Calibri"/>
              </a:rPr>
              <a:t>data </a:t>
            </a:r>
            <a:r>
              <a:rPr sz="2000" spc="-5" dirty="0">
                <a:latin typeface="Calibri"/>
                <a:cs typeface="Calibri"/>
              </a:rPr>
              <a:t>mining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tasks</a:t>
            </a:r>
            <a:endParaRPr sz="2000" dirty="0">
              <a:latin typeface="Calibri"/>
              <a:cs typeface="Calibri"/>
            </a:endParaRPr>
          </a:p>
          <a:p>
            <a:pPr marL="698500" marR="704215" lvl="1" indent="-228600">
              <a:lnSpc>
                <a:spcPts val="2210"/>
              </a:lnSpc>
              <a:spcBef>
                <a:spcPts val="54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10" dirty="0">
                <a:latin typeface="Calibri"/>
                <a:cs typeface="Calibri"/>
              </a:rPr>
              <a:t>Generating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compact </a:t>
            </a:r>
            <a:r>
              <a:rPr sz="2000" dirty="0">
                <a:latin typeface="Calibri"/>
                <a:cs typeface="Calibri"/>
              </a:rPr>
              <a:t>summary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10" dirty="0">
                <a:latin typeface="Calibri"/>
                <a:cs typeface="Calibri"/>
              </a:rPr>
              <a:t>data </a:t>
            </a:r>
            <a:r>
              <a:rPr sz="2000" spc="-15" dirty="0">
                <a:latin typeface="Calibri"/>
                <a:cs typeface="Calibri"/>
              </a:rPr>
              <a:t>for </a:t>
            </a:r>
            <a:r>
              <a:rPr sz="2000" spc="-5" dirty="0">
                <a:latin typeface="Calibri"/>
                <a:cs typeface="Calibri"/>
              </a:rPr>
              <a:t>classification, </a:t>
            </a:r>
            <a:r>
              <a:rPr sz="2000" spc="-10" dirty="0">
                <a:latin typeface="Calibri"/>
                <a:cs typeface="Calibri"/>
              </a:rPr>
              <a:t>pattern  </a:t>
            </a:r>
            <a:r>
              <a:rPr sz="2000" spc="-20" dirty="0">
                <a:latin typeface="Calibri"/>
                <a:cs typeface="Calibri"/>
              </a:rPr>
              <a:t>discovery, </a:t>
            </a:r>
            <a:r>
              <a:rPr sz="2000" spc="-10" dirty="0">
                <a:latin typeface="Calibri"/>
                <a:cs typeface="Calibri"/>
              </a:rPr>
              <a:t>hypothesis generation </a:t>
            </a:r>
            <a:r>
              <a:rPr sz="2000" spc="-5" dirty="0">
                <a:latin typeface="Calibri"/>
                <a:cs typeface="Calibri"/>
              </a:rPr>
              <a:t>and testing,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etc.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14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5" dirty="0">
                <a:latin typeface="Calibri"/>
                <a:cs typeface="Calibri"/>
              </a:rPr>
              <a:t>Outlier detection: Outliers—those </a:t>
            </a:r>
            <a:r>
              <a:rPr sz="2000" spc="-10" dirty="0">
                <a:latin typeface="Calibri"/>
                <a:cs typeface="Calibri"/>
              </a:rPr>
              <a:t>“far </a:t>
            </a:r>
            <a:r>
              <a:rPr sz="2000" spc="-5" dirty="0">
                <a:latin typeface="Calibri"/>
                <a:cs typeface="Calibri"/>
              </a:rPr>
              <a:t>away” </a:t>
            </a:r>
            <a:r>
              <a:rPr sz="2000" spc="-10" dirty="0">
                <a:latin typeface="Calibri"/>
                <a:cs typeface="Calibri"/>
              </a:rPr>
              <a:t>from </a:t>
            </a:r>
            <a:r>
              <a:rPr sz="2000" spc="-15" dirty="0">
                <a:latin typeface="Calibri"/>
                <a:cs typeface="Calibri"/>
              </a:rPr>
              <a:t>any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cluster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9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15" dirty="0">
                <a:latin typeface="Calibri"/>
                <a:cs typeface="Calibri"/>
              </a:rPr>
              <a:t>Data </a:t>
            </a:r>
            <a:r>
              <a:rPr sz="2000" spc="-5" dirty="0">
                <a:latin typeface="Calibri"/>
                <a:cs typeface="Calibri"/>
              </a:rPr>
              <a:t>summarization, compression, and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reduction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5" dirty="0">
                <a:latin typeface="Calibri"/>
                <a:cs typeface="Calibri"/>
              </a:rPr>
              <a:t>Ex. </a:t>
            </a:r>
            <a:r>
              <a:rPr sz="2000" spc="-10" dirty="0">
                <a:latin typeface="Calibri"/>
                <a:cs typeface="Calibri"/>
              </a:rPr>
              <a:t>Image </a:t>
            </a:r>
            <a:r>
              <a:rPr sz="2000" spc="-5" dirty="0">
                <a:latin typeface="Calibri"/>
                <a:cs typeface="Calibri"/>
              </a:rPr>
              <a:t>processing: </a:t>
            </a:r>
            <a:r>
              <a:rPr sz="2000" spc="-20" dirty="0">
                <a:latin typeface="Calibri"/>
                <a:cs typeface="Calibri"/>
              </a:rPr>
              <a:t>Vector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quantization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latin typeface="Calibri"/>
                <a:cs typeface="Calibri"/>
              </a:rPr>
              <a:t>Collaborative </a:t>
            </a:r>
            <a:r>
              <a:rPr sz="2000" spc="-5" dirty="0">
                <a:latin typeface="Calibri"/>
                <a:cs typeface="Calibri"/>
              </a:rPr>
              <a:t>filtering, recommendation </a:t>
            </a:r>
            <a:r>
              <a:rPr sz="2000" spc="-15" dirty="0">
                <a:latin typeface="Calibri"/>
                <a:cs typeface="Calibri"/>
              </a:rPr>
              <a:t>systems, </a:t>
            </a:r>
            <a:r>
              <a:rPr sz="2000" spc="-5" dirty="0">
                <a:latin typeface="Calibri"/>
                <a:cs typeface="Calibri"/>
              </a:rPr>
              <a:t>or </a:t>
            </a:r>
            <a:r>
              <a:rPr sz="2000" spc="-10" dirty="0">
                <a:latin typeface="Calibri"/>
                <a:cs typeface="Calibri"/>
              </a:rPr>
              <a:t>customer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segmentation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dirty="0">
                <a:latin typeface="Calibri"/>
                <a:cs typeface="Calibri"/>
              </a:rPr>
              <a:t>Find </a:t>
            </a:r>
            <a:r>
              <a:rPr sz="2000" spc="-10" dirty="0">
                <a:latin typeface="Calibri"/>
                <a:cs typeface="Calibri"/>
              </a:rPr>
              <a:t>like-minded users </a:t>
            </a:r>
            <a:r>
              <a:rPr sz="2000" spc="-5" dirty="0">
                <a:latin typeface="Calibri"/>
                <a:cs typeface="Calibri"/>
              </a:rPr>
              <a:t>or </a:t>
            </a:r>
            <a:r>
              <a:rPr sz="2000" dirty="0">
                <a:latin typeface="Calibri"/>
                <a:cs typeface="Calibri"/>
              </a:rPr>
              <a:t>similar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products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5" dirty="0">
                <a:latin typeface="Calibri"/>
                <a:cs typeface="Calibri"/>
              </a:rPr>
              <a:t>Dynamic trend detection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10" dirty="0">
                <a:latin typeface="Calibri"/>
                <a:cs typeface="Calibri"/>
              </a:rPr>
              <a:t>Clustering stream data </a:t>
            </a:r>
            <a:r>
              <a:rPr sz="2000" spc="-5" dirty="0">
                <a:latin typeface="Calibri"/>
                <a:cs typeface="Calibri"/>
              </a:rPr>
              <a:t>and detecting trends and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patterns</a:t>
            </a:r>
            <a:endParaRPr sz="2000" dirty="0">
              <a:latin typeface="Calibri"/>
              <a:cs typeface="Calibri"/>
            </a:endParaRPr>
          </a:p>
          <a:p>
            <a:pPr marL="241300" marR="799465" indent="-228600">
              <a:lnSpc>
                <a:spcPts val="2210"/>
              </a:lnSpc>
              <a:spcBef>
                <a:spcPts val="92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5" dirty="0">
                <a:latin typeface="Calibri"/>
                <a:cs typeface="Calibri"/>
              </a:rPr>
              <a:t>Multimedia </a:t>
            </a:r>
            <a:r>
              <a:rPr sz="2000" spc="-10" dirty="0">
                <a:latin typeface="Calibri"/>
                <a:cs typeface="Calibri"/>
              </a:rPr>
              <a:t>data </a:t>
            </a:r>
            <a:r>
              <a:rPr sz="2000" spc="-5" dirty="0">
                <a:latin typeface="Calibri"/>
                <a:cs typeface="Calibri"/>
              </a:rPr>
              <a:t>analysis, biological </a:t>
            </a:r>
            <a:r>
              <a:rPr sz="2000" spc="-10" dirty="0">
                <a:latin typeface="Calibri"/>
                <a:cs typeface="Calibri"/>
              </a:rPr>
              <a:t>data </a:t>
            </a:r>
            <a:r>
              <a:rPr sz="2000" spc="-5" dirty="0">
                <a:latin typeface="Calibri"/>
                <a:cs typeface="Calibri"/>
              </a:rPr>
              <a:t>analysis and </a:t>
            </a:r>
            <a:r>
              <a:rPr sz="2000" dirty="0">
                <a:latin typeface="Calibri"/>
                <a:cs typeface="Calibri"/>
              </a:rPr>
              <a:t>social </a:t>
            </a:r>
            <a:r>
              <a:rPr sz="2000" spc="-10" dirty="0">
                <a:latin typeface="Calibri"/>
                <a:cs typeface="Calibri"/>
              </a:rPr>
              <a:t>network  </a:t>
            </a:r>
            <a:r>
              <a:rPr sz="2000" spc="-5" dirty="0">
                <a:latin typeface="Calibri"/>
                <a:cs typeface="Calibri"/>
              </a:rPr>
              <a:t>analysis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5" dirty="0">
                <a:latin typeface="Calibri"/>
                <a:cs typeface="Calibri"/>
              </a:rPr>
              <a:t>Ex. </a:t>
            </a:r>
            <a:r>
              <a:rPr sz="2000" spc="-10" dirty="0">
                <a:latin typeface="Calibri"/>
                <a:cs typeface="Calibri"/>
              </a:rPr>
              <a:t>Clustering </a:t>
            </a:r>
            <a:r>
              <a:rPr sz="2000" spc="-5" dirty="0">
                <a:latin typeface="Calibri"/>
                <a:cs typeface="Calibri"/>
              </a:rPr>
              <a:t>images or </a:t>
            </a:r>
            <a:r>
              <a:rPr sz="2000" spc="-10" dirty="0">
                <a:latin typeface="Calibri"/>
                <a:cs typeface="Calibri"/>
              </a:rPr>
              <a:t>video/audio </a:t>
            </a:r>
            <a:r>
              <a:rPr sz="2000" spc="-5" dirty="0">
                <a:latin typeface="Calibri"/>
                <a:cs typeface="Calibri"/>
              </a:rPr>
              <a:t>clips, </a:t>
            </a:r>
            <a:r>
              <a:rPr sz="2000" spc="-10" dirty="0">
                <a:latin typeface="Calibri"/>
                <a:cs typeface="Calibri"/>
              </a:rPr>
              <a:t>gene/protein </a:t>
            </a:r>
            <a:r>
              <a:rPr sz="2000" spc="-5" dirty="0">
                <a:latin typeface="Calibri"/>
                <a:cs typeface="Calibri"/>
              </a:rPr>
              <a:t>sequences,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etc.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2588" y="657013"/>
            <a:ext cx="5819140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25" dirty="0">
                <a:latin typeface="Calibri Light"/>
                <a:cs typeface="Calibri Light"/>
              </a:rPr>
              <a:t>Clustering: </a:t>
            </a:r>
            <a:r>
              <a:rPr sz="3900" spc="35" dirty="0">
                <a:latin typeface="Calibri Light"/>
                <a:cs typeface="Calibri Light"/>
              </a:rPr>
              <a:t>Algorithm</a:t>
            </a:r>
            <a:r>
              <a:rPr sz="3900" spc="30" dirty="0">
                <a:latin typeface="Calibri Light"/>
                <a:cs typeface="Calibri Light"/>
              </a:rPr>
              <a:t> </a:t>
            </a:r>
            <a:r>
              <a:rPr sz="3900" spc="40" dirty="0">
                <a:latin typeface="Calibri Light"/>
                <a:cs typeface="Calibri Light"/>
              </a:rPr>
              <a:t>Design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390" y="1573276"/>
            <a:ext cx="8185150" cy="45491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latin typeface="Calibri"/>
                <a:cs typeface="Calibri"/>
              </a:rPr>
              <a:t>Partitioning </a:t>
            </a:r>
            <a:r>
              <a:rPr sz="2200" b="1" spc="-5" dirty="0">
                <a:latin typeface="Calibri"/>
                <a:cs typeface="Calibri"/>
              </a:rPr>
              <a:t>criteria</a:t>
            </a:r>
            <a:endParaRPr sz="2200" dirty="0">
              <a:latin typeface="Calibri"/>
              <a:cs typeface="Calibri"/>
            </a:endParaRPr>
          </a:p>
          <a:p>
            <a:pPr marL="698500" marR="132715" lvl="1" indent="-228600">
              <a:lnSpc>
                <a:spcPct val="79100"/>
              </a:lnSpc>
              <a:spcBef>
                <a:spcPts val="112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5" dirty="0">
                <a:latin typeface="Calibri"/>
                <a:cs typeface="Calibri"/>
              </a:rPr>
              <a:t>Single </a:t>
            </a:r>
            <a:r>
              <a:rPr sz="2200" spc="-10" dirty="0">
                <a:latin typeface="Calibri"/>
                <a:cs typeface="Calibri"/>
              </a:rPr>
              <a:t>level vs. </a:t>
            </a:r>
            <a:r>
              <a:rPr sz="2200" spc="-15" dirty="0">
                <a:latin typeface="Calibri"/>
                <a:cs typeface="Calibri"/>
              </a:rPr>
              <a:t>hierarchical </a:t>
            </a:r>
            <a:r>
              <a:rPr sz="2200" spc="-5" dirty="0">
                <a:latin typeface="Calibri"/>
                <a:cs typeface="Calibri"/>
              </a:rPr>
              <a:t>partitioning (often, </a:t>
            </a:r>
            <a:r>
              <a:rPr sz="2200" spc="-10" dirty="0">
                <a:latin typeface="Calibri"/>
                <a:cs typeface="Calibri"/>
              </a:rPr>
              <a:t>multi-level  </a:t>
            </a:r>
            <a:r>
              <a:rPr sz="2200" spc="-15" dirty="0">
                <a:latin typeface="Calibri"/>
                <a:cs typeface="Calibri"/>
              </a:rPr>
              <a:t>hierarchical </a:t>
            </a:r>
            <a:r>
              <a:rPr sz="2200" spc="-5" dirty="0">
                <a:latin typeface="Calibri"/>
                <a:cs typeface="Calibri"/>
              </a:rPr>
              <a:t>partitioning is </a:t>
            </a:r>
            <a:r>
              <a:rPr sz="2200" spc="-10" dirty="0">
                <a:latin typeface="Calibri"/>
                <a:cs typeface="Calibri"/>
              </a:rPr>
              <a:t>desirable, </a:t>
            </a:r>
            <a:r>
              <a:rPr sz="2200" dirty="0">
                <a:latin typeface="Calibri"/>
                <a:cs typeface="Calibri"/>
              </a:rPr>
              <a:t>e.g., </a:t>
            </a:r>
            <a:r>
              <a:rPr sz="2200" spc="-10" dirty="0">
                <a:latin typeface="Calibri"/>
                <a:cs typeface="Calibri"/>
              </a:rPr>
              <a:t>grouping topical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terms)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6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latin typeface="Calibri"/>
                <a:cs typeface="Calibri"/>
              </a:rPr>
              <a:t>Separation </a:t>
            </a:r>
            <a:r>
              <a:rPr sz="2200" b="1" dirty="0">
                <a:latin typeface="Calibri"/>
                <a:cs typeface="Calibri"/>
              </a:rPr>
              <a:t>of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clusters</a:t>
            </a:r>
            <a:endParaRPr sz="2200" dirty="0">
              <a:latin typeface="Calibri"/>
              <a:cs typeface="Calibri"/>
            </a:endParaRPr>
          </a:p>
          <a:p>
            <a:pPr marL="698500" marR="5080" lvl="1" indent="-228600">
              <a:lnSpc>
                <a:spcPct val="79100"/>
              </a:lnSpc>
              <a:spcBef>
                <a:spcPts val="112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15" dirty="0">
                <a:latin typeface="Calibri"/>
                <a:cs typeface="Calibri"/>
              </a:rPr>
              <a:t>Exclusive </a:t>
            </a:r>
            <a:r>
              <a:rPr sz="2200" dirty="0">
                <a:latin typeface="Calibri"/>
                <a:cs typeface="Calibri"/>
              </a:rPr>
              <a:t>(e.g., </a:t>
            </a:r>
            <a:r>
              <a:rPr sz="2200" spc="-5" dirty="0">
                <a:latin typeface="Calibri"/>
                <a:cs typeface="Calibri"/>
              </a:rPr>
              <a:t>one </a:t>
            </a:r>
            <a:r>
              <a:rPr sz="2200" spc="-10" dirty="0">
                <a:latin typeface="Calibri"/>
                <a:cs typeface="Calibri"/>
              </a:rPr>
              <a:t>customer </a:t>
            </a:r>
            <a:r>
              <a:rPr sz="2200" spc="-5" dirty="0">
                <a:latin typeface="Calibri"/>
                <a:cs typeface="Calibri"/>
              </a:rPr>
              <a:t>belongs </a:t>
            </a:r>
            <a:r>
              <a:rPr sz="2200" spc="-15" dirty="0">
                <a:latin typeface="Calibri"/>
                <a:cs typeface="Calibri"/>
              </a:rPr>
              <a:t>to </a:t>
            </a:r>
            <a:r>
              <a:rPr sz="2200" spc="-5" dirty="0">
                <a:latin typeface="Calibri"/>
                <a:cs typeface="Calibri"/>
              </a:rPr>
              <a:t>only one </a:t>
            </a:r>
            <a:r>
              <a:rPr sz="2200" spc="-10" dirty="0">
                <a:latin typeface="Calibri"/>
                <a:cs typeface="Calibri"/>
              </a:rPr>
              <a:t>region) vs. </a:t>
            </a:r>
            <a:r>
              <a:rPr sz="2200" spc="-5" dirty="0">
                <a:latin typeface="Calibri"/>
                <a:cs typeface="Calibri"/>
              </a:rPr>
              <a:t>non-  </a:t>
            </a:r>
            <a:r>
              <a:rPr sz="2200" spc="-20" dirty="0">
                <a:latin typeface="Calibri"/>
                <a:cs typeface="Calibri"/>
              </a:rPr>
              <a:t>exclusive </a:t>
            </a:r>
            <a:r>
              <a:rPr sz="2200" dirty="0">
                <a:latin typeface="Calibri"/>
                <a:cs typeface="Calibri"/>
              </a:rPr>
              <a:t>(e.g., </a:t>
            </a:r>
            <a:r>
              <a:rPr sz="2200" spc="-5" dirty="0">
                <a:latin typeface="Calibri"/>
                <a:cs typeface="Calibri"/>
              </a:rPr>
              <a:t>one </a:t>
            </a:r>
            <a:r>
              <a:rPr sz="2200" spc="-10" dirty="0">
                <a:latin typeface="Calibri"/>
                <a:cs typeface="Calibri"/>
              </a:rPr>
              <a:t>document </a:t>
            </a:r>
            <a:r>
              <a:rPr sz="2200" spc="-15" dirty="0">
                <a:latin typeface="Calibri"/>
                <a:cs typeface="Calibri"/>
              </a:rPr>
              <a:t>may </a:t>
            </a:r>
            <a:r>
              <a:rPr sz="2200" spc="-5" dirty="0">
                <a:latin typeface="Calibri"/>
                <a:cs typeface="Calibri"/>
              </a:rPr>
              <a:t>belong </a:t>
            </a:r>
            <a:r>
              <a:rPr sz="2200" spc="-15" dirty="0">
                <a:latin typeface="Calibri"/>
                <a:cs typeface="Calibri"/>
              </a:rPr>
              <a:t>to </a:t>
            </a:r>
            <a:r>
              <a:rPr sz="2200" spc="-10" dirty="0">
                <a:latin typeface="Calibri"/>
                <a:cs typeface="Calibri"/>
              </a:rPr>
              <a:t>more </a:t>
            </a:r>
            <a:r>
              <a:rPr sz="2200" spc="-5" dirty="0">
                <a:latin typeface="Calibri"/>
                <a:cs typeface="Calibri"/>
              </a:rPr>
              <a:t>than one</a:t>
            </a:r>
            <a:r>
              <a:rPr sz="2200" spc="1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class)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17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b="1" spc="-5" dirty="0">
                <a:latin typeface="Calibri"/>
                <a:cs typeface="Calibri"/>
              </a:rPr>
              <a:t>Similarity</a:t>
            </a:r>
            <a:r>
              <a:rPr sz="2200" b="1" spc="-10" dirty="0">
                <a:latin typeface="Calibri"/>
                <a:cs typeface="Calibri"/>
              </a:rPr>
              <a:t> measure</a:t>
            </a:r>
            <a:endParaRPr sz="2200" dirty="0">
              <a:latin typeface="Calibri"/>
              <a:cs typeface="Calibri"/>
            </a:endParaRPr>
          </a:p>
          <a:p>
            <a:pPr marL="698500" marR="935355" lvl="1" indent="-228600">
              <a:lnSpc>
                <a:spcPct val="79100"/>
              </a:lnSpc>
              <a:spcBef>
                <a:spcPts val="110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10" dirty="0">
                <a:latin typeface="Calibri"/>
                <a:cs typeface="Calibri"/>
              </a:rPr>
              <a:t>Distance-based </a:t>
            </a:r>
            <a:r>
              <a:rPr sz="2200" dirty="0">
                <a:latin typeface="Calibri"/>
                <a:cs typeface="Calibri"/>
              </a:rPr>
              <a:t>(e.g., </a:t>
            </a:r>
            <a:r>
              <a:rPr sz="2200" spc="-5" dirty="0">
                <a:latin typeface="Calibri"/>
                <a:cs typeface="Calibri"/>
              </a:rPr>
              <a:t>Euclidean</a:t>
            </a:r>
            <a:r>
              <a:rPr sz="2200" spc="-10" dirty="0">
                <a:latin typeface="Calibri"/>
                <a:cs typeface="Calibri"/>
              </a:rPr>
              <a:t>) vs.  connectivity-based </a:t>
            </a:r>
            <a:r>
              <a:rPr sz="2200" dirty="0">
                <a:latin typeface="Calibri"/>
                <a:cs typeface="Calibri"/>
              </a:rPr>
              <a:t>(e.g., </a:t>
            </a:r>
            <a:r>
              <a:rPr sz="2200" spc="-5" dirty="0">
                <a:latin typeface="Calibri"/>
                <a:cs typeface="Calibri"/>
              </a:rPr>
              <a:t>density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contiguity)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latin typeface="Calibri"/>
                <a:cs typeface="Calibri"/>
              </a:rPr>
              <a:t>Clustering </a:t>
            </a:r>
            <a:r>
              <a:rPr sz="2200" b="1" spc="-5" dirty="0">
                <a:latin typeface="Calibri"/>
                <a:cs typeface="Calibri"/>
              </a:rPr>
              <a:t>space</a:t>
            </a:r>
            <a:endParaRPr sz="2200" dirty="0">
              <a:latin typeface="Calibri"/>
              <a:cs typeface="Calibri"/>
            </a:endParaRPr>
          </a:p>
          <a:p>
            <a:pPr marL="698500" marR="294005" lvl="1" indent="-228600">
              <a:lnSpc>
                <a:spcPct val="79100"/>
              </a:lnSpc>
              <a:spcBef>
                <a:spcPts val="110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5" dirty="0">
                <a:latin typeface="Calibri"/>
                <a:cs typeface="Calibri"/>
              </a:rPr>
              <a:t>Full space (often when low dimensional) </a:t>
            </a:r>
            <a:r>
              <a:rPr sz="2200" spc="-10" dirty="0">
                <a:latin typeface="Calibri"/>
                <a:cs typeface="Calibri"/>
              </a:rPr>
              <a:t>vs. subspaces </a:t>
            </a:r>
            <a:r>
              <a:rPr sz="2200" spc="-5" dirty="0">
                <a:latin typeface="Calibri"/>
                <a:cs typeface="Calibri"/>
              </a:rPr>
              <a:t>(often in  high-dimensional</a:t>
            </a:r>
            <a:r>
              <a:rPr sz="2200" spc="-10" dirty="0">
                <a:latin typeface="Calibri"/>
                <a:cs typeface="Calibri"/>
              </a:rPr>
              <a:t> clustering)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8361" y="657013"/>
            <a:ext cx="7926070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25" dirty="0">
                <a:latin typeface="Calibri Light"/>
                <a:cs typeface="Calibri Light"/>
              </a:rPr>
              <a:t>Clustering: Requirements </a:t>
            </a:r>
            <a:r>
              <a:rPr sz="3900" spc="65" dirty="0">
                <a:latin typeface="Calibri Light"/>
                <a:cs typeface="Calibri Light"/>
              </a:rPr>
              <a:t>&amp;</a:t>
            </a:r>
            <a:r>
              <a:rPr sz="3900" spc="50" dirty="0">
                <a:latin typeface="Calibri Light"/>
                <a:cs typeface="Calibri Light"/>
              </a:rPr>
              <a:t> </a:t>
            </a:r>
            <a:r>
              <a:rPr sz="3900" spc="35" dirty="0">
                <a:latin typeface="Calibri Light"/>
                <a:cs typeface="Calibri Light"/>
              </a:rPr>
              <a:t>Challenges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390" y="1647444"/>
            <a:ext cx="8055609" cy="41016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5" dirty="0">
                <a:latin typeface="Calibri"/>
                <a:cs typeface="Calibri"/>
              </a:rPr>
              <a:t>Quality</a:t>
            </a:r>
            <a:endParaRPr sz="2000" dirty="0">
              <a:latin typeface="Calibri"/>
              <a:cs typeface="Calibri"/>
            </a:endParaRPr>
          </a:p>
          <a:p>
            <a:pPr marL="698500" marR="5080" lvl="1" indent="-228600">
              <a:lnSpc>
                <a:spcPct val="79000"/>
              </a:lnSpc>
              <a:spcBef>
                <a:spcPts val="60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dirty="0">
                <a:latin typeface="Calibri"/>
                <a:cs typeface="Calibri"/>
              </a:rPr>
              <a:t>Ability </a:t>
            </a:r>
            <a:r>
              <a:rPr sz="2000" spc="-10" dirty="0">
                <a:latin typeface="Calibri"/>
                <a:cs typeface="Calibri"/>
              </a:rPr>
              <a:t>to </a:t>
            </a:r>
            <a:r>
              <a:rPr sz="2000" spc="-5" dirty="0">
                <a:latin typeface="Calibri"/>
                <a:cs typeface="Calibri"/>
              </a:rPr>
              <a:t>deal </a:t>
            </a:r>
            <a:r>
              <a:rPr sz="2000" dirty="0">
                <a:latin typeface="Calibri"/>
                <a:cs typeface="Calibri"/>
              </a:rPr>
              <a:t>with </a:t>
            </a:r>
            <a:r>
              <a:rPr sz="2000" spc="-15" dirty="0">
                <a:latin typeface="Calibri"/>
                <a:cs typeface="Calibri"/>
              </a:rPr>
              <a:t>different </a:t>
            </a:r>
            <a:r>
              <a:rPr sz="2000" spc="-5" dirty="0">
                <a:latin typeface="Calibri"/>
                <a:cs typeface="Calibri"/>
              </a:rPr>
              <a:t>types of </a:t>
            </a:r>
            <a:r>
              <a:rPr sz="2000" spc="-10" dirty="0">
                <a:latin typeface="Calibri"/>
                <a:cs typeface="Calibri"/>
              </a:rPr>
              <a:t>attributes: </a:t>
            </a:r>
            <a:r>
              <a:rPr sz="2000" spc="-5" dirty="0">
                <a:latin typeface="Calibri"/>
                <a:cs typeface="Calibri"/>
              </a:rPr>
              <a:t>Numerical, </a:t>
            </a:r>
            <a:r>
              <a:rPr sz="2000" spc="-10" dirty="0">
                <a:latin typeface="Calibri"/>
                <a:cs typeface="Calibri"/>
              </a:rPr>
              <a:t>categorical,  text, </a:t>
            </a:r>
            <a:r>
              <a:rPr sz="2000" spc="-5" dirty="0">
                <a:latin typeface="Calibri"/>
                <a:cs typeface="Calibri"/>
              </a:rPr>
              <a:t>multimedia, </a:t>
            </a:r>
            <a:r>
              <a:rPr sz="2000" spc="-10" dirty="0">
                <a:latin typeface="Calibri"/>
                <a:cs typeface="Calibri"/>
              </a:rPr>
              <a:t>networks, </a:t>
            </a:r>
            <a:r>
              <a:rPr sz="2000" spc="-5" dirty="0">
                <a:latin typeface="Calibri"/>
                <a:cs typeface="Calibri"/>
              </a:rPr>
              <a:t>and mixture of multiple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types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10" dirty="0">
                <a:latin typeface="Calibri"/>
                <a:cs typeface="Calibri"/>
              </a:rPr>
              <a:t>Discovery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10" dirty="0">
                <a:latin typeface="Calibri"/>
                <a:cs typeface="Calibri"/>
              </a:rPr>
              <a:t>clusters </a:t>
            </a:r>
            <a:r>
              <a:rPr sz="2000" dirty="0">
                <a:latin typeface="Calibri"/>
                <a:cs typeface="Calibri"/>
              </a:rPr>
              <a:t>with </a:t>
            </a:r>
            <a:r>
              <a:rPr sz="2000" spc="-5" dirty="0">
                <a:latin typeface="Calibri"/>
                <a:cs typeface="Calibri"/>
              </a:rPr>
              <a:t>arbitrary shape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dirty="0">
                <a:latin typeface="Calibri"/>
                <a:cs typeface="Calibri"/>
              </a:rPr>
              <a:t>Ability </a:t>
            </a:r>
            <a:r>
              <a:rPr sz="2000" spc="-10" dirty="0">
                <a:latin typeface="Calibri"/>
                <a:cs typeface="Calibri"/>
              </a:rPr>
              <a:t>to </a:t>
            </a:r>
            <a:r>
              <a:rPr sz="2000" spc="-5" dirty="0">
                <a:latin typeface="Calibri"/>
                <a:cs typeface="Calibri"/>
              </a:rPr>
              <a:t>deal </a:t>
            </a:r>
            <a:r>
              <a:rPr sz="2000" dirty="0">
                <a:latin typeface="Calibri"/>
                <a:cs typeface="Calibri"/>
              </a:rPr>
              <a:t>with </a:t>
            </a:r>
            <a:r>
              <a:rPr sz="2000" spc="-10" dirty="0">
                <a:latin typeface="Calibri"/>
                <a:cs typeface="Calibri"/>
              </a:rPr>
              <a:t>noisy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data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5" dirty="0">
                <a:latin typeface="Calibri"/>
                <a:cs typeface="Calibri"/>
              </a:rPr>
              <a:t>Scalability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5" dirty="0">
                <a:latin typeface="Calibri"/>
                <a:cs typeface="Calibri"/>
              </a:rPr>
              <a:t>High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dimensionality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10" dirty="0">
                <a:latin typeface="Calibri"/>
                <a:cs typeface="Calibri"/>
              </a:rPr>
              <a:t>Incremental </a:t>
            </a:r>
            <a:r>
              <a:rPr sz="2000" spc="-5" dirty="0">
                <a:latin typeface="Calibri"/>
                <a:cs typeface="Calibri"/>
              </a:rPr>
              <a:t>or </a:t>
            </a:r>
            <a:r>
              <a:rPr sz="2000" spc="-10" dirty="0">
                <a:latin typeface="Calibri"/>
                <a:cs typeface="Calibri"/>
              </a:rPr>
              <a:t>stream </a:t>
            </a:r>
            <a:r>
              <a:rPr sz="2000" spc="-5" dirty="0">
                <a:latin typeface="Calibri"/>
                <a:cs typeface="Calibri"/>
              </a:rPr>
              <a:t>clustering and insensitivity </a:t>
            </a:r>
            <a:r>
              <a:rPr sz="2000" spc="-10" dirty="0">
                <a:latin typeface="Calibri"/>
                <a:cs typeface="Calibri"/>
              </a:rPr>
              <a:t>to </a:t>
            </a:r>
            <a:r>
              <a:rPr sz="2000" spc="-5" dirty="0">
                <a:latin typeface="Calibri"/>
                <a:cs typeface="Calibri"/>
              </a:rPr>
              <a:t>input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order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15" dirty="0">
                <a:latin typeface="Calibri"/>
                <a:cs typeface="Calibri"/>
              </a:rPr>
              <a:t>Constraint-based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clustering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10" dirty="0">
                <a:latin typeface="Calibri"/>
                <a:cs typeface="Calibri"/>
              </a:rPr>
              <a:t>User-given </a:t>
            </a:r>
            <a:r>
              <a:rPr sz="2000" spc="-15" dirty="0">
                <a:latin typeface="Calibri"/>
                <a:cs typeface="Calibri"/>
              </a:rPr>
              <a:t>preferences </a:t>
            </a:r>
            <a:r>
              <a:rPr sz="2000" spc="-5" dirty="0">
                <a:latin typeface="Calibri"/>
                <a:cs typeface="Calibri"/>
              </a:rPr>
              <a:t>or </a:t>
            </a:r>
            <a:r>
              <a:rPr sz="2000" spc="-10" dirty="0">
                <a:latin typeface="Calibri"/>
                <a:cs typeface="Calibri"/>
              </a:rPr>
              <a:t>constraints; </a:t>
            </a:r>
            <a:r>
              <a:rPr sz="2000" spc="-5" dirty="0">
                <a:latin typeface="Calibri"/>
                <a:cs typeface="Calibri"/>
              </a:rPr>
              <a:t>domain </a:t>
            </a:r>
            <a:r>
              <a:rPr sz="2000" spc="-10" dirty="0">
                <a:latin typeface="Calibri"/>
                <a:cs typeface="Calibri"/>
              </a:rPr>
              <a:t>knowledge; </a:t>
            </a:r>
            <a:r>
              <a:rPr sz="2000" spc="-5" dirty="0">
                <a:latin typeface="Calibri"/>
                <a:cs typeface="Calibri"/>
              </a:rPr>
              <a:t>user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queries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10" dirty="0">
                <a:latin typeface="Calibri"/>
                <a:cs typeface="Calibri"/>
              </a:rPr>
              <a:t>Interpretability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5" dirty="0">
                <a:latin typeface="Calibri"/>
                <a:cs typeface="Calibri"/>
              </a:rPr>
              <a:t> usability</a:t>
            </a:r>
            <a:endParaRPr sz="2000" dirty="0">
              <a:latin typeface="Calibri"/>
              <a:cs typeface="Calibri"/>
            </a:endParaRPr>
          </a:p>
          <a:p>
            <a:pPr marL="698500" marR="419100" lvl="1" indent="-228600">
              <a:lnSpc>
                <a:spcPct val="79000"/>
              </a:lnSpc>
              <a:spcBef>
                <a:spcPts val="50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5" dirty="0">
                <a:latin typeface="Calibri"/>
                <a:cs typeface="Calibri"/>
              </a:rPr>
              <a:t>The final </a:t>
            </a:r>
            <a:r>
              <a:rPr sz="2000" spc="-15" dirty="0">
                <a:latin typeface="Calibri"/>
                <a:cs typeface="Calibri"/>
              </a:rPr>
              <a:t>generated </a:t>
            </a:r>
            <a:r>
              <a:rPr sz="2000" spc="-10" dirty="0">
                <a:latin typeface="Calibri"/>
                <a:cs typeface="Calibri"/>
              </a:rPr>
              <a:t>clusters </a:t>
            </a:r>
            <a:r>
              <a:rPr sz="2000" spc="-5" dirty="0">
                <a:latin typeface="Calibri"/>
                <a:cs typeface="Calibri"/>
              </a:rPr>
              <a:t>should be semantically meaningful and  useful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3070" y="657013"/>
            <a:ext cx="5735955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45" dirty="0">
                <a:latin typeface="Calibri Light"/>
                <a:cs typeface="Calibri Light"/>
              </a:rPr>
              <a:t>Major </a:t>
            </a:r>
            <a:r>
              <a:rPr sz="3900" spc="25" dirty="0">
                <a:latin typeface="Calibri Light"/>
                <a:cs typeface="Calibri Light"/>
              </a:rPr>
              <a:t>Clustering</a:t>
            </a:r>
            <a:r>
              <a:rPr sz="3900" spc="-5" dirty="0">
                <a:latin typeface="Calibri Light"/>
                <a:cs typeface="Calibri Light"/>
              </a:rPr>
              <a:t> </a:t>
            </a:r>
            <a:r>
              <a:rPr sz="3900" spc="35" dirty="0">
                <a:latin typeface="Calibri Light"/>
                <a:cs typeface="Calibri Light"/>
              </a:rPr>
              <a:t>Algorithms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390" y="1646935"/>
            <a:ext cx="7807959" cy="46027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510"/>
              </a:lnSpc>
              <a:spcBef>
                <a:spcPts val="1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100" b="1" spc="-10" dirty="0">
                <a:latin typeface="Calibri"/>
                <a:cs typeface="Calibri"/>
              </a:rPr>
              <a:t>Partitioning approach (</a:t>
            </a:r>
            <a:r>
              <a:rPr sz="2100" b="1" spc="-10" dirty="0">
                <a:solidFill>
                  <a:srgbClr val="0070C0"/>
                </a:solidFill>
                <a:latin typeface="Calibri"/>
                <a:cs typeface="Calibri"/>
              </a:rPr>
              <a:t>Covered </a:t>
            </a:r>
            <a:r>
              <a:rPr sz="2100" b="1" spc="-5" dirty="0">
                <a:solidFill>
                  <a:srgbClr val="0070C0"/>
                </a:solidFill>
                <a:latin typeface="Calibri"/>
                <a:cs typeface="Calibri"/>
              </a:rPr>
              <a:t>in this</a:t>
            </a:r>
            <a:r>
              <a:rPr sz="2100" b="1" spc="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70C0"/>
                </a:solidFill>
                <a:latin typeface="Calibri"/>
                <a:cs typeface="Calibri"/>
              </a:rPr>
              <a:t>lecture</a:t>
            </a:r>
            <a:r>
              <a:rPr sz="2100" b="1" spc="-5" dirty="0">
                <a:latin typeface="Calibri"/>
                <a:cs typeface="Calibri"/>
              </a:rPr>
              <a:t>)</a:t>
            </a:r>
            <a:endParaRPr sz="2100" dirty="0">
              <a:latin typeface="Calibri"/>
              <a:cs typeface="Calibri"/>
            </a:endParaRPr>
          </a:p>
          <a:p>
            <a:pPr marL="698500" marR="485140" lvl="1" indent="-228600">
              <a:lnSpc>
                <a:spcPct val="80000"/>
              </a:lnSpc>
              <a:spcBef>
                <a:spcPts val="49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100" spc="-5" dirty="0">
                <a:latin typeface="Calibri"/>
                <a:cs typeface="Calibri"/>
              </a:rPr>
              <a:t>Construct </a:t>
            </a:r>
            <a:r>
              <a:rPr sz="2100" spc="-10" dirty="0">
                <a:latin typeface="Calibri"/>
                <a:cs typeface="Calibri"/>
              </a:rPr>
              <a:t>various </a:t>
            </a:r>
            <a:r>
              <a:rPr sz="2100" spc="-5" dirty="0">
                <a:latin typeface="Calibri"/>
                <a:cs typeface="Calibri"/>
              </a:rPr>
              <a:t>partitions and then </a:t>
            </a:r>
            <a:r>
              <a:rPr sz="2100" spc="-15" dirty="0">
                <a:latin typeface="Calibri"/>
                <a:cs typeface="Calibri"/>
              </a:rPr>
              <a:t>evaluate </a:t>
            </a:r>
            <a:r>
              <a:rPr sz="2100" spc="-5" dirty="0">
                <a:latin typeface="Calibri"/>
                <a:cs typeface="Calibri"/>
              </a:rPr>
              <a:t>them </a:t>
            </a:r>
            <a:r>
              <a:rPr sz="2100" spc="-10" dirty="0">
                <a:latin typeface="Calibri"/>
                <a:cs typeface="Calibri"/>
              </a:rPr>
              <a:t>by </a:t>
            </a:r>
            <a:r>
              <a:rPr sz="2100" spc="-5" dirty="0">
                <a:latin typeface="Calibri"/>
                <a:cs typeface="Calibri"/>
              </a:rPr>
              <a:t>some  criterion, </a:t>
            </a:r>
            <a:r>
              <a:rPr sz="2100" dirty="0">
                <a:latin typeface="Calibri"/>
                <a:cs typeface="Calibri"/>
              </a:rPr>
              <a:t>e.g., </a:t>
            </a:r>
            <a:r>
              <a:rPr sz="2100" spc="-5" dirty="0">
                <a:latin typeface="Calibri"/>
                <a:cs typeface="Calibri"/>
              </a:rPr>
              <a:t>minimizing the sum </a:t>
            </a:r>
            <a:r>
              <a:rPr sz="2100" dirty="0">
                <a:latin typeface="Calibri"/>
                <a:cs typeface="Calibri"/>
              </a:rPr>
              <a:t>of </a:t>
            </a:r>
            <a:r>
              <a:rPr sz="2100" spc="-10" dirty="0">
                <a:latin typeface="Calibri"/>
                <a:cs typeface="Calibri"/>
              </a:rPr>
              <a:t>square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errors</a:t>
            </a:r>
            <a:endParaRPr sz="21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100" spc="-20" dirty="0">
                <a:latin typeface="Calibri"/>
                <a:cs typeface="Calibri"/>
              </a:rPr>
              <a:t>Typical </a:t>
            </a:r>
            <a:r>
              <a:rPr sz="2100" spc="-5" dirty="0">
                <a:latin typeface="Calibri"/>
                <a:cs typeface="Calibri"/>
              </a:rPr>
              <a:t>methods: </a:t>
            </a:r>
            <a:r>
              <a:rPr sz="2100" spc="-15" dirty="0">
                <a:latin typeface="Calibri"/>
                <a:cs typeface="Calibri"/>
              </a:rPr>
              <a:t>k-means, </a:t>
            </a:r>
            <a:r>
              <a:rPr sz="2100" spc="-10" dirty="0">
                <a:latin typeface="Calibri"/>
                <a:cs typeface="Calibri"/>
              </a:rPr>
              <a:t>k-medoids,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CLARANS</a:t>
            </a:r>
            <a:endParaRPr sz="2100" dirty="0">
              <a:latin typeface="Calibri"/>
              <a:cs typeface="Calibri"/>
            </a:endParaRPr>
          </a:p>
          <a:p>
            <a:pPr marL="241300" indent="-228600">
              <a:lnSpc>
                <a:spcPts val="2510"/>
              </a:lnSpc>
              <a:spcBef>
                <a:spcPts val="48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100" b="1" spc="-10" dirty="0">
                <a:latin typeface="Calibri"/>
                <a:cs typeface="Calibri"/>
              </a:rPr>
              <a:t>Hierarchical approach</a:t>
            </a:r>
            <a:r>
              <a:rPr lang="en-US" sz="2100" b="1" spc="-10" dirty="0">
                <a:latin typeface="Calibri"/>
                <a:cs typeface="Calibri"/>
              </a:rPr>
              <a:t> (</a:t>
            </a:r>
            <a:r>
              <a:rPr lang="en-US" sz="2100" b="1" spc="-10" dirty="0">
                <a:solidFill>
                  <a:srgbClr val="0070C0"/>
                </a:solidFill>
                <a:cs typeface="Calibri"/>
              </a:rPr>
              <a:t>mentioned </a:t>
            </a:r>
            <a:r>
              <a:rPr lang="en-US" sz="2100" b="1" spc="-5" dirty="0">
                <a:solidFill>
                  <a:srgbClr val="0070C0"/>
                </a:solidFill>
                <a:cs typeface="Calibri"/>
              </a:rPr>
              <a:t>in this</a:t>
            </a:r>
            <a:r>
              <a:rPr lang="en-US" sz="2100" b="1" spc="15" dirty="0">
                <a:solidFill>
                  <a:srgbClr val="0070C0"/>
                </a:solidFill>
                <a:cs typeface="Calibri"/>
              </a:rPr>
              <a:t> </a:t>
            </a:r>
            <a:r>
              <a:rPr lang="en-US" sz="2100" b="1" spc="-5" dirty="0">
                <a:solidFill>
                  <a:srgbClr val="0070C0"/>
                </a:solidFill>
                <a:cs typeface="Calibri"/>
              </a:rPr>
              <a:t>lecture)</a:t>
            </a:r>
            <a:endParaRPr sz="2100" dirty="0">
              <a:latin typeface="Calibri"/>
              <a:cs typeface="Calibri"/>
            </a:endParaRPr>
          </a:p>
          <a:p>
            <a:pPr marL="698500" marR="5080" lvl="1" indent="-228600">
              <a:lnSpc>
                <a:spcPts val="2020"/>
              </a:lnSpc>
              <a:spcBef>
                <a:spcPts val="47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100" spc="-15" dirty="0">
                <a:latin typeface="Calibri"/>
                <a:cs typeface="Calibri"/>
              </a:rPr>
              <a:t>Create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15" dirty="0">
                <a:latin typeface="Calibri"/>
                <a:cs typeface="Calibri"/>
              </a:rPr>
              <a:t>hierarchical </a:t>
            </a:r>
            <a:r>
              <a:rPr sz="2100" spc="-5" dirty="0">
                <a:latin typeface="Calibri"/>
                <a:cs typeface="Calibri"/>
              </a:rPr>
              <a:t>decomposition </a:t>
            </a:r>
            <a:r>
              <a:rPr sz="2100" dirty="0">
                <a:latin typeface="Calibri"/>
                <a:cs typeface="Calibri"/>
              </a:rPr>
              <a:t>of </a:t>
            </a:r>
            <a:r>
              <a:rPr sz="2100" spc="-5" dirty="0">
                <a:latin typeface="Calibri"/>
                <a:cs typeface="Calibri"/>
              </a:rPr>
              <a:t>the set </a:t>
            </a:r>
            <a:r>
              <a:rPr sz="2100" dirty="0">
                <a:latin typeface="Calibri"/>
                <a:cs typeface="Calibri"/>
              </a:rPr>
              <a:t>of </a:t>
            </a:r>
            <a:r>
              <a:rPr sz="2100" spc="-20" dirty="0">
                <a:latin typeface="Calibri"/>
                <a:cs typeface="Calibri"/>
              </a:rPr>
              <a:t>data </a:t>
            </a:r>
            <a:r>
              <a:rPr sz="2100" dirty="0">
                <a:latin typeface="Calibri"/>
                <a:cs typeface="Calibri"/>
              </a:rPr>
              <a:t>(or </a:t>
            </a:r>
            <a:r>
              <a:rPr sz="2100" spc="-5" dirty="0">
                <a:latin typeface="Calibri"/>
                <a:cs typeface="Calibri"/>
              </a:rPr>
              <a:t>objects)  using </a:t>
            </a:r>
            <a:r>
              <a:rPr sz="2100" dirty="0">
                <a:latin typeface="Calibri"/>
                <a:cs typeface="Calibri"/>
              </a:rPr>
              <a:t>some</a:t>
            </a:r>
            <a:r>
              <a:rPr sz="2100" spc="-5" dirty="0">
                <a:latin typeface="Calibri"/>
                <a:cs typeface="Calibri"/>
              </a:rPr>
              <a:t> criterion</a:t>
            </a:r>
            <a:endParaRPr sz="2100" dirty="0">
              <a:latin typeface="Calibri"/>
              <a:cs typeface="Calibri"/>
            </a:endParaRPr>
          </a:p>
          <a:p>
            <a:pPr marL="698500" lvl="1" indent="-228600">
              <a:lnSpc>
                <a:spcPts val="251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100" spc="-20" dirty="0">
                <a:latin typeface="Calibri"/>
                <a:cs typeface="Calibri"/>
              </a:rPr>
              <a:t>Typical </a:t>
            </a:r>
            <a:r>
              <a:rPr sz="2100" spc="-5" dirty="0">
                <a:latin typeface="Calibri"/>
                <a:cs typeface="Calibri"/>
              </a:rPr>
              <a:t>methods: Diana, Agnes, BIRCH,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CAMELEON</a:t>
            </a:r>
            <a:endParaRPr sz="21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100" b="1" spc="-5" dirty="0">
                <a:latin typeface="Calibri"/>
                <a:cs typeface="Calibri"/>
              </a:rPr>
              <a:t>Density-based</a:t>
            </a:r>
            <a:r>
              <a:rPr sz="2100" b="1" spc="-10" dirty="0">
                <a:latin typeface="Calibri"/>
                <a:cs typeface="Calibri"/>
              </a:rPr>
              <a:t> approach</a:t>
            </a:r>
            <a:endParaRPr sz="2100" dirty="0">
              <a:latin typeface="Calibri"/>
              <a:cs typeface="Calibri"/>
            </a:endParaRPr>
          </a:p>
          <a:p>
            <a:pPr marL="698500" lvl="1" indent="-228600">
              <a:lnSpc>
                <a:spcPts val="2510"/>
              </a:lnSpc>
              <a:spcBef>
                <a:spcPts val="7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100" spc="-5" dirty="0">
                <a:latin typeface="Calibri"/>
                <a:cs typeface="Calibri"/>
              </a:rPr>
              <a:t>Based </a:t>
            </a:r>
            <a:r>
              <a:rPr sz="2100" dirty="0">
                <a:latin typeface="Calibri"/>
                <a:cs typeface="Calibri"/>
              </a:rPr>
              <a:t>on </a:t>
            </a:r>
            <a:r>
              <a:rPr sz="2100" spc="-5" dirty="0">
                <a:latin typeface="Calibri"/>
                <a:cs typeface="Calibri"/>
              </a:rPr>
              <a:t>connectivity and density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functions</a:t>
            </a:r>
            <a:endParaRPr sz="2100" dirty="0">
              <a:latin typeface="Calibri"/>
              <a:cs typeface="Calibri"/>
            </a:endParaRPr>
          </a:p>
          <a:p>
            <a:pPr marL="698500" lvl="1" indent="-228600">
              <a:lnSpc>
                <a:spcPts val="251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100" spc="-20" dirty="0">
                <a:latin typeface="Calibri"/>
                <a:cs typeface="Calibri"/>
              </a:rPr>
              <a:t>Typical </a:t>
            </a:r>
            <a:r>
              <a:rPr sz="2100" spc="-5" dirty="0">
                <a:latin typeface="Calibri"/>
                <a:cs typeface="Calibri"/>
              </a:rPr>
              <a:t>methods: </a:t>
            </a:r>
            <a:r>
              <a:rPr sz="2100" spc="-10" dirty="0">
                <a:latin typeface="Calibri"/>
                <a:cs typeface="Calibri"/>
              </a:rPr>
              <a:t>DBSACN, </a:t>
            </a:r>
            <a:r>
              <a:rPr sz="2100" spc="-5" dirty="0">
                <a:latin typeface="Calibri"/>
                <a:cs typeface="Calibri"/>
              </a:rPr>
              <a:t>OPTICS,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DenClue</a:t>
            </a:r>
            <a:endParaRPr sz="2100" dirty="0">
              <a:latin typeface="Calibri"/>
              <a:cs typeface="Calibri"/>
            </a:endParaRPr>
          </a:p>
          <a:p>
            <a:pPr marL="241300" indent="-228600">
              <a:lnSpc>
                <a:spcPts val="2510"/>
              </a:lnSpc>
              <a:spcBef>
                <a:spcPts val="48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100" b="1" spc="-5" dirty="0">
                <a:latin typeface="Calibri"/>
                <a:cs typeface="Calibri"/>
              </a:rPr>
              <a:t>Grid-based</a:t>
            </a:r>
            <a:r>
              <a:rPr sz="2100" b="1" spc="-10" dirty="0">
                <a:latin typeface="Calibri"/>
                <a:cs typeface="Calibri"/>
              </a:rPr>
              <a:t> approach</a:t>
            </a:r>
            <a:endParaRPr sz="2100" dirty="0">
              <a:latin typeface="Calibri"/>
              <a:cs typeface="Calibri"/>
            </a:endParaRPr>
          </a:p>
          <a:p>
            <a:pPr marL="698500" lvl="1" indent="-228600">
              <a:lnSpc>
                <a:spcPts val="251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100" spc="-5" dirty="0">
                <a:latin typeface="Calibri"/>
                <a:cs typeface="Calibri"/>
              </a:rPr>
              <a:t>based </a:t>
            </a:r>
            <a:r>
              <a:rPr sz="2100" dirty="0">
                <a:latin typeface="Calibri"/>
                <a:cs typeface="Calibri"/>
              </a:rPr>
              <a:t>on a </a:t>
            </a:r>
            <a:r>
              <a:rPr sz="2100" spc="-5" dirty="0">
                <a:latin typeface="Calibri"/>
                <a:cs typeface="Calibri"/>
              </a:rPr>
              <a:t>multiple-level </a:t>
            </a:r>
            <a:r>
              <a:rPr sz="2100" spc="-10" dirty="0">
                <a:latin typeface="Calibri"/>
                <a:cs typeface="Calibri"/>
              </a:rPr>
              <a:t>granularity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structure</a:t>
            </a:r>
            <a:endParaRPr sz="21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100" spc="-20" dirty="0">
                <a:latin typeface="Calibri"/>
                <a:cs typeface="Calibri"/>
              </a:rPr>
              <a:t>Typical </a:t>
            </a:r>
            <a:r>
              <a:rPr sz="2100" spc="-5" dirty="0">
                <a:latin typeface="Calibri"/>
                <a:cs typeface="Calibri"/>
              </a:rPr>
              <a:t>methods: </a:t>
            </a:r>
            <a:r>
              <a:rPr sz="2100" spc="-10" dirty="0">
                <a:latin typeface="Calibri"/>
                <a:cs typeface="Calibri"/>
              </a:rPr>
              <a:t>STING, </a:t>
            </a:r>
            <a:r>
              <a:rPr sz="2100" spc="-30" dirty="0">
                <a:latin typeface="Calibri"/>
                <a:cs typeface="Calibri"/>
              </a:rPr>
              <a:t>WaveCluster,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CLIQUE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4053" y="657013"/>
            <a:ext cx="6756400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25" dirty="0">
                <a:latin typeface="Calibri Light"/>
                <a:cs typeface="Calibri Light"/>
              </a:rPr>
              <a:t>Clustering: </a:t>
            </a:r>
            <a:r>
              <a:rPr sz="3900" spc="30" dirty="0">
                <a:latin typeface="Calibri Light"/>
                <a:cs typeface="Calibri Light"/>
              </a:rPr>
              <a:t>Partitioning</a:t>
            </a:r>
            <a:r>
              <a:rPr sz="3900" spc="15" dirty="0">
                <a:latin typeface="Calibri Light"/>
                <a:cs typeface="Calibri Light"/>
              </a:rPr>
              <a:t> </a:t>
            </a:r>
            <a:r>
              <a:rPr sz="3900" spc="30" dirty="0">
                <a:latin typeface="Calibri Light"/>
                <a:cs typeface="Calibri Light"/>
              </a:rPr>
              <a:t>Approach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marR="5080" indent="-228600">
              <a:lnSpc>
                <a:spcPts val="2400"/>
              </a:lnSpc>
              <a:spcBef>
                <a:spcPts val="38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pc="-10" dirty="0"/>
              <a:t>Problem definition: Given </a:t>
            </a:r>
            <a:r>
              <a:rPr i="1" spc="-5" dirty="0">
                <a:latin typeface="Calibri"/>
                <a:cs typeface="Calibri"/>
              </a:rPr>
              <a:t>K</a:t>
            </a:r>
            <a:r>
              <a:rPr spc="-5" dirty="0"/>
              <a:t>, find </a:t>
            </a:r>
            <a:r>
              <a:rPr dirty="0"/>
              <a:t>a </a:t>
            </a:r>
            <a:r>
              <a:rPr spc="-5" dirty="0"/>
              <a:t>partition </a:t>
            </a:r>
            <a:r>
              <a:rPr dirty="0"/>
              <a:t>of </a:t>
            </a:r>
            <a:r>
              <a:rPr i="1" dirty="0">
                <a:latin typeface="Calibri"/>
                <a:cs typeface="Calibri"/>
              </a:rPr>
              <a:t>K </a:t>
            </a:r>
            <a:r>
              <a:rPr i="1" spc="-15" dirty="0">
                <a:latin typeface="Calibri"/>
                <a:cs typeface="Calibri"/>
              </a:rPr>
              <a:t>clusters </a:t>
            </a:r>
            <a:r>
              <a:rPr spc="-10" dirty="0"/>
              <a:t>that  optimizes </a:t>
            </a:r>
            <a:r>
              <a:rPr spc="-5" dirty="0"/>
              <a:t>the chosen partitioning</a:t>
            </a:r>
            <a:r>
              <a:rPr spc="20" dirty="0"/>
              <a:t> </a:t>
            </a:r>
            <a:r>
              <a:rPr spc="-10" dirty="0"/>
              <a:t>criterion</a:t>
            </a:r>
          </a:p>
          <a:p>
            <a:pPr marL="698500" lvl="1" indent="-22860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typical objective function: </a:t>
            </a:r>
            <a:r>
              <a:rPr sz="2000" b="1" dirty="0">
                <a:latin typeface="Calibri"/>
                <a:cs typeface="Calibri"/>
              </a:rPr>
              <a:t>Sum </a:t>
            </a:r>
            <a:r>
              <a:rPr sz="2000" b="1" spc="-5" dirty="0">
                <a:latin typeface="Calibri"/>
                <a:cs typeface="Calibri"/>
              </a:rPr>
              <a:t>of Squared </a:t>
            </a:r>
            <a:r>
              <a:rPr sz="2000" b="1" spc="-10" dirty="0">
                <a:latin typeface="Calibri"/>
                <a:cs typeface="Calibri"/>
              </a:rPr>
              <a:t>Errors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</a:t>
            </a:r>
            <a:r>
              <a:rPr sz="2000" b="1" dirty="0">
                <a:latin typeface="Calibri"/>
                <a:cs typeface="Calibri"/>
              </a:rPr>
              <a:t>SSE</a:t>
            </a:r>
            <a:r>
              <a:rPr sz="200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235585" algn="ctr">
              <a:lnSpc>
                <a:spcPct val="100000"/>
              </a:lnSpc>
              <a:spcBef>
                <a:spcPts val="1280"/>
              </a:spcBef>
            </a:pPr>
            <a:r>
              <a:rPr sz="1000" i="1" spc="165" dirty="0">
                <a:latin typeface="Times New Roman"/>
                <a:cs typeface="Times New Roman"/>
              </a:rPr>
              <a:t>K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390" y="3658108"/>
            <a:ext cx="7903845" cy="1336040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46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alibri"/>
                <a:cs typeface="Calibri"/>
              </a:rPr>
              <a:t>Global optimal: Needs </a:t>
            </a:r>
            <a:r>
              <a:rPr sz="2200" spc="-15" dirty="0">
                <a:latin typeface="Calibri"/>
                <a:cs typeface="Calibri"/>
              </a:rPr>
              <a:t>to exhaustively enumerate </a:t>
            </a:r>
            <a:r>
              <a:rPr sz="2200" spc="-5" dirty="0">
                <a:latin typeface="Calibri"/>
                <a:cs typeface="Calibri"/>
              </a:rPr>
              <a:t>all</a:t>
            </a:r>
            <a:r>
              <a:rPr sz="2200" spc="7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partitions</a:t>
            </a:r>
            <a:endParaRPr sz="2200">
              <a:latin typeface="Calibri"/>
              <a:cs typeface="Calibri"/>
            </a:endParaRPr>
          </a:p>
          <a:p>
            <a:pPr marL="241300" marR="5080" indent="-228600">
              <a:lnSpc>
                <a:spcPts val="2300"/>
              </a:lnSpc>
              <a:spcBef>
                <a:spcPts val="173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alibri"/>
                <a:cs typeface="Calibri"/>
              </a:rPr>
              <a:t>Heuristic methods (i.e., </a:t>
            </a:r>
            <a:r>
              <a:rPr sz="2200" spc="-10" dirty="0">
                <a:latin typeface="Calibri"/>
                <a:cs typeface="Calibri"/>
              </a:rPr>
              <a:t>greedy </a:t>
            </a:r>
            <a:r>
              <a:rPr sz="2200" spc="-5" dirty="0">
                <a:latin typeface="Calibri"/>
                <a:cs typeface="Calibri"/>
              </a:rPr>
              <a:t>algorithms): </a:t>
            </a:r>
            <a:r>
              <a:rPr sz="2200" i="1" spc="-15" dirty="0">
                <a:latin typeface="Calibri"/>
                <a:cs typeface="Calibri"/>
              </a:rPr>
              <a:t>K-Means</a:t>
            </a:r>
            <a:r>
              <a:rPr sz="2200" spc="-15" dirty="0">
                <a:latin typeface="Calibri"/>
                <a:cs typeface="Calibri"/>
              </a:rPr>
              <a:t>, </a:t>
            </a:r>
            <a:r>
              <a:rPr sz="2200" i="1" spc="-10" dirty="0">
                <a:latin typeface="Calibri"/>
                <a:cs typeface="Calibri"/>
              </a:rPr>
              <a:t>K</a:t>
            </a:r>
            <a:r>
              <a:rPr sz="2200" spc="-10" dirty="0">
                <a:latin typeface="Calibri"/>
                <a:cs typeface="Calibri"/>
              </a:rPr>
              <a:t>-</a:t>
            </a:r>
            <a:r>
              <a:rPr sz="2200" i="1" spc="-10" dirty="0">
                <a:latin typeface="Calibri"/>
                <a:cs typeface="Calibri"/>
              </a:rPr>
              <a:t>Medians</a:t>
            </a:r>
            <a:r>
              <a:rPr sz="2200" spc="-10" dirty="0">
                <a:latin typeface="Calibri"/>
                <a:cs typeface="Calibri"/>
              </a:rPr>
              <a:t>, </a:t>
            </a:r>
            <a:r>
              <a:rPr sz="2200" i="1" spc="-25" dirty="0">
                <a:latin typeface="Calibri"/>
                <a:cs typeface="Calibri"/>
              </a:rPr>
              <a:t>K-  </a:t>
            </a:r>
            <a:r>
              <a:rPr sz="2200" i="1" spc="-10" dirty="0">
                <a:latin typeface="Calibri"/>
                <a:cs typeface="Calibri"/>
              </a:rPr>
              <a:t>Medoids</a:t>
            </a:r>
            <a:r>
              <a:rPr sz="2200" spc="-10" dirty="0">
                <a:latin typeface="Calibri"/>
                <a:cs typeface="Calibri"/>
              </a:rPr>
              <a:t>,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etc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45883" y="3171112"/>
            <a:ext cx="69850" cy="1803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i="1" spc="65" dirty="0">
                <a:latin typeface="Times New Roman"/>
                <a:cs typeface="Times New Roman"/>
              </a:rPr>
              <a:t>i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21189" y="3171112"/>
            <a:ext cx="95885" cy="1803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00" i="1" spc="110" dirty="0">
                <a:latin typeface="Times New Roman"/>
                <a:cs typeface="Times New Roman"/>
              </a:rPr>
              <a:t>k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73362" y="3325219"/>
            <a:ext cx="673735" cy="1803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1000" i="1" spc="110" dirty="0">
                <a:latin typeface="Times New Roman"/>
                <a:cs typeface="Times New Roman"/>
              </a:rPr>
              <a:t>k </a:t>
            </a:r>
            <a:r>
              <a:rPr sz="1000" spc="95" dirty="0">
                <a:latin typeface="Symbol"/>
                <a:cs typeface="Symbol"/>
              </a:rPr>
              <a:t></a:t>
            </a:r>
            <a:r>
              <a:rPr sz="1000" spc="95" dirty="0">
                <a:latin typeface="Times New Roman"/>
                <a:cs typeface="Times New Roman"/>
              </a:rPr>
              <a:t>1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i="1" spc="65" dirty="0">
                <a:latin typeface="Times New Roman"/>
                <a:cs typeface="Times New Roman"/>
              </a:rPr>
              <a:t>x</a:t>
            </a:r>
            <a:r>
              <a:rPr sz="1050" i="1" spc="97" baseline="-19841" dirty="0">
                <a:latin typeface="Times New Roman"/>
                <a:cs typeface="Times New Roman"/>
              </a:rPr>
              <a:t>i</a:t>
            </a:r>
            <a:r>
              <a:rPr sz="1050" spc="97" baseline="-19841" dirty="0">
                <a:latin typeface="Symbol"/>
                <a:cs typeface="Symbol"/>
              </a:rPr>
              <a:t></a:t>
            </a:r>
            <a:r>
              <a:rPr sz="1050" i="1" spc="97" baseline="-19841" dirty="0">
                <a:latin typeface="Times New Roman"/>
                <a:cs typeface="Times New Roman"/>
              </a:rPr>
              <a:t>C</a:t>
            </a:r>
            <a:r>
              <a:rPr sz="1050" i="1" spc="97" baseline="-35714" dirty="0">
                <a:latin typeface="Times New Roman"/>
                <a:cs typeface="Times New Roman"/>
              </a:rPr>
              <a:t>k</a:t>
            </a:r>
            <a:endParaRPr sz="1050" baseline="-35714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27526" y="2907713"/>
            <a:ext cx="2891155" cy="4273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2662555" algn="l"/>
              </a:tabLst>
            </a:pPr>
            <a:r>
              <a:rPr sz="1750" i="1" spc="240" dirty="0">
                <a:latin typeface="Times New Roman"/>
                <a:cs typeface="Times New Roman"/>
              </a:rPr>
              <a:t>SSE</a:t>
            </a:r>
            <a:r>
              <a:rPr sz="1750" spc="240" dirty="0">
                <a:latin typeface="Times New Roman"/>
                <a:cs typeface="Times New Roman"/>
              </a:rPr>
              <a:t>(</a:t>
            </a:r>
            <a:r>
              <a:rPr sz="1750" i="1" spc="240" dirty="0">
                <a:latin typeface="Times New Roman"/>
                <a:cs typeface="Times New Roman"/>
              </a:rPr>
              <a:t>C</a:t>
            </a:r>
            <a:r>
              <a:rPr sz="1750" spc="240" dirty="0">
                <a:latin typeface="Times New Roman"/>
                <a:cs typeface="Times New Roman"/>
              </a:rPr>
              <a:t>)</a:t>
            </a:r>
            <a:r>
              <a:rPr sz="1750" spc="65" dirty="0">
                <a:latin typeface="Times New Roman"/>
                <a:cs typeface="Times New Roman"/>
              </a:rPr>
              <a:t> </a:t>
            </a:r>
            <a:r>
              <a:rPr sz="1750" spc="225" dirty="0">
                <a:latin typeface="Symbol"/>
                <a:cs typeface="Symbol"/>
              </a:rPr>
              <a:t></a:t>
            </a:r>
            <a:r>
              <a:rPr sz="1750" spc="50" dirty="0">
                <a:latin typeface="Times New Roman"/>
                <a:cs typeface="Times New Roman"/>
              </a:rPr>
              <a:t> </a:t>
            </a:r>
            <a:r>
              <a:rPr sz="3900" spc="682" baseline="-8547" dirty="0">
                <a:latin typeface="Symbol"/>
                <a:cs typeface="Symbol"/>
              </a:rPr>
              <a:t></a:t>
            </a:r>
            <a:r>
              <a:rPr sz="3900" spc="-292" baseline="-8547" dirty="0">
                <a:latin typeface="Times New Roman"/>
                <a:cs typeface="Times New Roman"/>
              </a:rPr>
              <a:t> </a:t>
            </a:r>
            <a:r>
              <a:rPr sz="3900" spc="465" baseline="-8547" dirty="0">
                <a:latin typeface="Symbol"/>
                <a:cs typeface="Symbol"/>
              </a:rPr>
              <a:t></a:t>
            </a:r>
            <a:r>
              <a:rPr sz="1750" spc="310" dirty="0">
                <a:latin typeface="Times New Roman"/>
                <a:cs typeface="Times New Roman"/>
              </a:rPr>
              <a:t>||</a:t>
            </a:r>
            <a:r>
              <a:rPr sz="1750" spc="80" dirty="0">
                <a:latin typeface="Times New Roman"/>
                <a:cs typeface="Times New Roman"/>
              </a:rPr>
              <a:t> </a:t>
            </a:r>
            <a:r>
              <a:rPr sz="1750" i="1" spc="180" dirty="0">
                <a:latin typeface="Times New Roman"/>
                <a:cs typeface="Times New Roman"/>
              </a:rPr>
              <a:t>x</a:t>
            </a:r>
            <a:r>
              <a:rPr sz="1750" i="1" spc="484" dirty="0">
                <a:latin typeface="Times New Roman"/>
                <a:cs typeface="Times New Roman"/>
              </a:rPr>
              <a:t> </a:t>
            </a:r>
            <a:r>
              <a:rPr sz="1750" spc="125" dirty="0">
                <a:latin typeface="Symbol"/>
                <a:cs typeface="Symbol"/>
              </a:rPr>
              <a:t></a:t>
            </a:r>
            <a:r>
              <a:rPr sz="1750" i="1" spc="125" dirty="0">
                <a:latin typeface="Times New Roman"/>
                <a:cs typeface="Times New Roman"/>
              </a:rPr>
              <a:t>c	</a:t>
            </a:r>
            <a:r>
              <a:rPr sz="1750" spc="95" dirty="0">
                <a:latin typeface="Times New Roman"/>
                <a:cs typeface="Times New Roman"/>
              </a:rPr>
              <a:t>||</a:t>
            </a:r>
            <a:r>
              <a:rPr sz="1500" spc="142" baseline="44444" dirty="0">
                <a:latin typeface="Times New Roman"/>
                <a:cs typeface="Times New Roman"/>
              </a:rPr>
              <a:t>2</a:t>
            </a:r>
            <a:endParaRPr sz="1500" baseline="44444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8990" y="657013"/>
            <a:ext cx="3965575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40" dirty="0">
                <a:latin typeface="Calibri Light"/>
                <a:cs typeface="Calibri Light"/>
              </a:rPr>
              <a:t>K-Means</a:t>
            </a:r>
            <a:r>
              <a:rPr sz="3900" spc="-20" dirty="0">
                <a:latin typeface="Calibri Light"/>
                <a:cs typeface="Calibri Light"/>
              </a:rPr>
              <a:t> </a:t>
            </a:r>
            <a:r>
              <a:rPr sz="3900" spc="25" dirty="0">
                <a:latin typeface="Calibri Light"/>
                <a:cs typeface="Calibri Light"/>
              </a:rPr>
              <a:t>Clustering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4690" y="1632204"/>
            <a:ext cx="7941945" cy="439674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54000" indent="-228600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53365" algn="l"/>
                <a:tab pos="254000" algn="l"/>
              </a:tabLst>
            </a:pPr>
            <a:r>
              <a:rPr sz="20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K-Means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(MacQueen’67,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Lloyd’57/’82)</a:t>
            </a:r>
            <a:endParaRPr sz="2000">
              <a:latin typeface="Calibri"/>
              <a:cs typeface="Calibri"/>
            </a:endParaRPr>
          </a:p>
          <a:p>
            <a:pPr marL="711200" lvl="1" indent="-228600">
              <a:lnSpc>
                <a:spcPct val="100000"/>
              </a:lnSpc>
              <a:spcBef>
                <a:spcPts val="310"/>
              </a:spcBef>
              <a:buFont typeface="Arial"/>
              <a:buChar char="•"/>
              <a:tabLst>
                <a:tab pos="710565" algn="l"/>
                <a:tab pos="711200" algn="l"/>
              </a:tabLst>
            </a:pPr>
            <a:r>
              <a:rPr sz="2000" spc="-10" dirty="0">
                <a:latin typeface="Calibri"/>
                <a:cs typeface="Calibri"/>
              </a:rPr>
              <a:t>Each cluster </a:t>
            </a:r>
            <a:r>
              <a:rPr sz="2000" dirty="0">
                <a:latin typeface="Calibri"/>
                <a:cs typeface="Calibri"/>
              </a:rPr>
              <a:t>is </a:t>
            </a:r>
            <a:r>
              <a:rPr sz="2000" spc="-10" dirty="0">
                <a:latin typeface="Calibri"/>
                <a:cs typeface="Calibri"/>
              </a:rPr>
              <a:t>represented by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center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cluster</a:t>
            </a:r>
            <a:endParaRPr sz="2000">
              <a:latin typeface="Calibri"/>
              <a:cs typeface="Calibri"/>
            </a:endParaRPr>
          </a:p>
          <a:p>
            <a:pPr marL="254000" marR="675640" indent="-228600">
              <a:lnSpc>
                <a:spcPct val="100000"/>
              </a:lnSpc>
              <a:spcBef>
                <a:spcPts val="1010"/>
              </a:spcBef>
              <a:buFont typeface="Arial"/>
              <a:buChar char="•"/>
              <a:tabLst>
                <a:tab pos="253365" algn="l"/>
                <a:tab pos="254000" algn="l"/>
              </a:tabLst>
            </a:pPr>
            <a:r>
              <a:rPr sz="2000" spc="-5" dirty="0">
                <a:latin typeface="Calibri"/>
                <a:cs typeface="Calibri"/>
              </a:rPr>
              <a:t>Given K,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5" dirty="0">
                <a:latin typeface="Calibri"/>
                <a:cs typeface="Calibri"/>
              </a:rPr>
              <a:t>number of </a:t>
            </a:r>
            <a:r>
              <a:rPr sz="2000" spc="-10" dirty="0">
                <a:latin typeface="Calibri"/>
                <a:cs typeface="Calibri"/>
              </a:rPr>
              <a:t>clusters,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i="1" spc="-10" dirty="0">
                <a:latin typeface="Calibri"/>
                <a:cs typeface="Calibri"/>
              </a:rPr>
              <a:t>K-Means </a:t>
            </a:r>
            <a:r>
              <a:rPr sz="2000" spc="-5" dirty="0">
                <a:latin typeface="Calibri"/>
                <a:cs typeface="Calibri"/>
              </a:rPr>
              <a:t>clustering algorithm </a:t>
            </a:r>
            <a:r>
              <a:rPr sz="2000" dirty="0">
                <a:latin typeface="Calibri"/>
                <a:cs typeface="Calibri"/>
              </a:rPr>
              <a:t>is  </a:t>
            </a:r>
            <a:r>
              <a:rPr sz="2000" spc="-5" dirty="0">
                <a:latin typeface="Calibri"/>
                <a:cs typeface="Calibri"/>
              </a:rPr>
              <a:t>outlined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follows</a:t>
            </a:r>
            <a:endParaRPr sz="2000">
              <a:latin typeface="Calibri"/>
              <a:cs typeface="Calibri"/>
            </a:endParaRPr>
          </a:p>
          <a:p>
            <a:pPr marL="1168400" lvl="1" indent="-22923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167765" algn="l"/>
                <a:tab pos="1168400" algn="l"/>
              </a:tabLst>
            </a:pPr>
            <a:r>
              <a:rPr sz="2000" dirty="0">
                <a:latin typeface="Calibri"/>
                <a:cs typeface="Calibri"/>
              </a:rPr>
              <a:t>Select </a:t>
            </a:r>
            <a:r>
              <a:rPr sz="2000" i="1" dirty="0">
                <a:latin typeface="Calibri"/>
                <a:cs typeface="Calibri"/>
              </a:rPr>
              <a:t>K </a:t>
            </a:r>
            <a:r>
              <a:rPr sz="2000" spc="-5" dirty="0">
                <a:latin typeface="Calibri"/>
                <a:cs typeface="Calibri"/>
              </a:rPr>
              <a:t>points </a:t>
            </a:r>
            <a:r>
              <a:rPr sz="2000" dirty="0">
                <a:latin typeface="Calibri"/>
                <a:cs typeface="Calibri"/>
              </a:rPr>
              <a:t>as initial </a:t>
            </a:r>
            <a:r>
              <a:rPr sz="2000" spc="-10" dirty="0">
                <a:latin typeface="Calibri"/>
                <a:cs typeface="Calibri"/>
              </a:rPr>
              <a:t>centroids</a:t>
            </a:r>
            <a:endParaRPr sz="2000">
              <a:latin typeface="Calibri"/>
              <a:cs typeface="Calibri"/>
            </a:endParaRPr>
          </a:p>
          <a:p>
            <a:pPr marL="1168400" lvl="1" indent="-229235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1167765" algn="l"/>
                <a:tab pos="1168400" algn="l"/>
              </a:tabLst>
            </a:pPr>
            <a:r>
              <a:rPr sz="2000" b="1" spc="-10" dirty="0">
                <a:latin typeface="Calibri"/>
                <a:cs typeface="Calibri"/>
              </a:rPr>
              <a:t>Repeat</a:t>
            </a:r>
            <a:endParaRPr sz="2000">
              <a:latin typeface="Calibri"/>
              <a:cs typeface="Calibri"/>
            </a:endParaRPr>
          </a:p>
          <a:p>
            <a:pPr marL="1625600" lvl="2" indent="-229235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1624965" algn="l"/>
                <a:tab pos="1625600" algn="l"/>
              </a:tabLst>
            </a:pPr>
            <a:r>
              <a:rPr sz="2000" spc="-10" dirty="0">
                <a:latin typeface="Calibri"/>
                <a:cs typeface="Calibri"/>
              </a:rPr>
              <a:t>Form </a:t>
            </a:r>
            <a:r>
              <a:rPr sz="2000" i="1" dirty="0">
                <a:latin typeface="Calibri"/>
                <a:cs typeface="Calibri"/>
              </a:rPr>
              <a:t>K </a:t>
            </a:r>
            <a:r>
              <a:rPr sz="2000" spc="-10" dirty="0">
                <a:latin typeface="Calibri"/>
                <a:cs typeface="Calibri"/>
              </a:rPr>
              <a:t>clusters by </a:t>
            </a:r>
            <a:r>
              <a:rPr sz="2000" spc="-5" dirty="0">
                <a:latin typeface="Calibri"/>
                <a:cs typeface="Calibri"/>
              </a:rPr>
              <a:t>assigning </a:t>
            </a:r>
            <a:r>
              <a:rPr sz="2000" dirty="0">
                <a:latin typeface="Calibri"/>
                <a:cs typeface="Calibri"/>
              </a:rPr>
              <a:t>each </a:t>
            </a:r>
            <a:r>
              <a:rPr sz="2000" spc="-10" dirty="0">
                <a:latin typeface="Calibri"/>
                <a:cs typeface="Calibri"/>
              </a:rPr>
              <a:t>point to </a:t>
            </a:r>
            <a:r>
              <a:rPr sz="2000" dirty="0">
                <a:latin typeface="Calibri"/>
                <a:cs typeface="Calibri"/>
              </a:rPr>
              <a:t>its </a:t>
            </a:r>
            <a:r>
              <a:rPr sz="2000" spc="-5" dirty="0">
                <a:latin typeface="Calibri"/>
                <a:cs typeface="Calibri"/>
              </a:rPr>
              <a:t>closest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centroid</a:t>
            </a:r>
            <a:endParaRPr sz="2000">
              <a:latin typeface="Calibri"/>
              <a:cs typeface="Calibri"/>
            </a:endParaRPr>
          </a:p>
          <a:p>
            <a:pPr marL="1625600" lvl="2" indent="-229235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1624965" algn="l"/>
                <a:tab pos="1625600" algn="l"/>
              </a:tabLst>
            </a:pPr>
            <a:r>
              <a:rPr sz="2000" spc="-10" dirty="0">
                <a:latin typeface="Calibri"/>
                <a:cs typeface="Calibri"/>
              </a:rPr>
              <a:t>Re-compute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centroids </a:t>
            </a:r>
            <a:r>
              <a:rPr sz="2000" spc="-5" dirty="0">
                <a:latin typeface="Calibri"/>
                <a:cs typeface="Calibri"/>
              </a:rPr>
              <a:t>(i.e., </a:t>
            </a:r>
            <a:r>
              <a:rPr sz="2000" i="1" spc="-5" dirty="0">
                <a:solidFill>
                  <a:srgbClr val="FF0000"/>
                </a:solidFill>
                <a:latin typeface="Calibri"/>
                <a:cs typeface="Calibri"/>
              </a:rPr>
              <a:t>mean point</a:t>
            </a:r>
            <a:r>
              <a:rPr sz="2000" spc="-5" dirty="0">
                <a:latin typeface="Calibri"/>
                <a:cs typeface="Calibri"/>
              </a:rPr>
              <a:t>) of </a:t>
            </a:r>
            <a:r>
              <a:rPr sz="2000" dirty="0">
                <a:latin typeface="Calibri"/>
                <a:cs typeface="Calibri"/>
              </a:rPr>
              <a:t>each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cluster</a:t>
            </a:r>
            <a:endParaRPr sz="2000">
              <a:latin typeface="Calibri"/>
              <a:cs typeface="Calibri"/>
            </a:endParaRPr>
          </a:p>
          <a:p>
            <a:pPr marL="1168400" lvl="1" indent="-229235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1167765" algn="l"/>
                <a:tab pos="1168400" algn="l"/>
              </a:tabLst>
            </a:pPr>
            <a:r>
              <a:rPr sz="2000" b="1" spc="-10" dirty="0">
                <a:latin typeface="Calibri"/>
                <a:cs typeface="Calibri"/>
              </a:rPr>
              <a:t>Until </a:t>
            </a:r>
            <a:r>
              <a:rPr sz="2000" spc="-15" dirty="0">
                <a:latin typeface="Calibri"/>
                <a:cs typeface="Calibri"/>
              </a:rPr>
              <a:t>convergence </a:t>
            </a:r>
            <a:r>
              <a:rPr sz="2000" spc="-5" dirty="0">
                <a:latin typeface="Calibri"/>
                <a:cs typeface="Calibri"/>
              </a:rPr>
              <a:t>criterion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satisfied</a:t>
            </a:r>
            <a:endParaRPr sz="2000">
              <a:latin typeface="Calibri"/>
              <a:cs typeface="Calibri"/>
            </a:endParaRPr>
          </a:p>
          <a:p>
            <a:pPr marL="254000" indent="-228600">
              <a:lnSpc>
                <a:spcPct val="100000"/>
              </a:lnSpc>
              <a:spcBef>
                <a:spcPts val="985"/>
              </a:spcBef>
              <a:buFont typeface="Arial"/>
              <a:buChar char="•"/>
              <a:tabLst>
                <a:tab pos="253365" algn="l"/>
                <a:tab pos="254000" algn="l"/>
              </a:tabLst>
            </a:pPr>
            <a:r>
              <a:rPr sz="2000" spc="-15" dirty="0">
                <a:latin typeface="Calibri"/>
                <a:cs typeface="Calibri"/>
              </a:rPr>
              <a:t>Different </a:t>
            </a:r>
            <a:r>
              <a:rPr sz="2000" spc="-5" dirty="0">
                <a:latin typeface="Calibri"/>
                <a:cs typeface="Calibri"/>
              </a:rPr>
              <a:t>kinds of measures can be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used</a:t>
            </a:r>
            <a:endParaRPr sz="2000">
              <a:latin typeface="Calibri"/>
              <a:cs typeface="Calibri"/>
            </a:endParaRPr>
          </a:p>
          <a:p>
            <a:pPr marL="711200" marR="269240" lvl="1" indent="-228600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710565" algn="l"/>
                <a:tab pos="711200" algn="l"/>
              </a:tabLst>
            </a:pPr>
            <a:r>
              <a:rPr sz="2000" spc="-10" dirty="0">
                <a:latin typeface="Calibri"/>
                <a:cs typeface="Calibri"/>
              </a:rPr>
              <a:t>Manhattan distance </a:t>
            </a:r>
            <a:r>
              <a:rPr sz="2000" dirty="0">
                <a:latin typeface="Calibri"/>
                <a:cs typeface="Calibri"/>
              </a:rPr>
              <a:t>(L</a:t>
            </a:r>
            <a:r>
              <a:rPr sz="1950" baseline="-17094" dirty="0">
                <a:latin typeface="Calibri"/>
                <a:cs typeface="Calibri"/>
              </a:rPr>
              <a:t>1 </a:t>
            </a:r>
            <a:r>
              <a:rPr sz="2000" spc="-5" dirty="0">
                <a:latin typeface="Calibri"/>
                <a:cs typeface="Calibri"/>
              </a:rPr>
              <a:t>norm), Euclidean </a:t>
            </a:r>
            <a:r>
              <a:rPr sz="2000" spc="-10" dirty="0">
                <a:latin typeface="Calibri"/>
                <a:cs typeface="Calibri"/>
              </a:rPr>
              <a:t>distance </a:t>
            </a:r>
            <a:r>
              <a:rPr sz="2000" dirty="0">
                <a:latin typeface="Calibri"/>
                <a:cs typeface="Calibri"/>
              </a:rPr>
              <a:t>(L</a:t>
            </a:r>
            <a:r>
              <a:rPr sz="1950" baseline="-17094" dirty="0">
                <a:latin typeface="Calibri"/>
                <a:cs typeface="Calibri"/>
              </a:rPr>
              <a:t>2 </a:t>
            </a:r>
            <a:r>
              <a:rPr sz="2000" spc="-5" dirty="0">
                <a:latin typeface="Calibri"/>
                <a:cs typeface="Calibri"/>
              </a:rPr>
              <a:t>norm), Cosine  </a:t>
            </a:r>
            <a:r>
              <a:rPr sz="2000" dirty="0">
                <a:latin typeface="Calibri"/>
                <a:cs typeface="Calibri"/>
              </a:rPr>
              <a:t>similarity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4220" marR="5080" indent="-2000250">
              <a:lnSpc>
                <a:spcPct val="100000"/>
              </a:lnSpc>
              <a:spcBef>
                <a:spcPts val="100"/>
              </a:spcBef>
              <a:tabLst>
                <a:tab pos="3656329" algn="l"/>
              </a:tabLst>
            </a:pPr>
            <a:r>
              <a:rPr spc="-10" dirty="0"/>
              <a:t>Exercise: </a:t>
            </a:r>
            <a:r>
              <a:rPr spc="-5" dirty="0"/>
              <a:t>When	</a:t>
            </a:r>
            <a:r>
              <a:rPr spc="-30" dirty="0"/>
              <a:t>are </a:t>
            </a:r>
            <a:r>
              <a:rPr spc="-160" dirty="0"/>
              <a:t>DT </a:t>
            </a:r>
            <a:r>
              <a:rPr spc="-10" dirty="0"/>
              <a:t>vs </a:t>
            </a:r>
            <a:r>
              <a:rPr dirty="0"/>
              <a:t>kNN  </a:t>
            </a:r>
            <a:r>
              <a:rPr spc="-15" dirty="0"/>
              <a:t>appropriate?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7200" y="1550416"/>
          <a:ext cx="8075295" cy="48245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6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3666">
                <a:tc>
                  <a:txBody>
                    <a:bodyPr/>
                    <a:lstStyle/>
                    <a:p>
                      <a:pPr marL="91440" marR="895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Properties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b="1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classification  problem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T w="12700">
                      <a:solidFill>
                        <a:srgbClr val="4E8542"/>
                      </a:solidFill>
                      <a:prstDash val="solid"/>
                    </a:lnT>
                    <a:lnB w="12700">
                      <a:solidFill>
                        <a:srgbClr val="4E854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 marR="10541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Can Decision 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Trees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handle 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them?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T w="12700">
                      <a:solidFill>
                        <a:srgbClr val="4E8542"/>
                      </a:solidFill>
                      <a:prstDash val="solid"/>
                    </a:lnT>
                    <a:lnB w="12700">
                      <a:solidFill>
                        <a:srgbClr val="4E854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Can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K-NN handle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them?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T w="12700">
                      <a:solidFill>
                        <a:srgbClr val="4E8542"/>
                      </a:solidFill>
                      <a:prstDash val="solid"/>
                    </a:lnT>
                    <a:lnB w="12700">
                      <a:solidFill>
                        <a:srgbClr val="4E854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61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Binary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features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T w="12700">
                      <a:solidFill>
                        <a:srgbClr val="4E8542"/>
                      </a:solidFill>
                      <a:prstDash val="solid"/>
                    </a:lnT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E8542"/>
                      </a:solidFill>
                      <a:prstDash val="solid"/>
                    </a:lnT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E8542"/>
                      </a:solidFill>
                      <a:prstDash val="solid"/>
                    </a:lnT>
                    <a:solidFill>
                      <a:srgbClr val="DBE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11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Numeric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features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13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Categorical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features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BE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5972">
                <a:tc>
                  <a:txBody>
                    <a:bodyPr/>
                    <a:lstStyle/>
                    <a:p>
                      <a:pPr marL="91440" marR="3975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Robust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 noisy training  examples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599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Fast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classification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crucial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BE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606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Many irrelevant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features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5998">
                <a:tc>
                  <a:txBody>
                    <a:bodyPr/>
                    <a:lstStyle/>
                    <a:p>
                      <a:pPr marL="91440" marR="473709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Relevant features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have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very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different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scale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B w="12700">
                      <a:solidFill>
                        <a:srgbClr val="4E8542"/>
                      </a:solidFill>
                      <a:prstDash val="solid"/>
                    </a:lnB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4E8542"/>
                      </a:solidFill>
                      <a:prstDash val="solid"/>
                    </a:lnB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4E8542"/>
                      </a:solidFill>
                      <a:prstDash val="solid"/>
                    </a:lnB>
                    <a:solidFill>
                      <a:srgbClr val="DBE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2836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6508" y="483234"/>
            <a:ext cx="557276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The K-Means</a:t>
            </a:r>
            <a:r>
              <a:rPr spc="-75" dirty="0"/>
              <a:t> </a:t>
            </a:r>
            <a:r>
              <a:rPr dirty="0"/>
              <a:t>Algorithm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86005" y="1328864"/>
            <a:ext cx="7612380" cy="4998085"/>
            <a:chOff x="786005" y="1328864"/>
            <a:chExt cx="7612380" cy="49980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6005" y="2104749"/>
              <a:ext cx="7612052" cy="42220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75994" y="1341882"/>
              <a:ext cx="1922780" cy="748030"/>
            </a:xfrm>
            <a:custGeom>
              <a:avLst/>
              <a:gdLst/>
              <a:ahLst/>
              <a:cxnLst/>
              <a:rect l="l" t="t" r="r" b="b"/>
              <a:pathLst>
                <a:path w="1922779" h="748030">
                  <a:moveTo>
                    <a:pt x="1872995" y="0"/>
                  </a:moveTo>
                  <a:lnTo>
                    <a:pt x="0" y="0"/>
                  </a:lnTo>
                  <a:lnTo>
                    <a:pt x="0" y="576071"/>
                  </a:lnTo>
                  <a:lnTo>
                    <a:pt x="1092581" y="576071"/>
                  </a:lnTo>
                  <a:lnTo>
                    <a:pt x="1922271" y="748029"/>
                  </a:lnTo>
                  <a:lnTo>
                    <a:pt x="1560830" y="576071"/>
                  </a:lnTo>
                  <a:lnTo>
                    <a:pt x="1872995" y="576071"/>
                  </a:lnTo>
                  <a:lnTo>
                    <a:pt x="1872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75994" y="1341882"/>
              <a:ext cx="1922780" cy="748030"/>
            </a:xfrm>
            <a:custGeom>
              <a:avLst/>
              <a:gdLst/>
              <a:ahLst/>
              <a:cxnLst/>
              <a:rect l="l" t="t" r="r" b="b"/>
              <a:pathLst>
                <a:path w="1922779" h="748030">
                  <a:moveTo>
                    <a:pt x="0" y="0"/>
                  </a:moveTo>
                  <a:lnTo>
                    <a:pt x="1092581" y="0"/>
                  </a:lnTo>
                  <a:lnTo>
                    <a:pt x="1560830" y="0"/>
                  </a:lnTo>
                  <a:lnTo>
                    <a:pt x="1872995" y="0"/>
                  </a:lnTo>
                  <a:lnTo>
                    <a:pt x="1872995" y="336041"/>
                  </a:lnTo>
                  <a:lnTo>
                    <a:pt x="1872995" y="480059"/>
                  </a:lnTo>
                  <a:lnTo>
                    <a:pt x="1872995" y="576071"/>
                  </a:lnTo>
                  <a:lnTo>
                    <a:pt x="1560830" y="576071"/>
                  </a:lnTo>
                  <a:lnTo>
                    <a:pt x="1922271" y="748029"/>
                  </a:lnTo>
                  <a:lnTo>
                    <a:pt x="1092581" y="576071"/>
                  </a:lnTo>
                  <a:lnTo>
                    <a:pt x="0" y="576071"/>
                  </a:lnTo>
                  <a:lnTo>
                    <a:pt x="0" y="480059"/>
                  </a:lnTo>
                  <a:lnTo>
                    <a:pt x="0" y="336041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4E85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89557" y="1464055"/>
            <a:ext cx="1243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Training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Data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817810" y="1263332"/>
            <a:ext cx="2813685" cy="920750"/>
            <a:chOff x="3817810" y="1263332"/>
            <a:chExt cx="2813685" cy="920750"/>
          </a:xfrm>
        </p:grpSpPr>
        <p:sp>
          <p:nvSpPr>
            <p:cNvPr id="9" name="object 9"/>
            <p:cNvSpPr/>
            <p:nvPr/>
          </p:nvSpPr>
          <p:spPr>
            <a:xfrm>
              <a:off x="3830827" y="1276349"/>
              <a:ext cx="2787650" cy="894715"/>
            </a:xfrm>
            <a:custGeom>
              <a:avLst/>
              <a:gdLst/>
              <a:ahLst/>
              <a:cxnLst/>
              <a:rect l="l" t="t" r="r" b="b"/>
              <a:pathLst>
                <a:path w="2787650" h="894714">
                  <a:moveTo>
                    <a:pt x="2787142" y="0"/>
                  </a:moveTo>
                  <a:lnTo>
                    <a:pt x="1029970" y="0"/>
                  </a:lnTo>
                  <a:lnTo>
                    <a:pt x="1029970" y="521842"/>
                  </a:lnTo>
                  <a:lnTo>
                    <a:pt x="0" y="867028"/>
                  </a:lnTo>
                  <a:lnTo>
                    <a:pt x="1029970" y="745489"/>
                  </a:lnTo>
                  <a:lnTo>
                    <a:pt x="1029970" y="894588"/>
                  </a:lnTo>
                  <a:lnTo>
                    <a:pt x="2787142" y="894588"/>
                  </a:lnTo>
                  <a:lnTo>
                    <a:pt x="27871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30827" y="1276349"/>
              <a:ext cx="2787650" cy="894715"/>
            </a:xfrm>
            <a:custGeom>
              <a:avLst/>
              <a:gdLst/>
              <a:ahLst/>
              <a:cxnLst/>
              <a:rect l="l" t="t" r="r" b="b"/>
              <a:pathLst>
                <a:path w="2787650" h="894714">
                  <a:moveTo>
                    <a:pt x="1029970" y="0"/>
                  </a:moveTo>
                  <a:lnTo>
                    <a:pt x="1322832" y="0"/>
                  </a:lnTo>
                  <a:lnTo>
                    <a:pt x="1762125" y="0"/>
                  </a:lnTo>
                  <a:lnTo>
                    <a:pt x="2787142" y="0"/>
                  </a:lnTo>
                  <a:lnTo>
                    <a:pt x="2787142" y="521842"/>
                  </a:lnTo>
                  <a:lnTo>
                    <a:pt x="2787142" y="745489"/>
                  </a:lnTo>
                  <a:lnTo>
                    <a:pt x="2787142" y="894588"/>
                  </a:lnTo>
                  <a:lnTo>
                    <a:pt x="1762125" y="894588"/>
                  </a:lnTo>
                  <a:lnTo>
                    <a:pt x="1322832" y="894588"/>
                  </a:lnTo>
                  <a:lnTo>
                    <a:pt x="1029970" y="894588"/>
                  </a:lnTo>
                  <a:lnTo>
                    <a:pt x="1029970" y="745489"/>
                  </a:lnTo>
                  <a:lnTo>
                    <a:pt x="0" y="867028"/>
                  </a:lnTo>
                  <a:lnTo>
                    <a:pt x="1029970" y="521842"/>
                  </a:lnTo>
                  <a:lnTo>
                    <a:pt x="1029970" y="0"/>
                  </a:lnTo>
                  <a:close/>
                </a:path>
              </a:pathLst>
            </a:custGeom>
            <a:ln w="25908">
              <a:solidFill>
                <a:srgbClr val="4E85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117972" y="1283970"/>
            <a:ext cx="1239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K: number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of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47513" y="1557985"/>
            <a:ext cx="9810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clusters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</a:t>
            </a:r>
            <a:endParaRPr sz="1800">
              <a:latin typeface="Calibri"/>
              <a:cs typeface="Calibri"/>
            </a:endParaRPr>
          </a:p>
          <a:p>
            <a:pPr marL="10604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discover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74369" y="2484882"/>
            <a:ext cx="8368665" cy="3465829"/>
          </a:xfrm>
          <a:custGeom>
            <a:avLst/>
            <a:gdLst/>
            <a:ahLst/>
            <a:cxnLst/>
            <a:rect l="l" t="t" r="r" b="b"/>
            <a:pathLst>
              <a:path w="8368665" h="3465829">
                <a:moveTo>
                  <a:pt x="4571" y="873251"/>
                </a:moveTo>
                <a:lnTo>
                  <a:pt x="8368283" y="873251"/>
                </a:lnTo>
                <a:lnTo>
                  <a:pt x="8368283" y="0"/>
                </a:lnTo>
                <a:lnTo>
                  <a:pt x="4571" y="0"/>
                </a:lnTo>
                <a:lnTo>
                  <a:pt x="4571" y="873251"/>
                </a:lnTo>
                <a:close/>
              </a:path>
              <a:path w="8368665" h="3465829">
                <a:moveTo>
                  <a:pt x="513588" y="2025395"/>
                </a:moveTo>
                <a:lnTo>
                  <a:pt x="8013191" y="2025395"/>
                </a:lnTo>
                <a:lnTo>
                  <a:pt x="8013191" y="1126235"/>
                </a:lnTo>
                <a:lnTo>
                  <a:pt x="513588" y="1126235"/>
                </a:lnTo>
                <a:lnTo>
                  <a:pt x="513588" y="2025395"/>
                </a:lnTo>
                <a:close/>
              </a:path>
              <a:path w="8368665" h="3465829">
                <a:moveTo>
                  <a:pt x="502920" y="3104387"/>
                </a:moveTo>
                <a:lnTo>
                  <a:pt x="8002524" y="3104387"/>
                </a:lnTo>
                <a:lnTo>
                  <a:pt x="8002524" y="2025395"/>
                </a:lnTo>
                <a:lnTo>
                  <a:pt x="502920" y="2025395"/>
                </a:lnTo>
                <a:lnTo>
                  <a:pt x="502920" y="3104387"/>
                </a:lnTo>
                <a:close/>
              </a:path>
              <a:path w="8368665" h="3465829">
                <a:moveTo>
                  <a:pt x="0" y="3465576"/>
                </a:moveTo>
                <a:lnTo>
                  <a:pt x="8362188" y="3465576"/>
                </a:lnTo>
                <a:lnTo>
                  <a:pt x="8362188" y="873251"/>
                </a:lnTo>
                <a:lnTo>
                  <a:pt x="0" y="873251"/>
                </a:lnTo>
                <a:lnTo>
                  <a:pt x="0" y="3465576"/>
                </a:lnTo>
                <a:close/>
              </a:path>
            </a:pathLst>
          </a:custGeom>
          <a:ln w="38100">
            <a:solidFill>
              <a:srgbClr val="4E85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934" marR="5080" indent="-157480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Example: </a:t>
            </a:r>
            <a:r>
              <a:rPr spc="-10" dirty="0"/>
              <a:t>using </a:t>
            </a:r>
            <a:r>
              <a:rPr spc="-5" dirty="0"/>
              <a:t>K-Means</a:t>
            </a:r>
            <a:r>
              <a:rPr spc="-80" dirty="0"/>
              <a:t> </a:t>
            </a:r>
            <a:r>
              <a:rPr dirty="0"/>
              <a:t>to  </a:t>
            </a:r>
            <a:r>
              <a:rPr spc="-5" dirty="0"/>
              <a:t>discover </a:t>
            </a:r>
            <a:r>
              <a:rPr dirty="0"/>
              <a:t>2 clusters </a:t>
            </a:r>
            <a:r>
              <a:rPr spc="-5" dirty="0"/>
              <a:t>in</a:t>
            </a:r>
            <a:r>
              <a:rPr spc="-60" dirty="0"/>
              <a:t> </a:t>
            </a:r>
            <a:r>
              <a:rPr spc="-5" dirty="0"/>
              <a:t>data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0011" y="1882960"/>
            <a:ext cx="5549965" cy="431297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934" marR="5080" indent="-157480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Example: </a:t>
            </a:r>
            <a:r>
              <a:rPr spc="-10" dirty="0"/>
              <a:t>using </a:t>
            </a:r>
            <a:r>
              <a:rPr spc="-5" dirty="0"/>
              <a:t>K-Means</a:t>
            </a:r>
            <a:r>
              <a:rPr spc="-80" dirty="0"/>
              <a:t> </a:t>
            </a:r>
            <a:r>
              <a:rPr dirty="0"/>
              <a:t>to  </a:t>
            </a:r>
            <a:r>
              <a:rPr spc="-5" dirty="0"/>
              <a:t>discover </a:t>
            </a:r>
            <a:r>
              <a:rPr dirty="0"/>
              <a:t>2 clusters </a:t>
            </a:r>
            <a:r>
              <a:rPr spc="-5" dirty="0"/>
              <a:t>in</a:t>
            </a:r>
            <a:r>
              <a:rPr spc="-60" dirty="0"/>
              <a:t> </a:t>
            </a:r>
            <a:r>
              <a:rPr spc="-5" dirty="0"/>
              <a:t>data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7777" y="1906075"/>
            <a:ext cx="5616031" cy="443401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57616" y="134112"/>
            <a:ext cx="646176" cy="71323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4136" y="657013"/>
            <a:ext cx="5936615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40" dirty="0">
                <a:latin typeface="Calibri Light"/>
                <a:cs typeface="Calibri Light"/>
              </a:rPr>
              <a:t>K-Means </a:t>
            </a:r>
            <a:r>
              <a:rPr sz="3900" spc="25" dirty="0">
                <a:latin typeface="Calibri Light"/>
                <a:cs typeface="Calibri Light"/>
              </a:rPr>
              <a:t>Clustering:</a:t>
            </a:r>
            <a:r>
              <a:rPr sz="3900" spc="-15" dirty="0">
                <a:latin typeface="Calibri Light"/>
                <a:cs typeface="Calibri Light"/>
              </a:rPr>
              <a:t> </a:t>
            </a:r>
            <a:r>
              <a:rPr sz="3900" spc="35" dirty="0">
                <a:latin typeface="Calibri Light"/>
                <a:cs typeface="Calibri Light"/>
              </a:rPr>
              <a:t>Example</a:t>
            </a:r>
            <a:endParaRPr sz="3900">
              <a:latin typeface="Calibri Light"/>
              <a:cs typeface="Calibri Light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4232" y="1520952"/>
            <a:ext cx="6955535" cy="52029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1997" y="483234"/>
            <a:ext cx="46208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K-Means</a:t>
            </a:r>
            <a:r>
              <a:rPr spc="-85" dirty="0"/>
              <a:t> </a:t>
            </a:r>
            <a:r>
              <a:rPr spc="10" dirty="0"/>
              <a:t>properties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52391"/>
            <a:ext cx="7140575" cy="46901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Segoe UI"/>
                <a:cs typeface="Segoe UI"/>
              </a:rPr>
              <a:t>Time </a:t>
            </a:r>
            <a:r>
              <a:rPr sz="2400" spc="-5" dirty="0">
                <a:latin typeface="Segoe UI"/>
                <a:cs typeface="Segoe UI"/>
              </a:rPr>
              <a:t>complexity: </a:t>
            </a:r>
            <a:r>
              <a:rPr sz="2400" dirty="0">
                <a:latin typeface="Segoe UI"/>
                <a:cs typeface="Segoe UI"/>
              </a:rPr>
              <a:t>O(</a:t>
            </a:r>
            <a:r>
              <a:rPr sz="2400" dirty="0" err="1">
                <a:latin typeface="Segoe UI"/>
                <a:cs typeface="Segoe UI"/>
              </a:rPr>
              <a:t>KN</a:t>
            </a:r>
            <a:r>
              <a:rPr lang="en-US" sz="2400" dirty="0" err="1">
                <a:latin typeface="Segoe UI"/>
                <a:cs typeface="Segoe UI"/>
              </a:rPr>
              <a:t>t</a:t>
            </a:r>
            <a:r>
              <a:rPr sz="2400" dirty="0">
                <a:latin typeface="Segoe UI"/>
                <a:cs typeface="Segoe UI"/>
              </a:rPr>
              <a:t>)</a:t>
            </a:r>
            <a:r>
              <a:rPr sz="2400" spc="30" dirty="0">
                <a:latin typeface="Segoe UI"/>
                <a:cs typeface="Segoe UI"/>
              </a:rPr>
              <a:t> </a:t>
            </a:r>
            <a:r>
              <a:rPr sz="2400" spc="-5" dirty="0">
                <a:latin typeface="Segoe UI"/>
                <a:cs typeface="Segoe UI"/>
              </a:rPr>
              <a:t>where</a:t>
            </a:r>
            <a:endParaRPr sz="2400" dirty="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49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Segoe UI"/>
                <a:cs typeface="Segoe UI"/>
              </a:rPr>
              <a:t>K </a:t>
            </a:r>
            <a:r>
              <a:rPr sz="2000" spc="-5" dirty="0">
                <a:latin typeface="Segoe UI"/>
                <a:cs typeface="Segoe UI"/>
              </a:rPr>
              <a:t>is </a:t>
            </a:r>
            <a:r>
              <a:rPr sz="2000" dirty="0">
                <a:latin typeface="Segoe UI"/>
                <a:cs typeface="Segoe UI"/>
              </a:rPr>
              <a:t>the number </a:t>
            </a:r>
            <a:r>
              <a:rPr sz="2000" spc="-20" dirty="0">
                <a:latin typeface="Segoe UI"/>
                <a:cs typeface="Segoe UI"/>
              </a:rPr>
              <a:t>of</a:t>
            </a:r>
            <a:r>
              <a:rPr sz="2000" spc="-15" dirty="0">
                <a:latin typeface="Segoe UI"/>
                <a:cs typeface="Segoe UI"/>
              </a:rPr>
              <a:t> </a:t>
            </a:r>
            <a:r>
              <a:rPr sz="2000" spc="-5" dirty="0">
                <a:latin typeface="Segoe UI"/>
                <a:cs typeface="Segoe UI"/>
              </a:rPr>
              <a:t>clusters</a:t>
            </a:r>
            <a:endParaRPr sz="2000" dirty="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Segoe UI"/>
                <a:cs typeface="Segoe UI"/>
              </a:rPr>
              <a:t>N </a:t>
            </a:r>
            <a:r>
              <a:rPr sz="2000" spc="-5" dirty="0">
                <a:latin typeface="Segoe UI"/>
                <a:cs typeface="Segoe UI"/>
              </a:rPr>
              <a:t>is </a:t>
            </a:r>
            <a:r>
              <a:rPr sz="2000" dirty="0">
                <a:latin typeface="Segoe UI"/>
                <a:cs typeface="Segoe UI"/>
              </a:rPr>
              <a:t>number </a:t>
            </a:r>
            <a:r>
              <a:rPr sz="2000" spc="-20" dirty="0">
                <a:latin typeface="Segoe UI"/>
                <a:cs typeface="Segoe UI"/>
              </a:rPr>
              <a:t>of</a:t>
            </a:r>
            <a:r>
              <a:rPr sz="2000" dirty="0">
                <a:latin typeface="Segoe UI"/>
                <a:cs typeface="Segoe UI"/>
              </a:rPr>
              <a:t> examples</a:t>
            </a: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lang="en-US" sz="2000" dirty="0">
                <a:latin typeface="Segoe UI"/>
                <a:cs typeface="Segoe UI"/>
              </a:rPr>
              <a:t>t</a:t>
            </a:r>
            <a:r>
              <a:rPr sz="2000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is </a:t>
            </a:r>
            <a:r>
              <a:rPr sz="2000" dirty="0">
                <a:latin typeface="Segoe UI"/>
                <a:cs typeface="Segoe UI"/>
              </a:rPr>
              <a:t>the number </a:t>
            </a:r>
            <a:r>
              <a:rPr sz="2000" spc="-20" dirty="0">
                <a:latin typeface="Segoe UI"/>
                <a:cs typeface="Segoe UI"/>
              </a:rPr>
              <a:t>of</a:t>
            </a:r>
            <a:r>
              <a:rPr sz="2000" spc="-10" dirty="0">
                <a:latin typeface="Segoe UI"/>
                <a:cs typeface="Segoe UI"/>
              </a:rPr>
              <a:t> </a:t>
            </a:r>
            <a:r>
              <a:rPr sz="2000" spc="-5" dirty="0">
                <a:latin typeface="Segoe UI"/>
                <a:cs typeface="Segoe UI"/>
              </a:rPr>
              <a:t>iterations</a:t>
            </a:r>
            <a:endParaRPr sz="2000" dirty="0">
              <a:latin typeface="Segoe UI"/>
              <a:cs typeface="Segoe UI"/>
            </a:endParaRPr>
          </a:p>
          <a:p>
            <a:pPr lvl="1">
              <a:lnSpc>
                <a:spcPct val="100000"/>
              </a:lnSpc>
              <a:spcBef>
                <a:spcPts val="60"/>
              </a:spcBef>
              <a:buFont typeface="Arial"/>
              <a:buChar char="–"/>
            </a:pPr>
            <a:endParaRPr sz="1900" dirty="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Segoe UI"/>
                <a:cs typeface="Segoe UI"/>
              </a:rPr>
              <a:t>K </a:t>
            </a:r>
            <a:r>
              <a:rPr sz="2400" spc="-5" dirty="0">
                <a:latin typeface="Segoe UI"/>
                <a:cs typeface="Segoe UI"/>
              </a:rPr>
              <a:t>is </a:t>
            </a:r>
            <a:r>
              <a:rPr sz="2400" dirty="0">
                <a:latin typeface="Segoe UI"/>
                <a:cs typeface="Segoe UI"/>
              </a:rPr>
              <a:t>a</a:t>
            </a:r>
            <a:r>
              <a:rPr sz="2400" spc="15" dirty="0">
                <a:latin typeface="Segoe UI"/>
                <a:cs typeface="Segoe UI"/>
              </a:rPr>
              <a:t> </a:t>
            </a:r>
            <a:r>
              <a:rPr sz="2400" spc="-5" dirty="0">
                <a:latin typeface="Segoe UI"/>
                <a:cs typeface="Segoe UI"/>
              </a:rPr>
              <a:t>hyperparameter</a:t>
            </a:r>
            <a:endParaRPr sz="2400" dirty="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48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Segoe UI"/>
                <a:cs typeface="Segoe UI"/>
              </a:rPr>
              <a:t>Needs to </a:t>
            </a:r>
            <a:r>
              <a:rPr sz="2000" dirty="0">
                <a:latin typeface="Segoe UI"/>
                <a:cs typeface="Segoe UI"/>
              </a:rPr>
              <a:t>be </a:t>
            </a:r>
            <a:r>
              <a:rPr sz="2000" spc="-5" dirty="0">
                <a:latin typeface="Segoe UI"/>
                <a:cs typeface="Segoe UI"/>
              </a:rPr>
              <a:t>set in advance </a:t>
            </a:r>
            <a:r>
              <a:rPr sz="2000" dirty="0">
                <a:latin typeface="Segoe UI"/>
                <a:cs typeface="Segoe UI"/>
              </a:rPr>
              <a:t>(or learned </a:t>
            </a:r>
            <a:r>
              <a:rPr lang="en-US" sz="2000" dirty="0">
                <a:latin typeface="Segoe UI"/>
                <a:cs typeface="Segoe UI"/>
              </a:rPr>
              <a:t>experimentally)</a:t>
            </a:r>
            <a:endParaRPr sz="2000" dirty="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215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Segoe UI"/>
                <a:cs typeface="Segoe UI"/>
              </a:rPr>
              <a:t>Different </a:t>
            </a:r>
            <a:r>
              <a:rPr sz="2400" spc="-5" dirty="0">
                <a:latin typeface="Segoe UI"/>
                <a:cs typeface="Segoe UI"/>
              </a:rPr>
              <a:t>initializations </a:t>
            </a:r>
            <a:r>
              <a:rPr sz="2400" dirty="0">
                <a:latin typeface="Segoe UI"/>
                <a:cs typeface="Segoe UI"/>
              </a:rPr>
              <a:t>yield </a:t>
            </a:r>
            <a:r>
              <a:rPr sz="2400" spc="-5" dirty="0">
                <a:latin typeface="Segoe UI"/>
                <a:cs typeface="Segoe UI"/>
              </a:rPr>
              <a:t>different</a:t>
            </a:r>
            <a:r>
              <a:rPr sz="2400" spc="80" dirty="0">
                <a:latin typeface="Segoe UI"/>
                <a:cs typeface="Segoe UI"/>
              </a:rPr>
              <a:t> </a:t>
            </a:r>
            <a:r>
              <a:rPr sz="2400" spc="-10" dirty="0">
                <a:latin typeface="Segoe UI"/>
                <a:cs typeface="Segoe UI"/>
              </a:rPr>
              <a:t>results!</a:t>
            </a:r>
            <a:endParaRPr sz="2400" dirty="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48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Segoe UI"/>
                <a:cs typeface="Segoe UI"/>
              </a:rPr>
              <a:t>Doesn’t </a:t>
            </a:r>
            <a:r>
              <a:rPr sz="2000" dirty="0">
                <a:latin typeface="Segoe UI"/>
                <a:cs typeface="Segoe UI"/>
              </a:rPr>
              <a:t>necessarily </a:t>
            </a:r>
            <a:r>
              <a:rPr sz="2000" spc="-5" dirty="0">
                <a:latin typeface="Segoe UI"/>
                <a:cs typeface="Segoe UI"/>
              </a:rPr>
              <a:t>converge to best </a:t>
            </a:r>
            <a:r>
              <a:rPr sz="2000" dirty="0">
                <a:latin typeface="Segoe UI"/>
                <a:cs typeface="Segoe UI"/>
              </a:rPr>
              <a:t>partition</a:t>
            </a:r>
          </a:p>
          <a:p>
            <a:pPr lvl="1">
              <a:lnSpc>
                <a:spcPct val="100000"/>
              </a:lnSpc>
              <a:spcBef>
                <a:spcPts val="65"/>
              </a:spcBef>
              <a:buFont typeface="Arial"/>
              <a:buChar char="–"/>
            </a:pPr>
            <a:endParaRPr sz="1900" dirty="0">
              <a:latin typeface="Segoe UI"/>
              <a:cs typeface="Segoe UI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Segoe UI"/>
                <a:cs typeface="Segoe UI"/>
              </a:rPr>
              <a:t>“Global” </a:t>
            </a:r>
            <a:r>
              <a:rPr sz="2400" dirty="0">
                <a:latin typeface="Segoe UI"/>
                <a:cs typeface="Segoe UI"/>
              </a:rPr>
              <a:t>view </a:t>
            </a:r>
            <a:r>
              <a:rPr sz="2400" spc="-25" dirty="0">
                <a:latin typeface="Segoe UI"/>
                <a:cs typeface="Segoe UI"/>
              </a:rPr>
              <a:t>of </a:t>
            </a:r>
            <a:r>
              <a:rPr sz="2400" dirty="0">
                <a:latin typeface="Segoe UI"/>
                <a:cs typeface="Segoe UI"/>
              </a:rPr>
              <a:t>data: </a:t>
            </a:r>
            <a:r>
              <a:rPr sz="2400" spc="-5" dirty="0">
                <a:latin typeface="Segoe UI"/>
                <a:cs typeface="Segoe UI"/>
              </a:rPr>
              <a:t>revisits </a:t>
            </a:r>
            <a:r>
              <a:rPr sz="2400" dirty="0">
                <a:latin typeface="Segoe UI"/>
                <a:cs typeface="Segoe UI"/>
              </a:rPr>
              <a:t>all </a:t>
            </a:r>
            <a:r>
              <a:rPr sz="2400" spc="-5" dirty="0">
                <a:latin typeface="Segoe UI"/>
                <a:cs typeface="Segoe UI"/>
              </a:rPr>
              <a:t>examples </a:t>
            </a:r>
            <a:r>
              <a:rPr sz="2400" dirty="0">
                <a:latin typeface="Segoe UI"/>
                <a:cs typeface="Segoe UI"/>
              </a:rPr>
              <a:t>at </a:t>
            </a:r>
            <a:r>
              <a:rPr sz="2400" spc="15" dirty="0">
                <a:latin typeface="Segoe UI"/>
                <a:cs typeface="Segoe UI"/>
              </a:rPr>
              <a:t>every  </a:t>
            </a:r>
            <a:r>
              <a:rPr sz="2400" spc="-5" dirty="0">
                <a:latin typeface="Segoe UI"/>
                <a:cs typeface="Segoe UI"/>
              </a:rPr>
              <a:t>iteration</a:t>
            </a:r>
            <a:endParaRPr sz="24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6632" y="483234"/>
            <a:ext cx="51098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Impact </a:t>
            </a:r>
            <a:r>
              <a:rPr spc="-60" dirty="0"/>
              <a:t>of </a:t>
            </a:r>
            <a:r>
              <a:rPr spc="-10" dirty="0"/>
              <a:t>initialization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047529" y="2578746"/>
            <a:ext cx="5537835" cy="3385185"/>
            <a:chOff x="2047529" y="2578746"/>
            <a:chExt cx="5537835" cy="33851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7529" y="2578746"/>
              <a:ext cx="5512904" cy="285090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27526" y="3789425"/>
              <a:ext cx="3744595" cy="2161540"/>
            </a:xfrm>
            <a:custGeom>
              <a:avLst/>
              <a:gdLst/>
              <a:ahLst/>
              <a:cxnLst/>
              <a:rect l="l" t="t" r="r" b="b"/>
              <a:pathLst>
                <a:path w="3744595" h="2161540">
                  <a:moveTo>
                    <a:pt x="3744468" y="0"/>
                  </a:moveTo>
                  <a:lnTo>
                    <a:pt x="0" y="0"/>
                  </a:lnTo>
                  <a:lnTo>
                    <a:pt x="0" y="2161032"/>
                  </a:lnTo>
                  <a:lnTo>
                    <a:pt x="3744468" y="2161032"/>
                  </a:lnTo>
                  <a:lnTo>
                    <a:pt x="37444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27526" y="3789425"/>
              <a:ext cx="3744595" cy="2161540"/>
            </a:xfrm>
            <a:custGeom>
              <a:avLst/>
              <a:gdLst/>
              <a:ahLst/>
              <a:cxnLst/>
              <a:rect l="l" t="t" r="r" b="b"/>
              <a:pathLst>
                <a:path w="3744595" h="2161540">
                  <a:moveTo>
                    <a:pt x="0" y="2161032"/>
                  </a:moveTo>
                  <a:lnTo>
                    <a:pt x="3744468" y="2161032"/>
                  </a:lnTo>
                  <a:lnTo>
                    <a:pt x="3744468" y="0"/>
                  </a:lnTo>
                  <a:lnTo>
                    <a:pt x="0" y="0"/>
                  </a:lnTo>
                  <a:lnTo>
                    <a:pt x="0" y="2161032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6632" y="483234"/>
            <a:ext cx="51098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Impact </a:t>
            </a:r>
            <a:r>
              <a:rPr spc="-60" dirty="0"/>
              <a:t>of </a:t>
            </a:r>
            <a:r>
              <a:rPr spc="-10" dirty="0"/>
              <a:t>initialization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64728" y="2061532"/>
            <a:ext cx="6332855" cy="3848735"/>
            <a:chOff x="1564728" y="2061532"/>
            <a:chExt cx="6332855" cy="38487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4728" y="2061532"/>
              <a:ext cx="5704818" cy="356631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41469" y="3737610"/>
              <a:ext cx="3743325" cy="2159635"/>
            </a:xfrm>
            <a:custGeom>
              <a:avLst/>
              <a:gdLst/>
              <a:ahLst/>
              <a:cxnLst/>
              <a:rect l="l" t="t" r="r" b="b"/>
              <a:pathLst>
                <a:path w="3743325" h="2159635">
                  <a:moveTo>
                    <a:pt x="3742944" y="0"/>
                  </a:moveTo>
                  <a:lnTo>
                    <a:pt x="0" y="0"/>
                  </a:lnTo>
                  <a:lnTo>
                    <a:pt x="0" y="2159508"/>
                  </a:lnTo>
                  <a:lnTo>
                    <a:pt x="3742944" y="2159508"/>
                  </a:lnTo>
                  <a:lnTo>
                    <a:pt x="3742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41469" y="3737610"/>
              <a:ext cx="3743325" cy="2159635"/>
            </a:xfrm>
            <a:custGeom>
              <a:avLst/>
              <a:gdLst/>
              <a:ahLst/>
              <a:cxnLst/>
              <a:rect l="l" t="t" r="r" b="b"/>
              <a:pathLst>
                <a:path w="3743325" h="2159635">
                  <a:moveTo>
                    <a:pt x="0" y="2159508"/>
                  </a:moveTo>
                  <a:lnTo>
                    <a:pt x="3742944" y="2159508"/>
                  </a:lnTo>
                  <a:lnTo>
                    <a:pt x="3742944" y="0"/>
                  </a:lnTo>
                  <a:lnTo>
                    <a:pt x="0" y="0"/>
                  </a:lnTo>
                  <a:lnTo>
                    <a:pt x="0" y="2159508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8573" y="483234"/>
            <a:ext cx="45497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Questions </a:t>
            </a:r>
            <a:r>
              <a:rPr spc="-10" dirty="0"/>
              <a:t>for</a:t>
            </a:r>
            <a:r>
              <a:rPr spc="-100" dirty="0"/>
              <a:t> </a:t>
            </a:r>
            <a:r>
              <a:rPr spc="-5" dirty="0"/>
              <a:t>you…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208402"/>
            <a:ext cx="622109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Segoe UI"/>
                <a:cs typeface="Segoe UI"/>
              </a:rPr>
              <a:t>Are </a:t>
            </a:r>
            <a:r>
              <a:rPr sz="3200" spc="-10" dirty="0">
                <a:latin typeface="Segoe UI"/>
                <a:cs typeface="Segoe UI"/>
              </a:rPr>
              <a:t>there </a:t>
            </a:r>
            <a:r>
              <a:rPr sz="3200" dirty="0">
                <a:latin typeface="Segoe UI"/>
                <a:cs typeface="Segoe UI"/>
              </a:rPr>
              <a:t>clusters that cannot be  </a:t>
            </a:r>
            <a:r>
              <a:rPr sz="3200" spc="-5" dirty="0">
                <a:latin typeface="Segoe UI"/>
                <a:cs typeface="Segoe UI"/>
              </a:rPr>
              <a:t>discovered </a:t>
            </a:r>
            <a:r>
              <a:rPr sz="3200" dirty="0">
                <a:latin typeface="Segoe UI"/>
                <a:cs typeface="Segoe UI"/>
              </a:rPr>
              <a:t>using</a:t>
            </a:r>
            <a:r>
              <a:rPr sz="3200" spc="-5" dirty="0">
                <a:latin typeface="Segoe UI"/>
                <a:cs typeface="Segoe UI"/>
              </a:rPr>
              <a:t> </a:t>
            </a:r>
            <a:r>
              <a:rPr sz="3200" spc="-10" dirty="0">
                <a:latin typeface="Segoe UI"/>
                <a:cs typeface="Segoe UI"/>
              </a:rPr>
              <a:t>k-means?</a:t>
            </a:r>
            <a:endParaRPr sz="3200">
              <a:latin typeface="Segoe UI"/>
              <a:cs typeface="Segoe U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4451984"/>
            <a:ext cx="642239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Do you </a:t>
            </a:r>
            <a:r>
              <a:rPr sz="3200" spc="-5" dirty="0">
                <a:latin typeface="Segoe UI"/>
                <a:cs typeface="Segoe UI"/>
              </a:rPr>
              <a:t>know </a:t>
            </a:r>
            <a:r>
              <a:rPr sz="3200" dirty="0">
                <a:latin typeface="Segoe UI"/>
                <a:cs typeface="Segoe UI"/>
              </a:rPr>
              <a:t>any other </a:t>
            </a:r>
            <a:r>
              <a:rPr sz="3200" spc="-5" dirty="0">
                <a:latin typeface="Segoe UI"/>
                <a:cs typeface="Segoe UI"/>
              </a:rPr>
              <a:t>clustering  </a:t>
            </a:r>
            <a:r>
              <a:rPr sz="3200" dirty="0">
                <a:latin typeface="Segoe UI"/>
                <a:cs typeface="Segoe UI"/>
              </a:rPr>
              <a:t>algorithms?</a:t>
            </a:r>
            <a:endParaRPr sz="3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9940" y="657013"/>
            <a:ext cx="6543675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40" dirty="0">
                <a:latin typeface="Calibri Light"/>
                <a:cs typeface="Calibri Light"/>
              </a:rPr>
              <a:t>K-Means </a:t>
            </a:r>
            <a:r>
              <a:rPr sz="3900" spc="25" dirty="0">
                <a:latin typeface="Calibri Light"/>
                <a:cs typeface="Calibri Light"/>
              </a:rPr>
              <a:t>Clustering:</a:t>
            </a:r>
            <a:r>
              <a:rPr sz="3900" spc="15" dirty="0">
                <a:latin typeface="Calibri Light"/>
                <a:cs typeface="Calibri Light"/>
              </a:rPr>
              <a:t> </a:t>
            </a:r>
            <a:r>
              <a:rPr sz="3900" spc="35" dirty="0">
                <a:latin typeface="Calibri Light"/>
                <a:cs typeface="Calibri Light"/>
              </a:rPr>
              <a:t>Discussions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390" y="1673859"/>
            <a:ext cx="7978775" cy="466025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marR="242570" indent="-228600">
              <a:lnSpc>
                <a:spcPts val="2400"/>
              </a:lnSpc>
              <a:spcBef>
                <a:spcPts val="38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latin typeface="Calibri"/>
                <a:cs typeface="Calibri"/>
              </a:rPr>
              <a:t>Efficiency</a:t>
            </a:r>
            <a:r>
              <a:rPr sz="2200" spc="-10" dirty="0">
                <a:latin typeface="Calibri"/>
                <a:cs typeface="Calibri"/>
              </a:rPr>
              <a:t>: </a:t>
            </a:r>
            <a:r>
              <a:rPr sz="2200" i="1" spc="-10" dirty="0">
                <a:latin typeface="Calibri"/>
                <a:cs typeface="Calibri"/>
              </a:rPr>
              <a:t>O</a:t>
            </a:r>
            <a:r>
              <a:rPr sz="2200" spc="-10" dirty="0">
                <a:latin typeface="Calibri"/>
                <a:cs typeface="Calibri"/>
              </a:rPr>
              <a:t>(</a:t>
            </a:r>
            <a:r>
              <a:rPr sz="2200" i="1" spc="-10" dirty="0">
                <a:latin typeface="Calibri"/>
                <a:cs typeface="Calibri"/>
              </a:rPr>
              <a:t>tKn</a:t>
            </a:r>
            <a:r>
              <a:rPr sz="2200" spc="-10" dirty="0">
                <a:latin typeface="Calibri"/>
                <a:cs typeface="Calibri"/>
              </a:rPr>
              <a:t>) where </a:t>
            </a:r>
            <a:r>
              <a:rPr sz="2200" i="1" spc="-5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: </a:t>
            </a:r>
            <a:r>
              <a:rPr sz="2200" dirty="0">
                <a:latin typeface="Calibri"/>
                <a:cs typeface="Calibri"/>
              </a:rPr>
              <a:t># of </a:t>
            </a:r>
            <a:r>
              <a:rPr sz="2200" spc="-5" dirty="0">
                <a:latin typeface="Calibri"/>
                <a:cs typeface="Calibri"/>
              </a:rPr>
              <a:t>objects, </a:t>
            </a:r>
            <a:r>
              <a:rPr sz="2200" i="1" spc="-5" dirty="0">
                <a:latin typeface="Calibri"/>
                <a:cs typeface="Calibri"/>
              </a:rPr>
              <a:t>K</a:t>
            </a:r>
            <a:r>
              <a:rPr sz="2200" spc="-5" dirty="0">
                <a:latin typeface="Calibri"/>
                <a:cs typeface="Calibri"/>
              </a:rPr>
              <a:t>: </a:t>
            </a:r>
            <a:r>
              <a:rPr sz="2200" dirty="0">
                <a:latin typeface="Calibri"/>
                <a:cs typeface="Calibri"/>
              </a:rPr>
              <a:t># of </a:t>
            </a:r>
            <a:r>
              <a:rPr sz="2200" spc="-15" dirty="0">
                <a:latin typeface="Calibri"/>
                <a:cs typeface="Calibri"/>
              </a:rPr>
              <a:t>clusters,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i="1" dirty="0">
                <a:latin typeface="Calibri"/>
                <a:cs typeface="Calibri"/>
              </a:rPr>
              <a:t>t: </a:t>
            </a:r>
            <a:r>
              <a:rPr sz="2200" dirty="0">
                <a:latin typeface="Calibri"/>
                <a:cs typeface="Calibri"/>
              </a:rPr>
              <a:t># of  </a:t>
            </a:r>
            <a:r>
              <a:rPr sz="2200" spc="-15" dirty="0">
                <a:latin typeface="Calibri"/>
                <a:cs typeface="Calibri"/>
              </a:rPr>
              <a:t>iterations</a:t>
            </a:r>
            <a:endParaRPr sz="22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20" dirty="0">
                <a:latin typeface="Calibri"/>
                <a:cs typeface="Calibri"/>
              </a:rPr>
              <a:t>Normally, </a:t>
            </a:r>
            <a:r>
              <a:rPr sz="2200" i="1" spc="-5" dirty="0">
                <a:latin typeface="Calibri"/>
                <a:cs typeface="Calibri"/>
              </a:rPr>
              <a:t>K</a:t>
            </a:r>
            <a:r>
              <a:rPr sz="2200" spc="-5" dirty="0">
                <a:latin typeface="Calibri"/>
                <a:cs typeface="Calibri"/>
              </a:rPr>
              <a:t>, </a:t>
            </a:r>
            <a:r>
              <a:rPr sz="2200" i="1" dirty="0">
                <a:latin typeface="Calibri"/>
                <a:cs typeface="Calibri"/>
              </a:rPr>
              <a:t>t </a:t>
            </a:r>
            <a:r>
              <a:rPr sz="2200" dirty="0">
                <a:latin typeface="Calibri"/>
                <a:cs typeface="Calibri"/>
              </a:rPr>
              <a:t>&lt;&lt; </a:t>
            </a:r>
            <a:r>
              <a:rPr sz="2200" i="1" spc="-5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; thus, an </a:t>
            </a:r>
            <a:r>
              <a:rPr sz="2200" spc="-10" dirty="0">
                <a:latin typeface="Calibri"/>
                <a:cs typeface="Calibri"/>
              </a:rPr>
              <a:t>efficient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method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alibri"/>
                <a:cs typeface="Calibri"/>
              </a:rPr>
              <a:t>K-means clustering </a:t>
            </a:r>
            <a:r>
              <a:rPr sz="2200" spc="-5" dirty="0">
                <a:latin typeface="Calibri"/>
                <a:cs typeface="Calibri"/>
              </a:rPr>
              <a:t>often </a:t>
            </a:r>
            <a:r>
              <a:rPr sz="2200" b="1" i="1" spc="-10" dirty="0">
                <a:latin typeface="Calibri"/>
                <a:cs typeface="Calibri"/>
              </a:rPr>
              <a:t>terminates </a:t>
            </a:r>
            <a:r>
              <a:rPr sz="2200" b="1" i="1" dirty="0">
                <a:latin typeface="Calibri"/>
                <a:cs typeface="Calibri"/>
              </a:rPr>
              <a:t>at </a:t>
            </a:r>
            <a:r>
              <a:rPr sz="2200" b="1" dirty="0">
                <a:latin typeface="Calibri"/>
                <a:cs typeface="Calibri"/>
              </a:rPr>
              <a:t>a </a:t>
            </a:r>
            <a:r>
              <a:rPr sz="2200" b="1" i="1" spc="-10" dirty="0">
                <a:latin typeface="Calibri"/>
                <a:cs typeface="Calibri"/>
              </a:rPr>
              <a:t>local</a:t>
            </a:r>
            <a:r>
              <a:rPr sz="2200" b="1" i="1" spc="20" dirty="0">
                <a:latin typeface="Calibri"/>
                <a:cs typeface="Calibri"/>
              </a:rPr>
              <a:t> </a:t>
            </a:r>
            <a:r>
              <a:rPr sz="2200" b="1" i="1" spc="-5" dirty="0">
                <a:latin typeface="Calibri"/>
                <a:cs typeface="Calibri"/>
              </a:rPr>
              <a:t>optim</a:t>
            </a:r>
            <a:r>
              <a:rPr lang="en-US" sz="2200" b="1" i="1" spc="-5" dirty="0">
                <a:latin typeface="Calibri"/>
                <a:cs typeface="Calibri"/>
              </a:rPr>
              <a:t>um</a:t>
            </a:r>
            <a:endParaRPr sz="22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10" dirty="0">
                <a:latin typeface="Calibri"/>
                <a:cs typeface="Calibri"/>
              </a:rPr>
              <a:t>Initialization can </a:t>
            </a:r>
            <a:r>
              <a:rPr sz="2200" spc="-5" dirty="0">
                <a:latin typeface="Calibri"/>
                <a:cs typeface="Calibri"/>
              </a:rPr>
              <a:t>be </a:t>
            </a:r>
            <a:r>
              <a:rPr sz="2200" spc="-10" dirty="0">
                <a:latin typeface="Calibri"/>
                <a:cs typeface="Calibri"/>
              </a:rPr>
              <a:t>important </a:t>
            </a:r>
            <a:r>
              <a:rPr sz="2200" spc="-15" dirty="0">
                <a:latin typeface="Calibri"/>
                <a:cs typeface="Calibri"/>
              </a:rPr>
              <a:t>to </a:t>
            </a:r>
            <a:r>
              <a:rPr sz="2200" spc="-5" dirty="0">
                <a:latin typeface="Calibri"/>
                <a:cs typeface="Calibri"/>
              </a:rPr>
              <a:t>find high-quality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clusters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b="1" dirty="0">
                <a:latin typeface="Calibri"/>
                <a:cs typeface="Calibri"/>
              </a:rPr>
              <a:t>Need </a:t>
            </a:r>
            <a:r>
              <a:rPr sz="2200" b="1" spc="-15" dirty="0">
                <a:latin typeface="Calibri"/>
                <a:cs typeface="Calibri"/>
              </a:rPr>
              <a:t>to </a:t>
            </a:r>
            <a:r>
              <a:rPr sz="2200" b="1" spc="-5" dirty="0">
                <a:latin typeface="Calibri"/>
                <a:cs typeface="Calibri"/>
              </a:rPr>
              <a:t>specify </a:t>
            </a:r>
            <a:r>
              <a:rPr sz="2200" b="1" i="1" spc="-5" dirty="0">
                <a:latin typeface="Calibri"/>
                <a:cs typeface="Calibri"/>
              </a:rPr>
              <a:t>K</a:t>
            </a:r>
            <a:r>
              <a:rPr sz="2200" i="1" spc="-5" dirty="0">
                <a:latin typeface="Calibri"/>
                <a:cs typeface="Calibri"/>
              </a:rPr>
              <a:t>,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i="1" spc="-10" dirty="0">
                <a:latin typeface="Calibri"/>
                <a:cs typeface="Calibri"/>
              </a:rPr>
              <a:t>number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15" dirty="0">
                <a:latin typeface="Calibri"/>
                <a:cs typeface="Calibri"/>
              </a:rPr>
              <a:t>clusters,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5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advance</a:t>
            </a:r>
            <a:endParaRPr sz="22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10" dirty="0">
                <a:latin typeface="Calibri"/>
                <a:cs typeface="Calibri"/>
              </a:rPr>
              <a:t>There </a:t>
            </a:r>
            <a:r>
              <a:rPr sz="2200" spc="-15" dirty="0">
                <a:latin typeface="Calibri"/>
                <a:cs typeface="Calibri"/>
              </a:rPr>
              <a:t>are </a:t>
            </a:r>
            <a:r>
              <a:rPr sz="2200" spc="-25" dirty="0">
                <a:latin typeface="Calibri"/>
                <a:cs typeface="Calibri"/>
              </a:rPr>
              <a:t>ways </a:t>
            </a:r>
            <a:r>
              <a:rPr sz="2200" spc="-15" dirty="0">
                <a:latin typeface="Calibri"/>
                <a:cs typeface="Calibri"/>
              </a:rPr>
              <a:t>to </a:t>
            </a:r>
            <a:r>
              <a:rPr sz="2200" spc="-10" dirty="0">
                <a:latin typeface="Calibri"/>
                <a:cs typeface="Calibri"/>
              </a:rPr>
              <a:t>automatically determine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spc="-10" dirty="0">
                <a:latin typeface="Calibri"/>
                <a:cs typeface="Calibri"/>
              </a:rPr>
              <a:t>“</a:t>
            </a:r>
            <a:r>
              <a:rPr sz="2200" i="1" spc="-10" dirty="0">
                <a:latin typeface="Calibri"/>
                <a:cs typeface="Calibri"/>
              </a:rPr>
              <a:t>best</a:t>
            </a:r>
            <a:r>
              <a:rPr sz="2200" spc="-10" dirty="0">
                <a:latin typeface="Calibri"/>
                <a:cs typeface="Calibri"/>
              </a:rPr>
              <a:t>”</a:t>
            </a:r>
            <a:r>
              <a:rPr sz="2200" spc="114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K</a:t>
            </a:r>
            <a:endParaRPr sz="22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14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5" dirty="0">
                <a:latin typeface="Calibri"/>
                <a:cs typeface="Calibri"/>
              </a:rPr>
              <a:t>In </a:t>
            </a:r>
            <a:r>
              <a:rPr sz="2200" spc="-10" dirty="0">
                <a:latin typeface="Calibri"/>
                <a:cs typeface="Calibri"/>
              </a:rPr>
              <a:t>practice, </a:t>
            </a:r>
            <a:r>
              <a:rPr sz="2200" spc="-5" dirty="0">
                <a:latin typeface="Calibri"/>
                <a:cs typeface="Calibri"/>
              </a:rPr>
              <a:t>run </a:t>
            </a:r>
            <a:r>
              <a:rPr sz="2200" dirty="0">
                <a:latin typeface="Calibri"/>
                <a:cs typeface="Calibri"/>
              </a:rPr>
              <a:t>a </a:t>
            </a:r>
            <a:r>
              <a:rPr sz="2200" spc="-20" dirty="0">
                <a:latin typeface="Calibri"/>
                <a:cs typeface="Calibri"/>
              </a:rPr>
              <a:t>range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10" dirty="0">
                <a:latin typeface="Calibri"/>
                <a:cs typeface="Calibri"/>
              </a:rPr>
              <a:t>values </a:t>
            </a:r>
            <a:r>
              <a:rPr sz="2200" spc="-5" dirty="0">
                <a:latin typeface="Calibri"/>
                <a:cs typeface="Calibri"/>
              </a:rPr>
              <a:t>and selected the </a:t>
            </a:r>
            <a:r>
              <a:rPr sz="2200" spc="-10" dirty="0">
                <a:latin typeface="Calibri"/>
                <a:cs typeface="Calibri"/>
              </a:rPr>
              <a:t>“</a:t>
            </a:r>
            <a:r>
              <a:rPr sz="2200" i="1" spc="-10" dirty="0">
                <a:latin typeface="Calibri"/>
                <a:cs typeface="Calibri"/>
              </a:rPr>
              <a:t>best</a:t>
            </a:r>
            <a:r>
              <a:rPr sz="2200" spc="-10" dirty="0">
                <a:latin typeface="Calibri"/>
                <a:cs typeface="Calibri"/>
              </a:rPr>
              <a:t>” </a:t>
            </a:r>
            <a:r>
              <a:rPr sz="2200" i="1" dirty="0">
                <a:latin typeface="Calibri"/>
                <a:cs typeface="Calibri"/>
              </a:rPr>
              <a:t>K</a:t>
            </a:r>
            <a:r>
              <a:rPr sz="2200" i="1" spc="4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value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latin typeface="Calibri"/>
                <a:cs typeface="Calibri"/>
              </a:rPr>
              <a:t>Sensitive </a:t>
            </a:r>
            <a:r>
              <a:rPr sz="2200" b="1" spc="-15" dirty="0">
                <a:latin typeface="Calibri"/>
                <a:cs typeface="Calibri"/>
              </a:rPr>
              <a:t>to noisy data </a:t>
            </a:r>
            <a:r>
              <a:rPr sz="2200" b="1" spc="-5" dirty="0">
                <a:latin typeface="Calibri"/>
                <a:cs typeface="Calibri"/>
              </a:rPr>
              <a:t>and</a:t>
            </a:r>
            <a:r>
              <a:rPr sz="2200" b="1" spc="55" dirty="0">
                <a:latin typeface="Calibri"/>
                <a:cs typeface="Calibri"/>
              </a:rPr>
              <a:t> </a:t>
            </a:r>
            <a:r>
              <a:rPr sz="2200" b="1" i="1" spc="-5" dirty="0">
                <a:latin typeface="Calibri"/>
                <a:cs typeface="Calibri"/>
              </a:rPr>
              <a:t>outliers</a:t>
            </a:r>
            <a:endParaRPr sz="2200" dirty="0">
              <a:latin typeface="Calibri"/>
              <a:cs typeface="Calibri"/>
            </a:endParaRPr>
          </a:p>
          <a:p>
            <a:pPr marL="241300" marR="96520" indent="-228600">
              <a:lnSpc>
                <a:spcPts val="2400"/>
              </a:lnSpc>
              <a:spcBef>
                <a:spcPts val="54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alibri"/>
                <a:cs typeface="Calibri"/>
              </a:rPr>
              <a:t>K-means </a:t>
            </a:r>
            <a:r>
              <a:rPr sz="2200" spc="-5" dirty="0">
                <a:latin typeface="Calibri"/>
                <a:cs typeface="Calibri"/>
              </a:rPr>
              <a:t>is </a:t>
            </a:r>
            <a:r>
              <a:rPr sz="2200" spc="-10" dirty="0">
                <a:latin typeface="Calibri"/>
                <a:cs typeface="Calibri"/>
              </a:rPr>
              <a:t>applicable </a:t>
            </a:r>
            <a:r>
              <a:rPr sz="2200" spc="-5" dirty="0">
                <a:latin typeface="Calibri"/>
                <a:cs typeface="Calibri"/>
              </a:rPr>
              <a:t>only </a:t>
            </a:r>
            <a:r>
              <a:rPr sz="2200" spc="-15" dirty="0">
                <a:latin typeface="Calibri"/>
                <a:cs typeface="Calibri"/>
              </a:rPr>
              <a:t>to </a:t>
            </a:r>
            <a:r>
              <a:rPr sz="2200" spc="-5" dirty="0">
                <a:latin typeface="Calibri"/>
                <a:cs typeface="Calibri"/>
              </a:rPr>
              <a:t>objects in </a:t>
            </a:r>
            <a:r>
              <a:rPr sz="2200" dirty="0">
                <a:latin typeface="Calibri"/>
                <a:cs typeface="Calibri"/>
              </a:rPr>
              <a:t>a </a:t>
            </a:r>
            <a:r>
              <a:rPr sz="2200" spc="-10" dirty="0">
                <a:latin typeface="Calibri"/>
                <a:cs typeface="Calibri"/>
              </a:rPr>
              <a:t>continuous </a:t>
            </a:r>
            <a:r>
              <a:rPr sz="2200" spc="-5" dirty="0">
                <a:latin typeface="Calibri"/>
                <a:cs typeface="Calibri"/>
              </a:rPr>
              <a:t>n-dimensional  space, </a:t>
            </a:r>
            <a:r>
              <a:rPr sz="2200" dirty="0">
                <a:latin typeface="Calibri"/>
                <a:cs typeface="Calibri"/>
              </a:rPr>
              <a:t>e.g., </a:t>
            </a:r>
            <a:r>
              <a:rPr sz="2200" spc="-5" dirty="0">
                <a:latin typeface="Calibri"/>
                <a:cs typeface="Calibri"/>
              </a:rPr>
              <a:t>using the </a:t>
            </a:r>
            <a:r>
              <a:rPr sz="2200" spc="-10" dirty="0">
                <a:latin typeface="Calibri"/>
                <a:cs typeface="Calibri"/>
              </a:rPr>
              <a:t>K-modes </a:t>
            </a:r>
            <a:r>
              <a:rPr sz="2200" spc="-15" dirty="0">
                <a:latin typeface="Calibri"/>
                <a:cs typeface="Calibri"/>
              </a:rPr>
              <a:t>for </a:t>
            </a:r>
            <a:r>
              <a:rPr sz="2200" b="1" i="1" spc="-10" dirty="0">
                <a:latin typeface="Calibri"/>
                <a:cs typeface="Calibri"/>
              </a:rPr>
              <a:t>categorical</a:t>
            </a:r>
            <a:r>
              <a:rPr sz="2200" b="1" i="1" spc="40" dirty="0">
                <a:latin typeface="Calibri"/>
                <a:cs typeface="Calibri"/>
              </a:rPr>
              <a:t> </a:t>
            </a:r>
            <a:r>
              <a:rPr sz="2200" b="1" i="1" spc="-10" dirty="0">
                <a:latin typeface="Calibri"/>
                <a:cs typeface="Calibri"/>
              </a:rPr>
              <a:t>data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Calibri"/>
                <a:cs typeface="Calibri"/>
              </a:rPr>
              <a:t>Not </a:t>
            </a:r>
            <a:r>
              <a:rPr sz="2200" spc="-10" dirty="0">
                <a:latin typeface="Calibri"/>
                <a:cs typeface="Calibri"/>
              </a:rPr>
              <a:t>suitable </a:t>
            </a:r>
            <a:r>
              <a:rPr sz="2200" spc="-15" dirty="0">
                <a:latin typeface="Calibri"/>
                <a:cs typeface="Calibri"/>
              </a:rPr>
              <a:t>to </a:t>
            </a:r>
            <a:r>
              <a:rPr sz="2200" spc="-10" dirty="0">
                <a:latin typeface="Calibri"/>
                <a:cs typeface="Calibri"/>
              </a:rPr>
              <a:t>discover </a:t>
            </a:r>
            <a:r>
              <a:rPr sz="2200" spc="-15" dirty="0">
                <a:latin typeface="Calibri"/>
                <a:cs typeface="Calibri"/>
              </a:rPr>
              <a:t>clusters </a:t>
            </a:r>
            <a:r>
              <a:rPr sz="2200" spc="-5" dirty="0">
                <a:latin typeface="Calibri"/>
                <a:cs typeface="Calibri"/>
              </a:rPr>
              <a:t>with </a:t>
            </a:r>
            <a:r>
              <a:rPr sz="2200" b="1" i="1" spc="-15" dirty="0">
                <a:latin typeface="Calibri"/>
                <a:cs typeface="Calibri"/>
              </a:rPr>
              <a:t>non-convex</a:t>
            </a:r>
            <a:r>
              <a:rPr sz="2200" b="1" i="1" spc="45" dirty="0">
                <a:latin typeface="Calibri"/>
                <a:cs typeface="Calibri"/>
              </a:rPr>
              <a:t> </a:t>
            </a:r>
            <a:r>
              <a:rPr sz="2200" b="1" i="1" spc="-5" dirty="0">
                <a:latin typeface="Calibri"/>
                <a:cs typeface="Calibri"/>
              </a:rPr>
              <a:t>shapes</a:t>
            </a:r>
            <a:endParaRPr sz="22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5" dirty="0">
                <a:latin typeface="Calibri"/>
                <a:cs typeface="Calibri"/>
              </a:rPr>
              <a:t>Using </a:t>
            </a:r>
            <a:r>
              <a:rPr sz="2200" spc="-10" dirty="0">
                <a:latin typeface="Calibri"/>
                <a:cs typeface="Calibri"/>
              </a:rPr>
              <a:t>density-based clustering, </a:t>
            </a:r>
            <a:r>
              <a:rPr sz="2200" spc="-15" dirty="0">
                <a:latin typeface="Calibri"/>
                <a:cs typeface="Calibri"/>
              </a:rPr>
              <a:t>kernel </a:t>
            </a:r>
            <a:r>
              <a:rPr sz="2200" i="1" spc="-5" dirty="0">
                <a:latin typeface="Calibri"/>
                <a:cs typeface="Calibri"/>
              </a:rPr>
              <a:t>K</a:t>
            </a:r>
            <a:r>
              <a:rPr sz="2200" spc="-5" dirty="0">
                <a:latin typeface="Calibri"/>
                <a:cs typeface="Calibri"/>
              </a:rPr>
              <a:t>-means,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etc.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3965" y="657013"/>
            <a:ext cx="6635750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10" dirty="0">
                <a:latin typeface="Calibri Light"/>
                <a:cs typeface="Calibri Light"/>
              </a:rPr>
              <a:t>Variations </a:t>
            </a:r>
            <a:r>
              <a:rPr sz="3900" spc="40" dirty="0">
                <a:latin typeface="Calibri Light"/>
                <a:cs typeface="Calibri Light"/>
              </a:rPr>
              <a:t>of K-Means</a:t>
            </a:r>
            <a:r>
              <a:rPr sz="3900" spc="30" dirty="0">
                <a:latin typeface="Calibri Light"/>
                <a:cs typeface="Calibri Light"/>
              </a:rPr>
              <a:t> </a:t>
            </a:r>
            <a:r>
              <a:rPr sz="3900" spc="25" dirty="0">
                <a:latin typeface="Calibri Light"/>
                <a:cs typeface="Calibri Light"/>
              </a:rPr>
              <a:t>Clustering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390" y="1543996"/>
            <a:ext cx="7567930" cy="3521710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5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There </a:t>
            </a:r>
            <a:r>
              <a:rPr sz="2400" spc="-15" dirty="0">
                <a:latin typeface="Calibri"/>
                <a:cs typeface="Calibri"/>
              </a:rPr>
              <a:t>are many </a:t>
            </a:r>
            <a:r>
              <a:rPr sz="2400" spc="-10" dirty="0">
                <a:latin typeface="Calibri"/>
                <a:cs typeface="Calibri"/>
              </a:rPr>
              <a:t>variants </a:t>
            </a:r>
            <a:r>
              <a:rPr sz="2400" spc="-5" dirty="0">
                <a:latin typeface="Calibri"/>
                <a:cs typeface="Calibri"/>
              </a:rPr>
              <a:t>of the </a:t>
            </a:r>
            <a:r>
              <a:rPr sz="2400" i="1" spc="-10" dirty="0">
                <a:latin typeface="Calibri"/>
                <a:cs typeface="Calibri"/>
              </a:rPr>
              <a:t>K-Means Clustering</a:t>
            </a:r>
            <a:r>
              <a:rPr sz="2400" i="1" spc="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method</a:t>
            </a:r>
            <a:endParaRPr sz="24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130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5" dirty="0">
                <a:latin typeface="Calibri"/>
                <a:cs typeface="Calibri"/>
              </a:rPr>
              <a:t>Choosing </a:t>
            </a:r>
            <a:r>
              <a:rPr sz="2200" spc="-15" dirty="0">
                <a:latin typeface="Calibri"/>
                <a:cs typeface="Calibri"/>
              </a:rPr>
              <a:t>better </a:t>
            </a:r>
            <a:r>
              <a:rPr sz="2200" spc="-10" dirty="0">
                <a:latin typeface="Calibri"/>
                <a:cs typeface="Calibri"/>
              </a:rPr>
              <a:t>initial </a:t>
            </a:r>
            <a:r>
              <a:rPr sz="2200" spc="-15" dirty="0">
                <a:latin typeface="Calibri"/>
                <a:cs typeface="Calibri"/>
              </a:rPr>
              <a:t>centroid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estimates</a:t>
            </a:r>
            <a:endParaRPr sz="2200" dirty="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1470"/>
              </a:spcBef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i="1" spc="-5" dirty="0">
                <a:latin typeface="Calibri"/>
                <a:cs typeface="Calibri"/>
              </a:rPr>
              <a:t>K-means</a:t>
            </a:r>
            <a:r>
              <a:rPr sz="2000" spc="-5" dirty="0">
                <a:latin typeface="Calibri"/>
                <a:cs typeface="Calibri"/>
              </a:rPr>
              <a:t>++, </a:t>
            </a:r>
            <a:r>
              <a:rPr sz="2000" i="1" spc="-10" dirty="0">
                <a:latin typeface="Calibri"/>
                <a:cs typeface="Calibri"/>
              </a:rPr>
              <a:t>Intelligent K-Means</a:t>
            </a:r>
            <a:r>
              <a:rPr sz="2000" spc="-10" dirty="0">
                <a:latin typeface="Calibri"/>
                <a:cs typeface="Calibri"/>
              </a:rPr>
              <a:t>, </a:t>
            </a:r>
            <a:r>
              <a:rPr sz="2000" i="1" spc="-5" dirty="0">
                <a:latin typeface="Calibri"/>
                <a:cs typeface="Calibri"/>
              </a:rPr>
              <a:t>Genetic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K-Means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129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5" dirty="0">
                <a:latin typeface="Calibri"/>
                <a:cs typeface="Calibri"/>
              </a:rPr>
              <a:t>Choosing </a:t>
            </a:r>
            <a:r>
              <a:rPr sz="2200" spc="-20" dirty="0">
                <a:latin typeface="Calibri"/>
                <a:cs typeface="Calibri"/>
              </a:rPr>
              <a:t>different </a:t>
            </a:r>
            <a:r>
              <a:rPr sz="2200" spc="-15" dirty="0">
                <a:latin typeface="Calibri"/>
                <a:cs typeface="Calibri"/>
              </a:rPr>
              <a:t>representative </a:t>
            </a:r>
            <a:r>
              <a:rPr sz="2200" spc="-10" dirty="0">
                <a:latin typeface="Calibri"/>
                <a:cs typeface="Calibri"/>
              </a:rPr>
              <a:t>prototypes </a:t>
            </a:r>
            <a:r>
              <a:rPr sz="2200" spc="-15" dirty="0">
                <a:latin typeface="Calibri"/>
                <a:cs typeface="Calibri"/>
              </a:rPr>
              <a:t>for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8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clusters</a:t>
            </a:r>
            <a:endParaRPr sz="2200" dirty="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1375"/>
              </a:spcBef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i="1" spc="-10" dirty="0">
                <a:latin typeface="Calibri"/>
                <a:cs typeface="Calibri"/>
              </a:rPr>
              <a:t>K-Medoids</a:t>
            </a:r>
            <a:r>
              <a:rPr sz="2000" spc="-10" dirty="0">
                <a:latin typeface="Calibri"/>
                <a:cs typeface="Calibri"/>
              </a:rPr>
              <a:t>, </a:t>
            </a:r>
            <a:r>
              <a:rPr sz="2000" i="1" spc="-10" dirty="0">
                <a:latin typeface="Calibri"/>
                <a:cs typeface="Calibri"/>
              </a:rPr>
              <a:t>K-Medians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K-Modes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129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5" dirty="0">
                <a:latin typeface="Calibri"/>
                <a:cs typeface="Calibri"/>
              </a:rPr>
              <a:t>Applying </a:t>
            </a:r>
            <a:r>
              <a:rPr sz="2200" spc="-20" dirty="0">
                <a:latin typeface="Calibri"/>
                <a:cs typeface="Calibri"/>
              </a:rPr>
              <a:t>feature </a:t>
            </a:r>
            <a:r>
              <a:rPr sz="2200" spc="-15" dirty="0">
                <a:latin typeface="Calibri"/>
                <a:cs typeface="Calibri"/>
              </a:rPr>
              <a:t>transformation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techniques</a:t>
            </a:r>
            <a:endParaRPr sz="2200" dirty="0">
              <a:latin typeface="Calibri"/>
              <a:cs typeface="Calibri"/>
            </a:endParaRPr>
          </a:p>
          <a:p>
            <a:pPr marL="1155700" lvl="2" indent="-229235">
              <a:lnSpc>
                <a:spcPct val="100000"/>
              </a:lnSpc>
              <a:spcBef>
                <a:spcPts val="1375"/>
              </a:spcBef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i="1" spc="-20" dirty="0">
                <a:latin typeface="Calibri"/>
                <a:cs typeface="Calibri"/>
              </a:rPr>
              <a:t>Weighted </a:t>
            </a:r>
            <a:r>
              <a:rPr sz="2000" i="1" spc="-10" dirty="0">
                <a:latin typeface="Calibri"/>
                <a:cs typeface="Calibri"/>
              </a:rPr>
              <a:t>K-Means</a:t>
            </a:r>
            <a:r>
              <a:rPr sz="2000" spc="-10" dirty="0">
                <a:latin typeface="Calibri"/>
                <a:cs typeface="Calibri"/>
              </a:rPr>
              <a:t>, </a:t>
            </a:r>
            <a:r>
              <a:rPr sz="2000" i="1" spc="-15" dirty="0">
                <a:latin typeface="Calibri"/>
                <a:cs typeface="Calibri"/>
              </a:rPr>
              <a:t>Kernel</a:t>
            </a:r>
            <a:r>
              <a:rPr sz="2000" i="1" spc="1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K-Means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4220" marR="5080" indent="-2000250">
              <a:lnSpc>
                <a:spcPct val="100000"/>
              </a:lnSpc>
              <a:spcBef>
                <a:spcPts val="100"/>
              </a:spcBef>
              <a:tabLst>
                <a:tab pos="3656329" algn="l"/>
              </a:tabLst>
            </a:pPr>
            <a:r>
              <a:rPr spc="-10" dirty="0"/>
              <a:t>Exercise: </a:t>
            </a:r>
            <a:r>
              <a:rPr spc="-5" dirty="0"/>
              <a:t>When	</a:t>
            </a:r>
            <a:r>
              <a:rPr spc="-30" dirty="0"/>
              <a:t>are </a:t>
            </a:r>
            <a:r>
              <a:rPr spc="-160" dirty="0"/>
              <a:t>DT </a:t>
            </a:r>
            <a:r>
              <a:rPr spc="-10" dirty="0"/>
              <a:t>vs </a:t>
            </a:r>
            <a:r>
              <a:rPr dirty="0"/>
              <a:t>kNN  </a:t>
            </a:r>
            <a:r>
              <a:rPr spc="-15" dirty="0"/>
              <a:t>appropriate?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7200" y="1550416"/>
          <a:ext cx="8075295" cy="48245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6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3666">
                <a:tc>
                  <a:txBody>
                    <a:bodyPr/>
                    <a:lstStyle/>
                    <a:p>
                      <a:pPr marL="91440" marR="895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Properties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b="1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classification  problem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T w="12700">
                      <a:solidFill>
                        <a:srgbClr val="4E8542"/>
                      </a:solidFill>
                      <a:prstDash val="solid"/>
                    </a:lnT>
                    <a:lnB w="12700">
                      <a:solidFill>
                        <a:srgbClr val="4E854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 marR="10541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Can Decision 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Trees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handle 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them?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T w="12700">
                      <a:solidFill>
                        <a:srgbClr val="4E8542"/>
                      </a:solidFill>
                      <a:prstDash val="solid"/>
                    </a:lnT>
                    <a:lnB w="12700">
                      <a:solidFill>
                        <a:srgbClr val="4E854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Can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K-NN handle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them?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T w="12700">
                      <a:solidFill>
                        <a:srgbClr val="4E8542"/>
                      </a:solidFill>
                      <a:prstDash val="solid"/>
                    </a:lnT>
                    <a:lnB w="12700">
                      <a:solidFill>
                        <a:srgbClr val="4E854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61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Binary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features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T w="12700">
                      <a:solidFill>
                        <a:srgbClr val="4E8542"/>
                      </a:solidFill>
                      <a:prstDash val="solid"/>
                    </a:lnT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yes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T w="12700">
                      <a:solidFill>
                        <a:srgbClr val="4E8542"/>
                      </a:solidFill>
                      <a:prstDash val="solid"/>
                    </a:lnT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yes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T w="12700">
                      <a:solidFill>
                        <a:srgbClr val="4E8542"/>
                      </a:solidFill>
                      <a:prstDash val="solid"/>
                    </a:lnT>
                    <a:solidFill>
                      <a:srgbClr val="DBE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11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Numeric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features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yes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yes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13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Categorical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features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yes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yes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solidFill>
                      <a:srgbClr val="DBE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5972">
                <a:tc>
                  <a:txBody>
                    <a:bodyPr/>
                    <a:lstStyle/>
                    <a:p>
                      <a:pPr marL="91440" marR="3975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Robust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 noisy training  examples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 marL="9715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pc="-10" dirty="0">
                          <a:latin typeface="+mn-lt"/>
                          <a:cs typeface="Calibri"/>
                        </a:rPr>
                        <a:t>yes</a:t>
                      </a:r>
                      <a:r>
                        <a:rPr lang="en-US" sz="1800" dirty="0">
                          <a:latin typeface="Calibri"/>
                          <a:cs typeface="Calibri"/>
                        </a:rPr>
                        <a:t> (with pruning)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yes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(when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 &gt;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599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Fast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classification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crucial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yes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no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solidFill>
                      <a:srgbClr val="DBE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606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Many irrelevant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features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yes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no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5998">
                <a:tc>
                  <a:txBody>
                    <a:bodyPr/>
                    <a:lstStyle/>
                    <a:p>
                      <a:pPr marL="91440" marR="473709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Relevant features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have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very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different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scale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B w="12700">
                      <a:solidFill>
                        <a:srgbClr val="4E8542"/>
                      </a:solidFill>
                      <a:prstDash val="solid"/>
                    </a:lnB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yes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B w="12700">
                      <a:solidFill>
                        <a:srgbClr val="4E8542"/>
                      </a:solidFill>
                      <a:prstDash val="solid"/>
                    </a:lnB>
                    <a:solidFill>
                      <a:srgbClr val="DBE6D9"/>
                    </a:solidFill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no</a:t>
                      </a:r>
                    </a:p>
                  </a:txBody>
                  <a:tcPr marL="0" marR="0" marT="31750" marB="0">
                    <a:lnB w="12700">
                      <a:solidFill>
                        <a:srgbClr val="4E8542"/>
                      </a:solidFill>
                      <a:prstDash val="solid"/>
                    </a:lnB>
                    <a:solidFill>
                      <a:srgbClr val="DBE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8804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930402" y="-121331"/>
            <a:ext cx="6161313" cy="1144588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Hierarchical clustering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71713" y="1079500"/>
            <a:ext cx="8352973" cy="4866973"/>
          </a:xfrm>
        </p:spPr>
        <p:txBody>
          <a:bodyPr wrap="square">
            <a:spAutoFit/>
          </a:bodyPr>
          <a:lstStyle/>
          <a:p>
            <a:pPr lvl="0"/>
            <a:r>
              <a:rPr lang="en-US" sz="2400" dirty="0"/>
              <a:t>Bisecting </a:t>
            </a:r>
            <a:r>
              <a:rPr lang="en-US" sz="2400" i="1" dirty="0"/>
              <a:t>k-</a:t>
            </a:r>
            <a:r>
              <a:rPr lang="en-US" sz="2400" dirty="0"/>
              <a:t>means performs hierarchical clustering in a top-down manner (</a:t>
            </a:r>
            <a:r>
              <a:rPr lang="en-US" sz="2400" i="1" dirty="0">
                <a:solidFill>
                  <a:srgbClr val="FF0000"/>
                </a:solidFill>
              </a:rPr>
              <a:t>divisive</a:t>
            </a:r>
            <a:r>
              <a:rPr lang="en-US" sz="2400" dirty="0"/>
              <a:t> clustering)</a:t>
            </a:r>
            <a:endParaRPr lang="en-US" sz="2000" dirty="0"/>
          </a:p>
          <a:p>
            <a:pPr lvl="0"/>
            <a:r>
              <a:rPr lang="en-US" sz="2400" dirty="0"/>
              <a:t>Standard hierarchical clustering performs clustering in a bottom-up manner; it performs </a:t>
            </a:r>
            <a:r>
              <a:rPr lang="en-US" sz="2400" i="1" dirty="0">
                <a:solidFill>
                  <a:srgbClr val="FF0000"/>
                </a:solidFill>
              </a:rPr>
              <a:t>agglomerative</a:t>
            </a:r>
            <a:r>
              <a:rPr lang="en-US" sz="2400" i="1" dirty="0"/>
              <a:t> </a:t>
            </a:r>
            <a:r>
              <a:rPr lang="en-US" sz="2400" dirty="0"/>
              <a:t>clustering:</a:t>
            </a:r>
          </a:p>
          <a:p>
            <a:pPr lvl="1"/>
            <a:r>
              <a:rPr lang="en-US" sz="2000" dirty="0"/>
              <a:t>First, make each instance in the dataset into a trivial mini-cluster</a:t>
            </a:r>
          </a:p>
          <a:p>
            <a:pPr lvl="1"/>
            <a:r>
              <a:rPr lang="en-US" sz="2000" dirty="0"/>
              <a:t>Then, find the two closest clusters and merge them; repeat</a:t>
            </a:r>
          </a:p>
          <a:p>
            <a:pPr lvl="1"/>
            <a:r>
              <a:rPr lang="en-US" sz="2000" dirty="0"/>
              <a:t>Clustering stops when all clusters have been merged into a single cluster</a:t>
            </a:r>
            <a:endParaRPr lang="en-US" sz="1700" dirty="0"/>
          </a:p>
          <a:p>
            <a:pPr lvl="0"/>
            <a:r>
              <a:rPr lang="en-US" sz="2400" dirty="0"/>
              <a:t>Outcome (usually a </a:t>
            </a:r>
            <a:r>
              <a:rPr lang="en-US" sz="2400" dirty="0" err="1">
                <a:solidFill>
                  <a:srgbClr val="FF0000"/>
                </a:solidFill>
              </a:rPr>
              <a:t>dendrogram</a:t>
            </a:r>
            <a:r>
              <a:rPr lang="en-US" sz="2400" dirty="0"/>
              <a:t>) is determined by the distance function that is used:</a:t>
            </a:r>
          </a:p>
          <a:p>
            <a:pPr lvl="1"/>
            <a:r>
              <a:rPr lang="en-US" sz="2000" i="1" dirty="0"/>
              <a:t>Single-linkage </a:t>
            </a:r>
            <a:r>
              <a:rPr lang="en-US" sz="2000" dirty="0"/>
              <a:t>clustering: distance of two clusters is measured by finding the two closest instances, one from each cluster, and taking their distance</a:t>
            </a:r>
          </a:p>
          <a:p>
            <a:pPr lvl="1"/>
            <a:r>
              <a:rPr lang="en-US" sz="2000" i="1" dirty="0"/>
              <a:t>Complete-linkage </a:t>
            </a:r>
            <a:r>
              <a:rPr lang="en-US" sz="2000" dirty="0"/>
              <a:t>clustering</a:t>
            </a:r>
            <a:r>
              <a:rPr lang="en-US" sz="2000" i="1" dirty="0"/>
              <a:t>: </a:t>
            </a:r>
            <a:r>
              <a:rPr lang="en-US" sz="2000" dirty="0"/>
              <a:t>use the two most distant instances instead</a:t>
            </a:r>
          </a:p>
          <a:p>
            <a:pPr lvl="1"/>
            <a:r>
              <a:rPr lang="en-US" sz="2000" i="1" dirty="0"/>
              <a:t>Average-linkage </a:t>
            </a:r>
            <a:r>
              <a:rPr lang="en-US" sz="2000" dirty="0"/>
              <a:t>clustering: take average distance between all instances</a:t>
            </a:r>
          </a:p>
          <a:p>
            <a:pPr lvl="1"/>
            <a:r>
              <a:rPr lang="en-US" sz="2000" i="1" dirty="0"/>
              <a:t>Centroid</a:t>
            </a:r>
            <a:r>
              <a:rPr lang="en-US" sz="2000" dirty="0"/>
              <a:t>-</a:t>
            </a:r>
            <a:r>
              <a:rPr lang="en-US" sz="2000" i="1" dirty="0"/>
              <a:t>linkage</a:t>
            </a:r>
            <a:r>
              <a:rPr lang="en-US" sz="2000" dirty="0"/>
              <a:t> clustering: take distance of cluster centroids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9E85096-BE40-48DA-96AA-F0DCFD6BC22C}"/>
              </a:ext>
            </a:extLst>
          </p:cNvPr>
          <p:cNvSpPr txBox="1"/>
          <p:nvPr/>
        </p:nvSpPr>
        <p:spPr>
          <a:xfrm>
            <a:off x="78738" y="6586219"/>
            <a:ext cx="3350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[Source: </a:t>
            </a:r>
            <a:r>
              <a:rPr lang="en-US" sz="1200" spc="-10" dirty="0">
                <a:latin typeface="Calibri"/>
                <a:cs typeface="Calibri"/>
              </a:rPr>
              <a:t>Data Mining by Witten, Frank, Hall and Pal</a:t>
            </a:r>
            <a:r>
              <a:rPr sz="1200" spc="-20" dirty="0">
                <a:latin typeface="Calibri"/>
                <a:cs typeface="Calibri"/>
              </a:rPr>
              <a:t>]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94762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85800" y="-1588"/>
            <a:ext cx="7848600" cy="1144588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Example: complete linkage </a:t>
            </a:r>
            <a:r>
              <a:rPr lang="en-US" sz="3600" dirty="0" err="1"/>
              <a:t>dendrogram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5900"/>
            <a:ext cx="9144000" cy="3868160"/>
          </a:xfrm>
          <a:prstGeom prst="rect">
            <a:avLst/>
          </a:prstGeom>
        </p:spPr>
      </p:pic>
      <p:sp>
        <p:nvSpPr>
          <p:cNvPr id="6" name="object 5">
            <a:extLst>
              <a:ext uri="{FF2B5EF4-FFF2-40B4-BE49-F238E27FC236}">
                <a16:creationId xmlns:a16="http://schemas.microsoft.com/office/drawing/2014/main" id="{09E85096-BE40-48DA-96AA-F0DCFD6BC22C}"/>
              </a:ext>
            </a:extLst>
          </p:cNvPr>
          <p:cNvSpPr txBox="1"/>
          <p:nvPr/>
        </p:nvSpPr>
        <p:spPr>
          <a:xfrm>
            <a:off x="78738" y="6586219"/>
            <a:ext cx="3350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[Source: </a:t>
            </a:r>
            <a:r>
              <a:rPr lang="en-US" sz="1200" spc="-10" dirty="0">
                <a:latin typeface="Calibri"/>
                <a:cs typeface="Calibri"/>
              </a:rPr>
              <a:t>Data Mining by Witten, Frank, Hall and Pal</a:t>
            </a:r>
            <a:r>
              <a:rPr sz="1200" spc="-20" dirty="0">
                <a:latin typeface="Calibri"/>
                <a:cs typeface="Calibri"/>
              </a:rPr>
              <a:t>]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93234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6483" y="657013"/>
            <a:ext cx="7607300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25" dirty="0">
                <a:latin typeface="Calibri Light"/>
                <a:cs typeface="Calibri Light"/>
              </a:rPr>
              <a:t>Clustering </a:t>
            </a:r>
            <a:r>
              <a:rPr sz="3900" spc="15" dirty="0">
                <a:latin typeface="Calibri Light"/>
                <a:cs typeface="Calibri Light"/>
              </a:rPr>
              <a:t>Validation </a:t>
            </a:r>
            <a:r>
              <a:rPr sz="3900" spc="50" dirty="0">
                <a:latin typeface="Calibri Light"/>
                <a:cs typeface="Calibri Light"/>
              </a:rPr>
              <a:t>and</a:t>
            </a:r>
            <a:r>
              <a:rPr sz="3900" spc="-5" dirty="0">
                <a:latin typeface="Calibri Light"/>
                <a:cs typeface="Calibri Light"/>
              </a:rPr>
              <a:t> </a:t>
            </a:r>
            <a:r>
              <a:rPr sz="3900" spc="40" dirty="0">
                <a:latin typeface="Calibri Light"/>
                <a:cs typeface="Calibri Light"/>
              </a:rPr>
              <a:t>Assessment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390" y="1524710"/>
            <a:ext cx="7371080" cy="5265865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67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Clustering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evaluation</a:t>
            </a:r>
            <a:endParaRPr sz="24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131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15" dirty="0">
                <a:latin typeface="Calibri"/>
                <a:cs typeface="Calibri"/>
              </a:rPr>
              <a:t>Evaluating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5" dirty="0">
                <a:latin typeface="Calibri"/>
                <a:cs typeface="Calibri"/>
              </a:rPr>
              <a:t>goodness of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clustering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90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Clustering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stability</a:t>
            </a:r>
            <a:endParaRPr sz="2400" dirty="0">
              <a:latin typeface="Calibri"/>
              <a:cs typeface="Calibri"/>
            </a:endParaRPr>
          </a:p>
          <a:p>
            <a:pPr marL="698500" marR="235585" lvl="1" indent="-228600">
              <a:lnSpc>
                <a:spcPct val="109000"/>
              </a:lnSpc>
              <a:spcBef>
                <a:spcPts val="119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90" dirty="0">
                <a:latin typeface="Calibri"/>
                <a:cs typeface="Calibri"/>
              </a:rPr>
              <a:t>To </a:t>
            </a:r>
            <a:r>
              <a:rPr sz="2000" spc="-10" dirty="0">
                <a:latin typeface="Calibri"/>
                <a:cs typeface="Calibri"/>
              </a:rPr>
              <a:t>understand </a:t>
            </a:r>
            <a:r>
              <a:rPr sz="2000" dirty="0">
                <a:latin typeface="Calibri"/>
                <a:cs typeface="Calibri"/>
              </a:rPr>
              <a:t>the sensitivity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5" dirty="0">
                <a:latin typeface="Calibri"/>
                <a:cs typeface="Calibri"/>
              </a:rPr>
              <a:t>clustering result </a:t>
            </a:r>
            <a:r>
              <a:rPr sz="2000" spc="-10" dirty="0">
                <a:latin typeface="Calibri"/>
                <a:cs typeface="Calibri"/>
              </a:rPr>
              <a:t>to various  </a:t>
            </a:r>
            <a:r>
              <a:rPr sz="2000" spc="-5" dirty="0">
                <a:latin typeface="Calibri"/>
                <a:cs typeface="Calibri"/>
              </a:rPr>
              <a:t>algorithm </a:t>
            </a:r>
            <a:r>
              <a:rPr sz="2000" spc="-10" dirty="0">
                <a:latin typeface="Calibri"/>
                <a:cs typeface="Calibri"/>
              </a:rPr>
              <a:t>parameters, </a:t>
            </a:r>
            <a:r>
              <a:rPr sz="2000" dirty="0">
                <a:latin typeface="Calibri"/>
                <a:cs typeface="Calibri"/>
              </a:rPr>
              <a:t>e.g., #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10" dirty="0">
                <a:latin typeface="Calibri"/>
                <a:cs typeface="Calibri"/>
              </a:rPr>
              <a:t> clusters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78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Clustering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tendency</a:t>
            </a:r>
            <a:endParaRPr sz="2400" dirty="0">
              <a:latin typeface="Calibri"/>
              <a:cs typeface="Calibri"/>
            </a:endParaRPr>
          </a:p>
          <a:p>
            <a:pPr marL="698500" marR="5080" lvl="1" indent="-228600">
              <a:lnSpc>
                <a:spcPct val="108000"/>
              </a:lnSpc>
              <a:spcBef>
                <a:spcPts val="1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dirty="0">
                <a:latin typeface="Calibri"/>
                <a:cs typeface="Calibri"/>
              </a:rPr>
              <a:t>Assess the </a:t>
            </a:r>
            <a:r>
              <a:rPr sz="2000" spc="-5" dirty="0">
                <a:latin typeface="Calibri"/>
                <a:cs typeface="Calibri"/>
              </a:rPr>
              <a:t>suitability of clustering, i.e., whether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data </a:t>
            </a:r>
            <a:r>
              <a:rPr sz="2000" spc="-5" dirty="0">
                <a:latin typeface="Calibri"/>
                <a:cs typeface="Calibri"/>
              </a:rPr>
              <a:t>has </a:t>
            </a:r>
            <a:r>
              <a:rPr sz="2000" spc="-15" dirty="0">
                <a:latin typeface="Calibri"/>
                <a:cs typeface="Calibri"/>
              </a:rPr>
              <a:t>any  </a:t>
            </a:r>
            <a:r>
              <a:rPr sz="2000" spc="-10" dirty="0">
                <a:latin typeface="Calibri"/>
                <a:cs typeface="Calibri"/>
              </a:rPr>
              <a:t>inherent grouping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structure</a:t>
            </a:r>
            <a:endParaRPr lang="en-US" sz="2000" spc="-10" dirty="0">
              <a:latin typeface="Calibri"/>
              <a:cs typeface="Calibri"/>
            </a:endParaRPr>
          </a:p>
          <a:p>
            <a:pPr marL="241300" marR="5080" indent="-228600">
              <a:lnSpc>
                <a:spcPct val="108000"/>
              </a:lnSpc>
              <a:spcBef>
                <a:spcPts val="1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n-US" sz="2400" spc="-10" dirty="0">
                <a:latin typeface="Calibri"/>
                <a:cs typeface="Calibri"/>
              </a:rPr>
              <a:t>Remember that there is no “correct” answer. Most methods compare two different </a:t>
            </a:r>
            <a:r>
              <a:rPr lang="en-US" sz="2400" spc="-10" dirty="0" err="1">
                <a:latin typeface="Calibri"/>
                <a:cs typeface="Calibri"/>
              </a:rPr>
              <a:t>clusterings</a:t>
            </a:r>
            <a:r>
              <a:rPr lang="en-US" sz="2400" spc="-10" dirty="0">
                <a:latin typeface="Calibri"/>
                <a:cs typeface="Calibri"/>
              </a:rPr>
              <a:t> of the same samples.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6483" y="657013"/>
            <a:ext cx="7607300" cy="6235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00" spc="25" dirty="0">
                <a:latin typeface="Calibri Light"/>
                <a:cs typeface="Calibri Light"/>
              </a:rPr>
              <a:t>Clustering </a:t>
            </a:r>
            <a:r>
              <a:rPr sz="3900" spc="15" dirty="0">
                <a:latin typeface="Calibri Light"/>
                <a:cs typeface="Calibri Light"/>
              </a:rPr>
              <a:t>Validation </a:t>
            </a:r>
            <a:r>
              <a:rPr sz="3900" spc="50" dirty="0">
                <a:latin typeface="Calibri Light"/>
                <a:cs typeface="Calibri Light"/>
              </a:rPr>
              <a:t>and</a:t>
            </a:r>
            <a:r>
              <a:rPr sz="3900" spc="-5" dirty="0">
                <a:latin typeface="Calibri Light"/>
                <a:cs typeface="Calibri Light"/>
              </a:rPr>
              <a:t> </a:t>
            </a:r>
            <a:r>
              <a:rPr sz="3900" spc="40" dirty="0">
                <a:latin typeface="Calibri Light"/>
                <a:cs typeface="Calibri Light"/>
              </a:rPr>
              <a:t>Assessment</a:t>
            </a:r>
            <a:endParaRPr sz="39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390" y="1524710"/>
            <a:ext cx="7371080" cy="4661597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241300" marR="5080" indent="-228600">
              <a:lnSpc>
                <a:spcPct val="108000"/>
              </a:lnSpc>
              <a:spcBef>
                <a:spcPts val="1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n-US" sz="2400" i="1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Extrinsic Measures</a:t>
            </a:r>
            <a:endParaRPr lang="en-US" sz="2400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8500" marR="5080" lvl="1" indent="-228600">
              <a:lnSpc>
                <a:spcPct val="108000"/>
              </a:lnSpc>
              <a:spcBef>
                <a:spcPts val="1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n-US" sz="20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 ground truth labels. </a:t>
            </a:r>
          </a:p>
          <a:p>
            <a:pPr marL="698500" marR="5080" lvl="1" indent="-228600">
              <a:lnSpc>
                <a:spcPct val="108000"/>
              </a:lnSpc>
              <a:spcBef>
                <a:spcPts val="1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n-US" sz="20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 are Adjusted Rand index, Fowlkes-Mallows scores, Mutual information based scores, Homogeneity, Completeness, F-measure and V-measure</a:t>
            </a:r>
          </a:p>
          <a:p>
            <a:pPr marL="241300" marR="5080" indent="-228600">
              <a:lnSpc>
                <a:spcPct val="108000"/>
              </a:lnSpc>
              <a:spcBef>
                <a:spcPts val="1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n-US" sz="2400" i="1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Intrinsic Measures </a:t>
            </a:r>
            <a:endParaRPr lang="en-US" sz="2400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8500" marR="5080" lvl="1" indent="-228600">
              <a:lnSpc>
                <a:spcPct val="108000"/>
              </a:lnSpc>
              <a:spcBef>
                <a:spcPts val="1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n-US" sz="20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not require ground truth labels</a:t>
            </a:r>
          </a:p>
          <a:p>
            <a:pPr marL="698500" marR="5080" lvl="1" indent="-228600">
              <a:lnSpc>
                <a:spcPct val="108000"/>
              </a:lnSpc>
              <a:spcBef>
                <a:spcPts val="1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n-US" sz="20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Silhouette Coefficient, </a:t>
            </a:r>
            <a:r>
              <a:rPr lang="en-US" sz="2000" dirty="0" err="1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Calinski-Harabasz</a:t>
            </a:r>
            <a:r>
              <a:rPr lang="en-US" sz="20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Index, Davies-</a:t>
            </a:r>
            <a:r>
              <a:rPr lang="en-US" sz="2000" dirty="0" err="1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Bouldin</a:t>
            </a:r>
            <a:r>
              <a:rPr lang="en-US" sz="20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Index</a:t>
            </a:r>
            <a:endParaRPr lang="en-US" sz="2000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5080" indent="-228600">
              <a:lnSpc>
                <a:spcPct val="108000"/>
              </a:lnSpc>
              <a:spcBef>
                <a:spcPts val="1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94431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0997" y="483234"/>
            <a:ext cx="53828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What you should</a:t>
            </a:r>
            <a:r>
              <a:rPr spc="-70" dirty="0"/>
              <a:t> </a:t>
            </a:r>
            <a:r>
              <a:rPr spc="-10" dirty="0"/>
              <a:t>know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3214"/>
            <a:ext cx="7639684" cy="497967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New</a:t>
            </a:r>
            <a:r>
              <a:rPr sz="3200" spc="-15" dirty="0">
                <a:latin typeface="Segoe UI"/>
                <a:cs typeface="Segoe UI"/>
              </a:rPr>
              <a:t> </a:t>
            </a:r>
            <a:r>
              <a:rPr sz="3200" spc="-5" dirty="0">
                <a:latin typeface="Segoe UI"/>
                <a:cs typeface="Segoe UI"/>
              </a:rPr>
              <a:t>Algorithms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8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10" dirty="0">
                <a:latin typeface="Segoe UI"/>
                <a:cs typeface="Segoe UI"/>
              </a:rPr>
              <a:t>K-NN</a:t>
            </a:r>
            <a:r>
              <a:rPr sz="2800" spc="2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classification</a:t>
            </a:r>
            <a:endParaRPr sz="28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K-means</a:t>
            </a:r>
            <a:r>
              <a:rPr sz="2800" spc="5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clustering</a:t>
            </a:r>
            <a:endParaRPr sz="2800">
              <a:latin typeface="Segoe UI"/>
              <a:cs typeface="Segoe U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Char char="–"/>
            </a:pPr>
            <a:endParaRPr sz="27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Segoe UI"/>
                <a:cs typeface="Segoe UI"/>
              </a:rPr>
              <a:t>Fundamental </a:t>
            </a:r>
            <a:r>
              <a:rPr sz="3200" dirty="0">
                <a:latin typeface="Segoe UI"/>
                <a:cs typeface="Segoe UI"/>
              </a:rPr>
              <a:t>ML concepts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8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How </a:t>
            </a:r>
            <a:r>
              <a:rPr sz="2800" spc="-20" dirty="0">
                <a:latin typeface="Segoe UI"/>
                <a:cs typeface="Segoe UI"/>
              </a:rPr>
              <a:t>to </a:t>
            </a:r>
            <a:r>
              <a:rPr sz="2800" spc="-5" dirty="0">
                <a:latin typeface="Segoe UI"/>
                <a:cs typeface="Segoe UI"/>
              </a:rPr>
              <a:t>draw decision</a:t>
            </a:r>
            <a:r>
              <a:rPr sz="2800" spc="15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boundaries</a:t>
            </a:r>
            <a:endParaRPr sz="2800">
              <a:latin typeface="Segoe UI"/>
              <a:cs typeface="Segoe U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7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What decision boundaries </a:t>
            </a:r>
            <a:r>
              <a:rPr sz="2800" spc="-10" dirty="0">
                <a:latin typeface="Segoe UI"/>
                <a:cs typeface="Segoe UI"/>
              </a:rPr>
              <a:t>tells </a:t>
            </a:r>
            <a:r>
              <a:rPr sz="2800" spc="-5" dirty="0">
                <a:latin typeface="Segoe UI"/>
                <a:cs typeface="Segoe UI"/>
              </a:rPr>
              <a:t>us about the  underlying</a:t>
            </a:r>
            <a:r>
              <a:rPr sz="2800" spc="1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classifiers</a:t>
            </a:r>
            <a:endParaRPr sz="2800">
              <a:latin typeface="Segoe UI"/>
              <a:cs typeface="Segoe UI"/>
            </a:endParaRPr>
          </a:p>
          <a:p>
            <a:pPr marL="756285" marR="734060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The </a:t>
            </a:r>
            <a:r>
              <a:rPr sz="2800" spc="-10" dirty="0">
                <a:latin typeface="Segoe UI"/>
                <a:cs typeface="Segoe UI"/>
              </a:rPr>
              <a:t>difference </a:t>
            </a:r>
            <a:r>
              <a:rPr sz="2800" spc="-5" dirty="0">
                <a:latin typeface="Segoe UI"/>
                <a:cs typeface="Segoe UI"/>
              </a:rPr>
              <a:t>between </a:t>
            </a:r>
            <a:r>
              <a:rPr sz="2800" spc="5" dirty="0">
                <a:latin typeface="Segoe UI"/>
                <a:cs typeface="Segoe UI"/>
              </a:rPr>
              <a:t>supervised </a:t>
            </a:r>
            <a:r>
              <a:rPr sz="2800" spc="-5" dirty="0">
                <a:latin typeface="Segoe UI"/>
                <a:cs typeface="Segoe UI"/>
              </a:rPr>
              <a:t>and  </a:t>
            </a:r>
            <a:r>
              <a:rPr sz="2800" spc="5" dirty="0">
                <a:latin typeface="Segoe UI"/>
                <a:cs typeface="Segoe UI"/>
              </a:rPr>
              <a:t>unsupervised </a:t>
            </a:r>
            <a:r>
              <a:rPr sz="2800" spc="-10" dirty="0">
                <a:latin typeface="Segoe UI"/>
                <a:cs typeface="Segoe UI"/>
              </a:rPr>
              <a:t>learning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0370" y="483234"/>
            <a:ext cx="32245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pc="-160" dirty="0"/>
              <a:t>New</a:t>
            </a:r>
            <a:r>
              <a:rPr spc="-75" dirty="0"/>
              <a:t> </a:t>
            </a:r>
            <a:r>
              <a:rPr spc="-120" dirty="0"/>
              <a:t>Topics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109557"/>
            <a:ext cx="7801609" cy="273494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A new</a:t>
            </a:r>
            <a:r>
              <a:rPr sz="3200" spc="-5" dirty="0">
                <a:latin typeface="Segoe UI"/>
                <a:cs typeface="Segoe UI"/>
              </a:rPr>
              <a:t> </a:t>
            </a:r>
            <a:r>
              <a:rPr sz="3200" dirty="0">
                <a:latin typeface="Segoe UI"/>
                <a:cs typeface="Segoe UI"/>
              </a:rPr>
              <a:t>algorithm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K-Means</a:t>
            </a:r>
            <a:r>
              <a:rPr sz="2800" spc="10" dirty="0">
                <a:latin typeface="Segoe UI"/>
                <a:cs typeface="Segoe UI"/>
              </a:rPr>
              <a:t> </a:t>
            </a:r>
            <a:r>
              <a:rPr sz="2800" spc="-10" dirty="0">
                <a:latin typeface="Segoe UI"/>
                <a:cs typeface="Segoe UI"/>
              </a:rPr>
              <a:t>Clustering</a:t>
            </a:r>
            <a:endParaRPr sz="2800">
              <a:latin typeface="Segoe UI"/>
              <a:cs typeface="Segoe UI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Arial"/>
              <a:buChar char="–"/>
            </a:pPr>
            <a:endParaRPr sz="3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Segoe UI"/>
                <a:cs typeface="Segoe UI"/>
              </a:rPr>
              <a:t>Fundamental </a:t>
            </a:r>
            <a:r>
              <a:rPr sz="3200" dirty="0">
                <a:latin typeface="Segoe UI"/>
                <a:cs typeface="Segoe UI"/>
              </a:rPr>
              <a:t>Machine Learning</a:t>
            </a:r>
            <a:r>
              <a:rPr sz="3200" spc="-5" dirty="0">
                <a:latin typeface="Segoe UI"/>
                <a:cs typeface="Segoe UI"/>
              </a:rPr>
              <a:t> Concepts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8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5" dirty="0">
                <a:latin typeface="Segoe UI"/>
                <a:cs typeface="Segoe UI"/>
              </a:rPr>
              <a:t>Unsupervised </a:t>
            </a:r>
            <a:r>
              <a:rPr sz="2800" spc="-5" dirty="0">
                <a:latin typeface="Segoe UI"/>
                <a:cs typeface="Segoe UI"/>
              </a:rPr>
              <a:t>vs. </a:t>
            </a:r>
            <a:r>
              <a:rPr sz="2800" spc="5" dirty="0">
                <a:latin typeface="Segoe UI"/>
                <a:cs typeface="Segoe UI"/>
              </a:rPr>
              <a:t>supervised</a:t>
            </a:r>
            <a:r>
              <a:rPr sz="2800" spc="35" dirty="0">
                <a:latin typeface="Segoe UI"/>
                <a:cs typeface="Segoe UI"/>
              </a:rPr>
              <a:t> </a:t>
            </a:r>
            <a:r>
              <a:rPr sz="2800" spc="-10" dirty="0">
                <a:latin typeface="Segoe UI"/>
                <a:cs typeface="Segoe UI"/>
              </a:rPr>
              <a:t>learning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1661" y="483234"/>
            <a:ext cx="23622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Clustering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2501"/>
            <a:ext cx="8037195" cy="3709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Segoe UI"/>
                <a:cs typeface="Segoe UI"/>
              </a:rPr>
              <a:t>Goal: </a:t>
            </a:r>
            <a:r>
              <a:rPr sz="3200" dirty="0">
                <a:latin typeface="Segoe UI"/>
                <a:cs typeface="Segoe UI"/>
              </a:rPr>
              <a:t>automatically </a:t>
            </a:r>
            <a:r>
              <a:rPr sz="3200" spc="5" dirty="0">
                <a:latin typeface="Segoe UI"/>
                <a:cs typeface="Segoe UI"/>
              </a:rPr>
              <a:t>partition examples</a:t>
            </a:r>
            <a:r>
              <a:rPr sz="3200" spc="-80" dirty="0">
                <a:latin typeface="Segoe UI"/>
                <a:cs typeface="Segoe UI"/>
              </a:rPr>
              <a:t> </a:t>
            </a:r>
            <a:r>
              <a:rPr sz="3200" spc="-10" dirty="0">
                <a:latin typeface="Segoe UI"/>
                <a:cs typeface="Segoe UI"/>
              </a:rPr>
              <a:t>into  </a:t>
            </a:r>
            <a:r>
              <a:rPr sz="3200" spc="-5" dirty="0">
                <a:latin typeface="Segoe UI"/>
                <a:cs typeface="Segoe UI"/>
              </a:rPr>
              <a:t>groups </a:t>
            </a:r>
            <a:r>
              <a:rPr sz="3200" spc="-35" dirty="0">
                <a:latin typeface="Segoe UI"/>
                <a:cs typeface="Segoe UI"/>
              </a:rPr>
              <a:t>of </a:t>
            </a:r>
            <a:r>
              <a:rPr sz="3200" spc="-5" dirty="0">
                <a:latin typeface="Segoe UI"/>
                <a:cs typeface="Segoe UI"/>
              </a:rPr>
              <a:t>similar</a:t>
            </a:r>
            <a:r>
              <a:rPr sz="3200" spc="30" dirty="0">
                <a:latin typeface="Segoe UI"/>
                <a:cs typeface="Segoe UI"/>
              </a:rPr>
              <a:t> </a:t>
            </a:r>
            <a:r>
              <a:rPr sz="3200" dirty="0">
                <a:latin typeface="Segoe UI"/>
                <a:cs typeface="Segoe UI"/>
              </a:rPr>
              <a:t>examples</a:t>
            </a:r>
            <a:endParaRPr sz="3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Arial"/>
              <a:buChar char="•"/>
            </a:pPr>
            <a:endParaRPr sz="40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35" dirty="0">
                <a:latin typeface="Segoe UI"/>
                <a:cs typeface="Segoe UI"/>
              </a:rPr>
              <a:t>Why? </a:t>
            </a:r>
            <a:r>
              <a:rPr sz="3200" spc="-5" dirty="0">
                <a:latin typeface="Segoe UI"/>
                <a:cs typeface="Segoe UI"/>
              </a:rPr>
              <a:t>It is </a:t>
            </a:r>
            <a:r>
              <a:rPr sz="3200" dirty="0">
                <a:latin typeface="Segoe UI"/>
                <a:cs typeface="Segoe UI"/>
              </a:rPr>
              <a:t>useful</a:t>
            </a:r>
            <a:r>
              <a:rPr sz="3200" spc="40" dirty="0">
                <a:latin typeface="Segoe UI"/>
                <a:cs typeface="Segoe UI"/>
              </a:rPr>
              <a:t> </a:t>
            </a:r>
            <a:r>
              <a:rPr sz="3200" dirty="0">
                <a:latin typeface="Segoe UI"/>
                <a:cs typeface="Segoe UI"/>
              </a:rPr>
              <a:t>for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10" dirty="0">
                <a:latin typeface="Segoe UI"/>
                <a:cs typeface="Segoe UI"/>
              </a:rPr>
              <a:t>Automatically organizing</a:t>
            </a:r>
            <a:r>
              <a:rPr sz="2800" spc="1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data</a:t>
            </a:r>
            <a:endParaRPr sz="28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Understanding hidden </a:t>
            </a:r>
            <a:r>
              <a:rPr sz="2800" spc="-10" dirty="0">
                <a:latin typeface="Segoe UI"/>
                <a:cs typeface="Segoe UI"/>
              </a:rPr>
              <a:t>structure </a:t>
            </a:r>
            <a:r>
              <a:rPr sz="2800" spc="-5" dirty="0">
                <a:latin typeface="Segoe UI"/>
                <a:cs typeface="Segoe UI"/>
              </a:rPr>
              <a:t>in</a:t>
            </a:r>
            <a:r>
              <a:rPr sz="2800" spc="3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data</a:t>
            </a:r>
            <a:endParaRPr sz="28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7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10" dirty="0">
                <a:latin typeface="Segoe UI"/>
                <a:cs typeface="Segoe UI"/>
              </a:rPr>
              <a:t>Preprocessing </a:t>
            </a:r>
            <a:r>
              <a:rPr sz="2800" spc="-5" dirty="0">
                <a:latin typeface="Segoe UI"/>
                <a:cs typeface="Segoe UI"/>
              </a:rPr>
              <a:t>for </a:t>
            </a:r>
            <a:r>
              <a:rPr sz="2800" spc="10" dirty="0">
                <a:latin typeface="Segoe UI"/>
                <a:cs typeface="Segoe UI"/>
              </a:rPr>
              <a:t>further</a:t>
            </a:r>
            <a:r>
              <a:rPr sz="2800" spc="-5" dirty="0">
                <a:latin typeface="Segoe UI"/>
                <a:cs typeface="Segoe UI"/>
              </a:rPr>
              <a:t> analysis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7270" y="483234"/>
            <a:ext cx="75114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426075" algn="l"/>
              </a:tabLst>
            </a:pPr>
            <a:r>
              <a:rPr spc="-5" dirty="0"/>
              <a:t>Wh</a:t>
            </a:r>
            <a:r>
              <a:rPr spc="-15" dirty="0"/>
              <a:t>a</a:t>
            </a:r>
            <a:r>
              <a:rPr dirty="0"/>
              <a:t>t can</a:t>
            </a:r>
            <a:r>
              <a:rPr spc="-20" dirty="0"/>
              <a:t> </a:t>
            </a:r>
            <a:r>
              <a:rPr dirty="0"/>
              <a:t>we clu</a:t>
            </a:r>
            <a:r>
              <a:rPr spc="-15" dirty="0"/>
              <a:t>s</a:t>
            </a:r>
            <a:r>
              <a:rPr dirty="0"/>
              <a:t>ter </a:t>
            </a:r>
            <a:r>
              <a:rPr spc="-15" dirty="0"/>
              <a:t>i</a:t>
            </a:r>
            <a:r>
              <a:rPr dirty="0"/>
              <a:t>n	</a:t>
            </a:r>
            <a:r>
              <a:rPr spc="-5" dirty="0"/>
              <a:t>practic</a:t>
            </a:r>
            <a:r>
              <a:rPr spc="-20" dirty="0"/>
              <a:t>e</a:t>
            </a:r>
            <a:r>
              <a:rPr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5182"/>
            <a:ext cx="7647305" cy="34410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news </a:t>
            </a:r>
            <a:r>
              <a:rPr sz="3200" spc="15" dirty="0">
                <a:latin typeface="Segoe UI"/>
                <a:cs typeface="Segoe UI"/>
              </a:rPr>
              <a:t>articles </a:t>
            </a:r>
            <a:r>
              <a:rPr sz="3200" dirty="0">
                <a:latin typeface="Segoe UI"/>
                <a:cs typeface="Segoe UI"/>
              </a:rPr>
              <a:t>or </a:t>
            </a:r>
            <a:r>
              <a:rPr sz="3200" spc="-5" dirty="0">
                <a:latin typeface="Segoe UI"/>
                <a:cs typeface="Segoe UI"/>
              </a:rPr>
              <a:t>web </a:t>
            </a:r>
            <a:r>
              <a:rPr sz="3200" spc="-10" dirty="0">
                <a:latin typeface="Segoe UI"/>
                <a:cs typeface="Segoe UI"/>
              </a:rPr>
              <a:t>pages </a:t>
            </a:r>
            <a:r>
              <a:rPr sz="3200" dirty="0">
                <a:latin typeface="Segoe UI"/>
                <a:cs typeface="Segoe UI"/>
              </a:rPr>
              <a:t>by</a:t>
            </a:r>
            <a:r>
              <a:rPr sz="3200" spc="-35" dirty="0">
                <a:latin typeface="Segoe UI"/>
                <a:cs typeface="Segoe UI"/>
              </a:rPr>
              <a:t> </a:t>
            </a:r>
            <a:r>
              <a:rPr sz="3200" spc="-5" dirty="0">
                <a:latin typeface="Segoe UI"/>
                <a:cs typeface="Segoe UI"/>
              </a:rPr>
              <a:t>topic</a:t>
            </a:r>
            <a:endParaRPr sz="3200">
              <a:latin typeface="Segoe UI"/>
              <a:cs typeface="Segoe UI"/>
            </a:endParaRPr>
          </a:p>
          <a:p>
            <a:pPr marL="355600" marR="10541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Segoe UI"/>
                <a:cs typeface="Segoe UI"/>
              </a:rPr>
              <a:t>protein </a:t>
            </a:r>
            <a:r>
              <a:rPr sz="3200" dirty="0">
                <a:latin typeface="Segoe UI"/>
                <a:cs typeface="Segoe UI"/>
              </a:rPr>
              <a:t>sequences by function, or genes  </a:t>
            </a:r>
            <a:r>
              <a:rPr sz="3200" spc="-5" dirty="0">
                <a:latin typeface="Segoe UI"/>
                <a:cs typeface="Segoe UI"/>
              </a:rPr>
              <a:t>according </a:t>
            </a:r>
            <a:r>
              <a:rPr sz="3200" spc="-15" dirty="0">
                <a:latin typeface="Segoe UI"/>
                <a:cs typeface="Segoe UI"/>
              </a:rPr>
              <a:t>to </a:t>
            </a:r>
            <a:r>
              <a:rPr sz="3200" spc="-5" dirty="0">
                <a:latin typeface="Segoe UI"/>
                <a:cs typeface="Segoe UI"/>
              </a:rPr>
              <a:t>expression</a:t>
            </a:r>
            <a:r>
              <a:rPr sz="3200" spc="-10" dirty="0">
                <a:latin typeface="Segoe UI"/>
                <a:cs typeface="Segoe UI"/>
              </a:rPr>
              <a:t> </a:t>
            </a:r>
            <a:r>
              <a:rPr sz="3200" spc="-15" dirty="0">
                <a:latin typeface="Segoe UI"/>
                <a:cs typeface="Segoe UI"/>
              </a:rPr>
              <a:t>profile</a:t>
            </a:r>
            <a:endParaRPr sz="32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5" dirty="0">
                <a:latin typeface="Segoe UI"/>
                <a:cs typeface="Segoe UI"/>
              </a:rPr>
              <a:t>users </a:t>
            </a:r>
            <a:r>
              <a:rPr sz="3200" spc="-35" dirty="0">
                <a:latin typeface="Segoe UI"/>
                <a:cs typeface="Segoe UI"/>
              </a:rPr>
              <a:t>of </a:t>
            </a:r>
            <a:r>
              <a:rPr sz="3200" spc="-5" dirty="0">
                <a:latin typeface="Segoe UI"/>
                <a:cs typeface="Segoe UI"/>
              </a:rPr>
              <a:t>social </a:t>
            </a:r>
            <a:r>
              <a:rPr sz="3200" dirty="0">
                <a:latin typeface="Segoe UI"/>
                <a:cs typeface="Segoe UI"/>
              </a:rPr>
              <a:t>networks by</a:t>
            </a:r>
            <a:r>
              <a:rPr sz="3200" spc="20" dirty="0">
                <a:latin typeface="Segoe UI"/>
                <a:cs typeface="Segoe UI"/>
              </a:rPr>
              <a:t> </a:t>
            </a:r>
            <a:r>
              <a:rPr sz="3200" spc="-10" dirty="0">
                <a:latin typeface="Segoe UI"/>
                <a:cs typeface="Segoe UI"/>
              </a:rPr>
              <a:t>interest</a:t>
            </a:r>
            <a:endParaRPr sz="32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customers </a:t>
            </a:r>
            <a:r>
              <a:rPr sz="3200" spc="-5" dirty="0">
                <a:latin typeface="Segoe UI"/>
                <a:cs typeface="Segoe UI"/>
              </a:rPr>
              <a:t>according </a:t>
            </a:r>
            <a:r>
              <a:rPr sz="3200" spc="-15" dirty="0">
                <a:latin typeface="Segoe UI"/>
                <a:cs typeface="Segoe UI"/>
              </a:rPr>
              <a:t>to </a:t>
            </a:r>
            <a:r>
              <a:rPr sz="3200" spc="-5" dirty="0">
                <a:latin typeface="Segoe UI"/>
                <a:cs typeface="Segoe UI"/>
              </a:rPr>
              <a:t>purchase</a:t>
            </a:r>
            <a:r>
              <a:rPr sz="3200" spc="-10" dirty="0">
                <a:latin typeface="Segoe UI"/>
                <a:cs typeface="Segoe UI"/>
              </a:rPr>
              <a:t> </a:t>
            </a:r>
            <a:r>
              <a:rPr sz="3200" spc="15" dirty="0">
                <a:latin typeface="Segoe UI"/>
                <a:cs typeface="Segoe UI"/>
              </a:rPr>
              <a:t>history</a:t>
            </a:r>
            <a:endParaRPr sz="32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…</a:t>
            </a:r>
            <a:endParaRPr sz="3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7445" y="483234"/>
            <a:ext cx="23622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Clustering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3214"/>
            <a:ext cx="6841490" cy="367474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Segoe UI"/>
                <a:cs typeface="Segoe UI"/>
              </a:rPr>
              <a:t>Input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8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a set S </a:t>
            </a:r>
            <a:r>
              <a:rPr sz="2800" spc="-30" dirty="0">
                <a:latin typeface="Segoe UI"/>
                <a:cs typeface="Segoe UI"/>
              </a:rPr>
              <a:t>of </a:t>
            </a:r>
            <a:r>
              <a:rPr sz="2800" spc="-5" dirty="0">
                <a:latin typeface="Segoe UI"/>
                <a:cs typeface="Segoe UI"/>
              </a:rPr>
              <a:t>n points in </a:t>
            </a:r>
            <a:r>
              <a:rPr sz="2800" spc="-10" dirty="0">
                <a:latin typeface="Segoe UI"/>
                <a:cs typeface="Segoe UI"/>
              </a:rPr>
              <a:t>feature</a:t>
            </a:r>
            <a:r>
              <a:rPr sz="2800" spc="-30" dirty="0">
                <a:latin typeface="Segoe UI"/>
                <a:cs typeface="Segoe UI"/>
              </a:rPr>
              <a:t> </a:t>
            </a:r>
            <a:r>
              <a:rPr sz="2800" spc="-10" dirty="0">
                <a:latin typeface="Segoe UI"/>
                <a:cs typeface="Segoe UI"/>
              </a:rPr>
              <a:t>space</a:t>
            </a:r>
            <a:endParaRPr sz="2800">
              <a:latin typeface="Segoe UI"/>
              <a:cs typeface="Segoe U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a </a:t>
            </a:r>
            <a:r>
              <a:rPr sz="2800" spc="-10" dirty="0">
                <a:latin typeface="Segoe UI"/>
                <a:cs typeface="Segoe UI"/>
              </a:rPr>
              <a:t>distance measure </a:t>
            </a:r>
            <a:r>
              <a:rPr sz="2800" dirty="0">
                <a:latin typeface="Segoe UI"/>
                <a:cs typeface="Segoe UI"/>
              </a:rPr>
              <a:t>specifying </a:t>
            </a:r>
            <a:r>
              <a:rPr sz="2800" spc="-5" dirty="0">
                <a:latin typeface="Segoe UI"/>
                <a:cs typeface="Segoe UI"/>
              </a:rPr>
              <a:t>distance  d(x_i,x_j) between pairs</a:t>
            </a:r>
            <a:r>
              <a:rPr sz="2800" spc="25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(x_i,x_j)</a:t>
            </a:r>
            <a:endParaRPr sz="2800">
              <a:latin typeface="Segoe UI"/>
              <a:cs typeface="Segoe U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"/>
              <a:buChar char="–"/>
            </a:pPr>
            <a:endParaRPr sz="3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Segoe UI"/>
                <a:cs typeface="Segoe UI"/>
              </a:rPr>
              <a:t>Output</a:t>
            </a:r>
            <a:endParaRPr sz="3200">
              <a:latin typeface="Segoe UI"/>
              <a:cs typeface="Segoe UI"/>
            </a:endParaRPr>
          </a:p>
          <a:p>
            <a:pPr marL="756285" lvl="1" indent="-287020">
              <a:lnSpc>
                <a:spcPct val="100000"/>
              </a:lnSpc>
              <a:spcBef>
                <a:spcPts val="680"/>
              </a:spcBef>
              <a:buFont typeface="Arial"/>
              <a:buChar char="–"/>
              <a:tabLst>
                <a:tab pos="756920" algn="l"/>
              </a:tabLst>
            </a:pPr>
            <a:r>
              <a:rPr sz="2800" spc="-5" dirty="0">
                <a:latin typeface="Segoe UI"/>
                <a:cs typeface="Segoe UI"/>
              </a:rPr>
              <a:t>A </a:t>
            </a:r>
            <a:r>
              <a:rPr sz="2800" dirty="0">
                <a:latin typeface="Segoe UI"/>
                <a:cs typeface="Segoe UI"/>
              </a:rPr>
              <a:t>partition </a:t>
            </a:r>
            <a:r>
              <a:rPr sz="2800" spc="-5" dirty="0">
                <a:latin typeface="Segoe UI"/>
                <a:cs typeface="Segoe UI"/>
              </a:rPr>
              <a:t>{S_1,S_2, … S_k} </a:t>
            </a:r>
            <a:r>
              <a:rPr sz="2800" spc="-30" dirty="0">
                <a:latin typeface="Segoe UI"/>
                <a:cs typeface="Segoe UI"/>
              </a:rPr>
              <a:t>of</a:t>
            </a:r>
            <a:r>
              <a:rPr sz="2800" dirty="0">
                <a:latin typeface="Segoe UI"/>
                <a:cs typeface="Segoe UI"/>
              </a:rPr>
              <a:t> </a:t>
            </a:r>
            <a:r>
              <a:rPr sz="2800" spc="-5" dirty="0">
                <a:latin typeface="Segoe UI"/>
                <a:cs typeface="Segoe UI"/>
              </a:rPr>
              <a:t>S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2270" marR="5080" indent="-327660">
              <a:lnSpc>
                <a:spcPct val="100000"/>
              </a:lnSpc>
              <a:spcBef>
                <a:spcPts val="100"/>
              </a:spcBef>
            </a:pPr>
            <a:r>
              <a:rPr spc="25" dirty="0">
                <a:solidFill>
                  <a:srgbClr val="FF0000"/>
                </a:solidFill>
              </a:rPr>
              <a:t>Supervised </a:t>
            </a:r>
            <a:r>
              <a:rPr dirty="0"/>
              <a:t>Machine</a:t>
            </a:r>
            <a:r>
              <a:rPr spc="-125" dirty="0"/>
              <a:t> </a:t>
            </a:r>
            <a:r>
              <a:rPr spc="-5" dirty="0"/>
              <a:t>Learning  as </a:t>
            </a:r>
            <a:r>
              <a:rPr dirty="0"/>
              <a:t>Function</a:t>
            </a:r>
            <a:r>
              <a:rPr spc="-75" dirty="0"/>
              <a:t> </a:t>
            </a:r>
            <a:r>
              <a:rPr spc="-15" dirty="0"/>
              <a:t>Approximation</a:t>
            </a:r>
          </a:p>
        </p:txBody>
      </p:sp>
      <p:sp>
        <p:nvSpPr>
          <p:cNvPr id="3" name="object 3"/>
          <p:cNvSpPr/>
          <p:nvPr/>
        </p:nvSpPr>
        <p:spPr>
          <a:xfrm>
            <a:off x="5144770" y="3305555"/>
            <a:ext cx="405130" cy="283845"/>
          </a:xfrm>
          <a:custGeom>
            <a:avLst/>
            <a:gdLst/>
            <a:ahLst/>
            <a:cxnLst/>
            <a:rect l="l" t="t" r="r" b="b"/>
            <a:pathLst>
              <a:path w="405129" h="283845">
                <a:moveTo>
                  <a:pt x="405129" y="2667"/>
                </a:moveTo>
                <a:lnTo>
                  <a:pt x="382269" y="2667"/>
                </a:lnTo>
                <a:lnTo>
                  <a:pt x="382269" y="279654"/>
                </a:lnTo>
                <a:lnTo>
                  <a:pt x="405129" y="279654"/>
                </a:lnTo>
                <a:lnTo>
                  <a:pt x="405129" y="2667"/>
                </a:lnTo>
                <a:close/>
              </a:path>
              <a:path w="405129" h="283845">
                <a:moveTo>
                  <a:pt x="94868" y="0"/>
                </a:moveTo>
                <a:lnTo>
                  <a:pt x="91058" y="0"/>
                </a:lnTo>
                <a:lnTo>
                  <a:pt x="74650" y="1214"/>
                </a:lnTo>
                <a:lnTo>
                  <a:pt x="38734" y="16002"/>
                </a:lnTo>
                <a:lnTo>
                  <a:pt x="21661" y="59563"/>
                </a:lnTo>
                <a:lnTo>
                  <a:pt x="21558" y="65091"/>
                </a:lnTo>
                <a:lnTo>
                  <a:pt x="21677" y="68633"/>
                </a:lnTo>
                <a:lnTo>
                  <a:pt x="22320" y="75453"/>
                </a:lnTo>
                <a:lnTo>
                  <a:pt x="23391" y="82678"/>
                </a:lnTo>
                <a:lnTo>
                  <a:pt x="24891" y="90297"/>
                </a:lnTo>
                <a:lnTo>
                  <a:pt x="27177" y="100838"/>
                </a:lnTo>
                <a:lnTo>
                  <a:pt x="28447" y="107950"/>
                </a:lnTo>
                <a:lnTo>
                  <a:pt x="28447" y="118364"/>
                </a:lnTo>
                <a:lnTo>
                  <a:pt x="26034" y="123952"/>
                </a:lnTo>
                <a:lnTo>
                  <a:pt x="16637" y="132588"/>
                </a:lnTo>
                <a:lnTo>
                  <a:pt x="9525" y="134874"/>
                </a:lnTo>
                <a:lnTo>
                  <a:pt x="0" y="135128"/>
                </a:lnTo>
                <a:lnTo>
                  <a:pt x="0" y="147320"/>
                </a:lnTo>
                <a:lnTo>
                  <a:pt x="9525" y="147701"/>
                </a:lnTo>
                <a:lnTo>
                  <a:pt x="16637" y="149987"/>
                </a:lnTo>
                <a:lnTo>
                  <a:pt x="26034" y="158623"/>
                </a:lnTo>
                <a:lnTo>
                  <a:pt x="28447" y="164211"/>
                </a:lnTo>
                <a:lnTo>
                  <a:pt x="28447" y="174625"/>
                </a:lnTo>
                <a:lnTo>
                  <a:pt x="27177" y="181610"/>
                </a:lnTo>
                <a:lnTo>
                  <a:pt x="24891" y="192151"/>
                </a:lnTo>
                <a:lnTo>
                  <a:pt x="23391" y="199842"/>
                </a:lnTo>
                <a:lnTo>
                  <a:pt x="22320" y="207105"/>
                </a:lnTo>
                <a:lnTo>
                  <a:pt x="21677" y="213939"/>
                </a:lnTo>
                <a:lnTo>
                  <a:pt x="21462" y="220345"/>
                </a:lnTo>
                <a:lnTo>
                  <a:pt x="22536" y="235321"/>
                </a:lnTo>
                <a:lnTo>
                  <a:pt x="48500" y="274629"/>
                </a:lnTo>
                <a:lnTo>
                  <a:pt x="91058" y="283845"/>
                </a:lnTo>
                <a:lnTo>
                  <a:pt x="94868" y="283845"/>
                </a:lnTo>
                <a:lnTo>
                  <a:pt x="94868" y="272542"/>
                </a:lnTo>
                <a:lnTo>
                  <a:pt x="92709" y="272542"/>
                </a:lnTo>
                <a:lnTo>
                  <a:pt x="82520" y="271829"/>
                </a:lnTo>
                <a:lnTo>
                  <a:pt x="49783" y="246078"/>
                </a:lnTo>
                <a:lnTo>
                  <a:pt x="46735" y="223012"/>
                </a:lnTo>
                <a:lnTo>
                  <a:pt x="46924" y="217465"/>
                </a:lnTo>
                <a:lnTo>
                  <a:pt x="47482" y="211312"/>
                </a:lnTo>
                <a:lnTo>
                  <a:pt x="48396" y="204563"/>
                </a:lnTo>
                <a:lnTo>
                  <a:pt x="49656" y="197231"/>
                </a:lnTo>
                <a:lnTo>
                  <a:pt x="51688" y="186944"/>
                </a:lnTo>
                <a:lnTo>
                  <a:pt x="52704" y="179705"/>
                </a:lnTo>
                <a:lnTo>
                  <a:pt x="52704" y="166878"/>
                </a:lnTo>
                <a:lnTo>
                  <a:pt x="50164" y="160020"/>
                </a:lnTo>
                <a:lnTo>
                  <a:pt x="45212" y="154559"/>
                </a:lnTo>
                <a:lnTo>
                  <a:pt x="40258" y="149225"/>
                </a:lnTo>
                <a:lnTo>
                  <a:pt x="34289" y="145161"/>
                </a:lnTo>
                <a:lnTo>
                  <a:pt x="27558" y="142621"/>
                </a:lnTo>
                <a:lnTo>
                  <a:pt x="27558" y="139954"/>
                </a:lnTo>
                <a:lnTo>
                  <a:pt x="34289" y="137287"/>
                </a:lnTo>
                <a:lnTo>
                  <a:pt x="40258" y="133350"/>
                </a:lnTo>
                <a:lnTo>
                  <a:pt x="45212" y="127889"/>
                </a:lnTo>
                <a:lnTo>
                  <a:pt x="50164" y="122555"/>
                </a:lnTo>
                <a:lnTo>
                  <a:pt x="52704" y="115570"/>
                </a:lnTo>
                <a:lnTo>
                  <a:pt x="52704" y="102870"/>
                </a:lnTo>
                <a:lnTo>
                  <a:pt x="51688" y="95504"/>
                </a:lnTo>
                <a:lnTo>
                  <a:pt x="49656" y="85344"/>
                </a:lnTo>
                <a:lnTo>
                  <a:pt x="48396" y="77958"/>
                </a:lnTo>
                <a:lnTo>
                  <a:pt x="47482" y="71215"/>
                </a:lnTo>
                <a:lnTo>
                  <a:pt x="46924" y="65091"/>
                </a:lnTo>
                <a:lnTo>
                  <a:pt x="46735" y="59563"/>
                </a:lnTo>
                <a:lnTo>
                  <a:pt x="47497" y="47609"/>
                </a:lnTo>
                <a:lnTo>
                  <a:pt x="73485" y="14144"/>
                </a:lnTo>
                <a:lnTo>
                  <a:pt x="92709" y="11303"/>
                </a:lnTo>
                <a:lnTo>
                  <a:pt x="94868" y="11303"/>
                </a:lnTo>
                <a:lnTo>
                  <a:pt x="948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4370" y="1826891"/>
            <a:ext cx="6504305" cy="243967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spc="-10" dirty="0">
                <a:latin typeface="Segoe UI"/>
                <a:cs typeface="Segoe UI"/>
              </a:rPr>
              <a:t>Problem</a:t>
            </a:r>
            <a:r>
              <a:rPr sz="2400" spc="5" dirty="0">
                <a:latin typeface="Segoe UI"/>
                <a:cs typeface="Segoe UI"/>
              </a:rPr>
              <a:t> </a:t>
            </a:r>
            <a:r>
              <a:rPr sz="2400" spc="-5" dirty="0">
                <a:latin typeface="Segoe UI"/>
                <a:cs typeface="Segoe UI"/>
              </a:rPr>
              <a:t>setting</a:t>
            </a:r>
            <a:endParaRPr sz="2400" dirty="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Segoe UI"/>
                <a:cs typeface="Segoe UI"/>
              </a:rPr>
              <a:t>Set </a:t>
            </a:r>
            <a:r>
              <a:rPr sz="2400" spc="-30" dirty="0">
                <a:latin typeface="Segoe UI"/>
                <a:cs typeface="Segoe UI"/>
              </a:rPr>
              <a:t>of </a:t>
            </a:r>
            <a:r>
              <a:rPr sz="2400" dirty="0">
                <a:latin typeface="Segoe UI"/>
                <a:cs typeface="Segoe UI"/>
              </a:rPr>
              <a:t>possible </a:t>
            </a:r>
            <a:r>
              <a:rPr sz="2400" spc="-5" dirty="0">
                <a:latin typeface="Segoe UI"/>
                <a:cs typeface="Segoe UI"/>
              </a:rPr>
              <a:t>instances</a:t>
            </a:r>
            <a:r>
              <a:rPr sz="2400" spc="60" dirty="0">
                <a:latin typeface="Segoe UI"/>
                <a:cs typeface="Segoe UI"/>
              </a:rPr>
              <a:t> </a:t>
            </a:r>
            <a:r>
              <a:rPr sz="2400" dirty="0">
                <a:latin typeface="Cambria Math"/>
                <a:cs typeface="Cambria Math"/>
              </a:rPr>
              <a:t>𝑋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  <a:tab pos="4467860" algn="l"/>
              </a:tabLst>
            </a:pPr>
            <a:r>
              <a:rPr sz="2400" spc="-5" dirty="0">
                <a:latin typeface="Segoe UI"/>
                <a:cs typeface="Segoe UI"/>
              </a:rPr>
              <a:t>Unknown target function</a:t>
            </a:r>
            <a:r>
              <a:rPr sz="2400" spc="100" dirty="0">
                <a:latin typeface="Segoe UI"/>
                <a:cs typeface="Segoe UI"/>
              </a:rPr>
              <a:t> </a:t>
            </a:r>
            <a:r>
              <a:rPr sz="2400" spc="35" dirty="0">
                <a:latin typeface="Cambria Math"/>
                <a:cs typeface="Cambria Math"/>
              </a:rPr>
              <a:t>𝑓:</a:t>
            </a:r>
            <a:r>
              <a:rPr sz="2400" spc="-114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𝑋	→</a:t>
            </a:r>
            <a:r>
              <a:rPr sz="2400" spc="130" dirty="0">
                <a:latin typeface="Cambria Math"/>
                <a:cs typeface="Cambria Math"/>
              </a:rPr>
              <a:t> </a:t>
            </a:r>
            <a:r>
              <a:rPr sz="2400" dirty="0">
                <a:solidFill>
                  <a:srgbClr val="FF0000"/>
                </a:solidFill>
                <a:latin typeface="Cambria Math"/>
                <a:cs typeface="Cambria Math"/>
              </a:rPr>
              <a:t>𝑌</a:t>
            </a:r>
            <a:endParaRPr sz="2400" dirty="0">
              <a:latin typeface="Cambria Math"/>
              <a:cs typeface="Cambria Math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  <a:tab pos="4773930" algn="l"/>
                <a:tab pos="5179060" algn="l"/>
                <a:tab pos="5840730" algn="l"/>
              </a:tabLst>
            </a:pPr>
            <a:r>
              <a:rPr sz="2400" spc="-5" dirty="0">
                <a:latin typeface="Segoe UI"/>
                <a:cs typeface="Segoe UI"/>
              </a:rPr>
              <a:t>Set </a:t>
            </a:r>
            <a:r>
              <a:rPr sz="2400" spc="-30" dirty="0">
                <a:latin typeface="Segoe UI"/>
                <a:cs typeface="Segoe UI"/>
              </a:rPr>
              <a:t>of </a:t>
            </a:r>
            <a:r>
              <a:rPr sz="2400" spc="-5" dirty="0">
                <a:latin typeface="Segoe UI"/>
                <a:cs typeface="Segoe UI"/>
              </a:rPr>
              <a:t>function </a:t>
            </a:r>
            <a:r>
              <a:rPr sz="2400" dirty="0">
                <a:latin typeface="Segoe UI"/>
                <a:cs typeface="Segoe UI"/>
              </a:rPr>
              <a:t>hypotheses</a:t>
            </a:r>
            <a:r>
              <a:rPr sz="2400" spc="105" dirty="0">
                <a:latin typeface="Segoe UI"/>
                <a:cs typeface="Segoe UI"/>
              </a:rPr>
              <a:t> </a:t>
            </a:r>
            <a:r>
              <a:rPr sz="2400" dirty="0">
                <a:latin typeface="Cambria Math"/>
                <a:cs typeface="Cambria Math"/>
              </a:rPr>
              <a:t>𝐻</a:t>
            </a:r>
            <a:r>
              <a:rPr sz="2400" spc="21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=	ℎ	</a:t>
            </a:r>
            <a:r>
              <a:rPr sz="2400" spc="25" dirty="0">
                <a:latin typeface="Cambria Math"/>
                <a:cs typeface="Cambria Math"/>
              </a:rPr>
              <a:t>ℎ:</a:t>
            </a:r>
            <a:r>
              <a:rPr sz="2400" spc="-13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𝑋	→</a:t>
            </a:r>
            <a:r>
              <a:rPr sz="2400" spc="60" dirty="0">
                <a:latin typeface="Cambria Math"/>
                <a:cs typeface="Cambria Math"/>
              </a:rPr>
              <a:t> </a:t>
            </a:r>
            <a:r>
              <a:rPr sz="2400" spc="25" dirty="0">
                <a:solidFill>
                  <a:srgbClr val="FF0000"/>
                </a:solidFill>
                <a:latin typeface="Cambria Math"/>
                <a:cs typeface="Cambria Math"/>
              </a:rPr>
              <a:t>𝑌</a:t>
            </a:r>
            <a:r>
              <a:rPr sz="2400" spc="25" dirty="0">
                <a:latin typeface="Cambria Math"/>
                <a:cs typeface="Cambria Math"/>
              </a:rPr>
              <a:t>}</a:t>
            </a:r>
            <a:endParaRPr sz="2400" dirty="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2305"/>
              </a:spcBef>
            </a:pPr>
            <a:r>
              <a:rPr sz="2400" spc="-5" dirty="0">
                <a:latin typeface="Segoe UI"/>
                <a:cs typeface="Segoe UI"/>
              </a:rPr>
              <a:t>Input</a:t>
            </a:r>
            <a:endParaRPr sz="2400" dirty="0">
              <a:latin typeface="Segoe UI"/>
              <a:cs typeface="Segoe U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470280" y="4389882"/>
            <a:ext cx="1348740" cy="374650"/>
            <a:chOff x="3470280" y="4389882"/>
            <a:chExt cx="1348740" cy="374650"/>
          </a:xfrm>
        </p:grpSpPr>
        <p:sp>
          <p:nvSpPr>
            <p:cNvPr id="6" name="object 6"/>
            <p:cNvSpPr/>
            <p:nvPr/>
          </p:nvSpPr>
          <p:spPr>
            <a:xfrm>
              <a:off x="3470275" y="4389881"/>
              <a:ext cx="1348740" cy="374650"/>
            </a:xfrm>
            <a:custGeom>
              <a:avLst/>
              <a:gdLst/>
              <a:ahLst/>
              <a:cxnLst/>
              <a:rect l="l" t="t" r="r" b="b"/>
              <a:pathLst>
                <a:path w="1348739" h="374650">
                  <a:moveTo>
                    <a:pt x="100457" y="18415"/>
                  </a:moveTo>
                  <a:lnTo>
                    <a:pt x="96774" y="6223"/>
                  </a:lnTo>
                  <a:lnTo>
                    <a:pt x="74866" y="14757"/>
                  </a:lnTo>
                  <a:lnTo>
                    <a:pt x="55626" y="28130"/>
                  </a:lnTo>
                  <a:lnTo>
                    <a:pt x="25146" y="69469"/>
                  </a:lnTo>
                  <a:lnTo>
                    <a:pt x="6286" y="125209"/>
                  </a:lnTo>
                  <a:lnTo>
                    <a:pt x="0" y="190500"/>
                  </a:lnTo>
                  <a:lnTo>
                    <a:pt x="1562" y="224078"/>
                  </a:lnTo>
                  <a:lnTo>
                    <a:pt x="14135" y="284467"/>
                  </a:lnTo>
                  <a:lnTo>
                    <a:pt x="39052" y="334251"/>
                  </a:lnTo>
                  <a:lnTo>
                    <a:pt x="74866" y="365874"/>
                  </a:lnTo>
                  <a:lnTo>
                    <a:pt x="96774" y="374396"/>
                  </a:lnTo>
                  <a:lnTo>
                    <a:pt x="100457" y="362204"/>
                  </a:lnTo>
                  <a:lnTo>
                    <a:pt x="83540" y="353453"/>
                  </a:lnTo>
                  <a:lnTo>
                    <a:pt x="68821" y="340702"/>
                  </a:lnTo>
                  <a:lnTo>
                    <a:pt x="45974" y="303276"/>
                  </a:lnTo>
                  <a:lnTo>
                    <a:pt x="32080" y="252323"/>
                  </a:lnTo>
                  <a:lnTo>
                    <a:pt x="27432" y="190373"/>
                  </a:lnTo>
                  <a:lnTo>
                    <a:pt x="28587" y="158153"/>
                  </a:lnTo>
                  <a:lnTo>
                    <a:pt x="37871" y="101625"/>
                  </a:lnTo>
                  <a:lnTo>
                    <a:pt x="56299" y="56705"/>
                  </a:lnTo>
                  <a:lnTo>
                    <a:pt x="83540" y="27178"/>
                  </a:lnTo>
                  <a:lnTo>
                    <a:pt x="100457" y="18415"/>
                  </a:lnTo>
                  <a:close/>
                </a:path>
                <a:path w="1348739" h="374650">
                  <a:moveTo>
                    <a:pt x="376936" y="8382"/>
                  </a:moveTo>
                  <a:lnTo>
                    <a:pt x="374015" y="0"/>
                  </a:lnTo>
                  <a:lnTo>
                    <a:pt x="359054" y="5410"/>
                  </a:lnTo>
                  <a:lnTo>
                    <a:pt x="345960" y="13233"/>
                  </a:lnTo>
                  <a:lnTo>
                    <a:pt x="317817" y="50698"/>
                  </a:lnTo>
                  <a:lnTo>
                    <a:pt x="308229" y="103124"/>
                  </a:lnTo>
                  <a:lnTo>
                    <a:pt x="309295" y="122034"/>
                  </a:lnTo>
                  <a:lnTo>
                    <a:pt x="325247" y="170053"/>
                  </a:lnTo>
                  <a:lnTo>
                    <a:pt x="359029" y="200723"/>
                  </a:lnTo>
                  <a:lnTo>
                    <a:pt x="374015" y="206121"/>
                  </a:lnTo>
                  <a:lnTo>
                    <a:pt x="376682" y="197739"/>
                  </a:lnTo>
                  <a:lnTo>
                    <a:pt x="364909" y="192532"/>
                  </a:lnTo>
                  <a:lnTo>
                    <a:pt x="354774" y="185280"/>
                  </a:lnTo>
                  <a:lnTo>
                    <a:pt x="333984" y="151523"/>
                  </a:lnTo>
                  <a:lnTo>
                    <a:pt x="327025" y="101981"/>
                  </a:lnTo>
                  <a:lnTo>
                    <a:pt x="327799" y="84442"/>
                  </a:lnTo>
                  <a:lnTo>
                    <a:pt x="339344" y="41021"/>
                  </a:lnTo>
                  <a:lnTo>
                    <a:pt x="365074" y="13576"/>
                  </a:lnTo>
                  <a:lnTo>
                    <a:pt x="376936" y="8382"/>
                  </a:lnTo>
                  <a:close/>
                </a:path>
                <a:path w="1348739" h="374650">
                  <a:moveTo>
                    <a:pt x="582549" y="103124"/>
                  </a:moveTo>
                  <a:lnTo>
                    <a:pt x="572947" y="50698"/>
                  </a:lnTo>
                  <a:lnTo>
                    <a:pt x="544804" y="13233"/>
                  </a:lnTo>
                  <a:lnTo>
                    <a:pt x="516763" y="0"/>
                  </a:lnTo>
                  <a:lnTo>
                    <a:pt x="513842" y="8382"/>
                  </a:lnTo>
                  <a:lnTo>
                    <a:pt x="525767" y="13576"/>
                  </a:lnTo>
                  <a:lnTo>
                    <a:pt x="536028" y="20751"/>
                  </a:lnTo>
                  <a:lnTo>
                    <a:pt x="556882" y="53924"/>
                  </a:lnTo>
                  <a:lnTo>
                    <a:pt x="563753" y="101981"/>
                  </a:lnTo>
                  <a:lnTo>
                    <a:pt x="562978" y="120180"/>
                  </a:lnTo>
                  <a:lnTo>
                    <a:pt x="551434" y="164719"/>
                  </a:lnTo>
                  <a:lnTo>
                    <a:pt x="514223" y="197739"/>
                  </a:lnTo>
                  <a:lnTo>
                    <a:pt x="516763" y="206121"/>
                  </a:lnTo>
                  <a:lnTo>
                    <a:pt x="556120" y="182676"/>
                  </a:lnTo>
                  <a:lnTo>
                    <a:pt x="578269" y="139496"/>
                  </a:lnTo>
                  <a:lnTo>
                    <a:pt x="581469" y="122034"/>
                  </a:lnTo>
                  <a:lnTo>
                    <a:pt x="582549" y="103124"/>
                  </a:lnTo>
                  <a:close/>
                </a:path>
                <a:path w="1348739" h="374650">
                  <a:moveTo>
                    <a:pt x="1348359" y="190373"/>
                  </a:moveTo>
                  <a:lnTo>
                    <a:pt x="1342072" y="125209"/>
                  </a:lnTo>
                  <a:lnTo>
                    <a:pt x="1323213" y="69469"/>
                  </a:lnTo>
                  <a:lnTo>
                    <a:pt x="1292733" y="28130"/>
                  </a:lnTo>
                  <a:lnTo>
                    <a:pt x="1251585" y="6223"/>
                  </a:lnTo>
                  <a:lnTo>
                    <a:pt x="1247902" y="18415"/>
                  </a:lnTo>
                  <a:lnTo>
                    <a:pt x="1264805" y="27178"/>
                  </a:lnTo>
                  <a:lnTo>
                    <a:pt x="1279525" y="39941"/>
                  </a:lnTo>
                  <a:lnTo>
                    <a:pt x="1302385" y="77470"/>
                  </a:lnTo>
                  <a:lnTo>
                    <a:pt x="1316266" y="128511"/>
                  </a:lnTo>
                  <a:lnTo>
                    <a:pt x="1320927" y="190500"/>
                  </a:lnTo>
                  <a:lnTo>
                    <a:pt x="1319758" y="222770"/>
                  </a:lnTo>
                  <a:lnTo>
                    <a:pt x="1310474" y="279158"/>
                  </a:lnTo>
                  <a:lnTo>
                    <a:pt x="1292047" y="323977"/>
                  </a:lnTo>
                  <a:lnTo>
                    <a:pt x="1264805" y="353453"/>
                  </a:lnTo>
                  <a:lnTo>
                    <a:pt x="1247902" y="362204"/>
                  </a:lnTo>
                  <a:lnTo>
                    <a:pt x="1251585" y="374396"/>
                  </a:lnTo>
                  <a:lnTo>
                    <a:pt x="1292733" y="352488"/>
                  </a:lnTo>
                  <a:lnTo>
                    <a:pt x="1323213" y="311150"/>
                  </a:lnTo>
                  <a:lnTo>
                    <a:pt x="1342059" y="255435"/>
                  </a:lnTo>
                  <a:lnTo>
                    <a:pt x="1346784" y="224078"/>
                  </a:lnTo>
                  <a:lnTo>
                    <a:pt x="1348359" y="1903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01819" y="4389882"/>
              <a:ext cx="274320" cy="206375"/>
            </a:xfrm>
            <a:custGeom>
              <a:avLst/>
              <a:gdLst/>
              <a:ahLst/>
              <a:cxnLst/>
              <a:rect l="l" t="t" r="r" b="b"/>
              <a:pathLst>
                <a:path w="274320" h="206375">
                  <a:moveTo>
                    <a:pt x="208533" y="0"/>
                  </a:moveTo>
                  <a:lnTo>
                    <a:pt x="205612" y="8382"/>
                  </a:lnTo>
                  <a:lnTo>
                    <a:pt x="217543" y="13571"/>
                  </a:lnTo>
                  <a:lnTo>
                    <a:pt x="227806" y="20748"/>
                  </a:lnTo>
                  <a:lnTo>
                    <a:pt x="248665" y="53921"/>
                  </a:lnTo>
                  <a:lnTo>
                    <a:pt x="255524" y="101981"/>
                  </a:lnTo>
                  <a:lnTo>
                    <a:pt x="254760" y="120177"/>
                  </a:lnTo>
                  <a:lnTo>
                    <a:pt x="243204" y="164719"/>
                  </a:lnTo>
                  <a:lnTo>
                    <a:pt x="205993" y="197739"/>
                  </a:lnTo>
                  <a:lnTo>
                    <a:pt x="208533" y="206121"/>
                  </a:lnTo>
                  <a:lnTo>
                    <a:pt x="247896" y="182671"/>
                  </a:lnTo>
                  <a:lnTo>
                    <a:pt x="270049" y="139493"/>
                  </a:lnTo>
                  <a:lnTo>
                    <a:pt x="274319" y="103124"/>
                  </a:lnTo>
                  <a:lnTo>
                    <a:pt x="273250" y="84216"/>
                  </a:lnTo>
                  <a:lnTo>
                    <a:pt x="257301" y="36068"/>
                  </a:lnTo>
                  <a:lnTo>
                    <a:pt x="223494" y="5403"/>
                  </a:lnTo>
                  <a:lnTo>
                    <a:pt x="208533" y="0"/>
                  </a:lnTo>
                  <a:close/>
                </a:path>
                <a:path w="274320" h="206375">
                  <a:moveTo>
                    <a:pt x="65785" y="0"/>
                  </a:moveTo>
                  <a:lnTo>
                    <a:pt x="26477" y="23449"/>
                  </a:lnTo>
                  <a:lnTo>
                    <a:pt x="4270" y="66738"/>
                  </a:lnTo>
                  <a:lnTo>
                    <a:pt x="0" y="103124"/>
                  </a:lnTo>
                  <a:lnTo>
                    <a:pt x="1069" y="122029"/>
                  </a:lnTo>
                  <a:lnTo>
                    <a:pt x="17017" y="170053"/>
                  </a:lnTo>
                  <a:lnTo>
                    <a:pt x="50807" y="200717"/>
                  </a:lnTo>
                  <a:lnTo>
                    <a:pt x="65785" y="206121"/>
                  </a:lnTo>
                  <a:lnTo>
                    <a:pt x="68452" y="197739"/>
                  </a:lnTo>
                  <a:lnTo>
                    <a:pt x="56689" y="192526"/>
                  </a:lnTo>
                  <a:lnTo>
                    <a:pt x="46545" y="185277"/>
                  </a:lnTo>
                  <a:lnTo>
                    <a:pt x="25761" y="151522"/>
                  </a:lnTo>
                  <a:lnTo>
                    <a:pt x="18795" y="101981"/>
                  </a:lnTo>
                  <a:lnTo>
                    <a:pt x="19577" y="84437"/>
                  </a:lnTo>
                  <a:lnTo>
                    <a:pt x="31114" y="41021"/>
                  </a:lnTo>
                  <a:lnTo>
                    <a:pt x="68706" y="8382"/>
                  </a:lnTo>
                  <a:lnTo>
                    <a:pt x="6578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264029" y="4389882"/>
            <a:ext cx="1438275" cy="374650"/>
            <a:chOff x="5264029" y="4389882"/>
            <a:chExt cx="1438275" cy="374650"/>
          </a:xfrm>
        </p:grpSpPr>
        <p:sp>
          <p:nvSpPr>
            <p:cNvPr id="9" name="object 9"/>
            <p:cNvSpPr/>
            <p:nvPr/>
          </p:nvSpPr>
          <p:spPr>
            <a:xfrm>
              <a:off x="5264023" y="4389881"/>
              <a:ext cx="1438275" cy="374650"/>
            </a:xfrm>
            <a:custGeom>
              <a:avLst/>
              <a:gdLst/>
              <a:ahLst/>
              <a:cxnLst/>
              <a:rect l="l" t="t" r="r" b="b"/>
              <a:pathLst>
                <a:path w="1438275" h="374650">
                  <a:moveTo>
                    <a:pt x="100457" y="18415"/>
                  </a:moveTo>
                  <a:lnTo>
                    <a:pt x="96774" y="6223"/>
                  </a:lnTo>
                  <a:lnTo>
                    <a:pt x="74866" y="14757"/>
                  </a:lnTo>
                  <a:lnTo>
                    <a:pt x="55626" y="28130"/>
                  </a:lnTo>
                  <a:lnTo>
                    <a:pt x="25146" y="69469"/>
                  </a:lnTo>
                  <a:lnTo>
                    <a:pt x="6273" y="125209"/>
                  </a:lnTo>
                  <a:lnTo>
                    <a:pt x="0" y="190500"/>
                  </a:lnTo>
                  <a:lnTo>
                    <a:pt x="1562" y="224078"/>
                  </a:lnTo>
                  <a:lnTo>
                    <a:pt x="14135" y="284467"/>
                  </a:lnTo>
                  <a:lnTo>
                    <a:pt x="39052" y="334251"/>
                  </a:lnTo>
                  <a:lnTo>
                    <a:pt x="74866" y="365874"/>
                  </a:lnTo>
                  <a:lnTo>
                    <a:pt x="96774" y="374396"/>
                  </a:lnTo>
                  <a:lnTo>
                    <a:pt x="100457" y="362204"/>
                  </a:lnTo>
                  <a:lnTo>
                    <a:pt x="83540" y="353453"/>
                  </a:lnTo>
                  <a:lnTo>
                    <a:pt x="68821" y="340702"/>
                  </a:lnTo>
                  <a:lnTo>
                    <a:pt x="45974" y="303276"/>
                  </a:lnTo>
                  <a:lnTo>
                    <a:pt x="32080" y="252323"/>
                  </a:lnTo>
                  <a:lnTo>
                    <a:pt x="27432" y="190373"/>
                  </a:lnTo>
                  <a:lnTo>
                    <a:pt x="28587" y="158153"/>
                  </a:lnTo>
                  <a:lnTo>
                    <a:pt x="37871" y="101625"/>
                  </a:lnTo>
                  <a:lnTo>
                    <a:pt x="56299" y="56705"/>
                  </a:lnTo>
                  <a:lnTo>
                    <a:pt x="83540" y="27178"/>
                  </a:lnTo>
                  <a:lnTo>
                    <a:pt x="100457" y="18415"/>
                  </a:lnTo>
                  <a:close/>
                </a:path>
                <a:path w="1438275" h="374650">
                  <a:moveTo>
                    <a:pt x="376936" y="8382"/>
                  </a:moveTo>
                  <a:lnTo>
                    <a:pt x="374015" y="0"/>
                  </a:lnTo>
                  <a:lnTo>
                    <a:pt x="359054" y="5410"/>
                  </a:lnTo>
                  <a:lnTo>
                    <a:pt x="345960" y="13233"/>
                  </a:lnTo>
                  <a:lnTo>
                    <a:pt x="317817" y="50698"/>
                  </a:lnTo>
                  <a:lnTo>
                    <a:pt x="308229" y="103124"/>
                  </a:lnTo>
                  <a:lnTo>
                    <a:pt x="309295" y="122034"/>
                  </a:lnTo>
                  <a:lnTo>
                    <a:pt x="325247" y="170053"/>
                  </a:lnTo>
                  <a:lnTo>
                    <a:pt x="359029" y="200723"/>
                  </a:lnTo>
                  <a:lnTo>
                    <a:pt x="374015" y="206121"/>
                  </a:lnTo>
                  <a:lnTo>
                    <a:pt x="376682" y="197739"/>
                  </a:lnTo>
                  <a:lnTo>
                    <a:pt x="364909" y="192532"/>
                  </a:lnTo>
                  <a:lnTo>
                    <a:pt x="354774" y="185280"/>
                  </a:lnTo>
                  <a:lnTo>
                    <a:pt x="333984" y="151523"/>
                  </a:lnTo>
                  <a:lnTo>
                    <a:pt x="327025" y="101981"/>
                  </a:lnTo>
                  <a:lnTo>
                    <a:pt x="327799" y="84442"/>
                  </a:lnTo>
                  <a:lnTo>
                    <a:pt x="339344" y="41021"/>
                  </a:lnTo>
                  <a:lnTo>
                    <a:pt x="365074" y="13576"/>
                  </a:lnTo>
                  <a:lnTo>
                    <a:pt x="376936" y="8382"/>
                  </a:lnTo>
                  <a:close/>
                </a:path>
                <a:path w="1438275" h="374650">
                  <a:moveTo>
                    <a:pt x="626745" y="103124"/>
                  </a:moveTo>
                  <a:lnTo>
                    <a:pt x="617143" y="50698"/>
                  </a:lnTo>
                  <a:lnTo>
                    <a:pt x="589000" y="13233"/>
                  </a:lnTo>
                  <a:lnTo>
                    <a:pt x="560959" y="0"/>
                  </a:lnTo>
                  <a:lnTo>
                    <a:pt x="558038" y="8382"/>
                  </a:lnTo>
                  <a:lnTo>
                    <a:pt x="569963" y="13576"/>
                  </a:lnTo>
                  <a:lnTo>
                    <a:pt x="580224" y="20751"/>
                  </a:lnTo>
                  <a:lnTo>
                    <a:pt x="601091" y="53924"/>
                  </a:lnTo>
                  <a:lnTo>
                    <a:pt x="607949" y="101981"/>
                  </a:lnTo>
                  <a:lnTo>
                    <a:pt x="607174" y="120180"/>
                  </a:lnTo>
                  <a:lnTo>
                    <a:pt x="595630" y="164719"/>
                  </a:lnTo>
                  <a:lnTo>
                    <a:pt x="558419" y="197739"/>
                  </a:lnTo>
                  <a:lnTo>
                    <a:pt x="560959" y="206121"/>
                  </a:lnTo>
                  <a:lnTo>
                    <a:pt x="600316" y="182676"/>
                  </a:lnTo>
                  <a:lnTo>
                    <a:pt x="622465" y="139496"/>
                  </a:lnTo>
                  <a:lnTo>
                    <a:pt x="625665" y="122034"/>
                  </a:lnTo>
                  <a:lnTo>
                    <a:pt x="626745" y="103124"/>
                  </a:lnTo>
                  <a:close/>
                </a:path>
                <a:path w="1438275" h="374650">
                  <a:moveTo>
                    <a:pt x="1438275" y="190373"/>
                  </a:moveTo>
                  <a:lnTo>
                    <a:pt x="1431988" y="125209"/>
                  </a:lnTo>
                  <a:lnTo>
                    <a:pt x="1413129" y="69469"/>
                  </a:lnTo>
                  <a:lnTo>
                    <a:pt x="1382649" y="28130"/>
                  </a:lnTo>
                  <a:lnTo>
                    <a:pt x="1341501" y="6223"/>
                  </a:lnTo>
                  <a:lnTo>
                    <a:pt x="1337818" y="18415"/>
                  </a:lnTo>
                  <a:lnTo>
                    <a:pt x="1354721" y="27178"/>
                  </a:lnTo>
                  <a:lnTo>
                    <a:pt x="1369428" y="39941"/>
                  </a:lnTo>
                  <a:lnTo>
                    <a:pt x="1392301" y="77470"/>
                  </a:lnTo>
                  <a:lnTo>
                    <a:pt x="1406182" y="128511"/>
                  </a:lnTo>
                  <a:lnTo>
                    <a:pt x="1410843" y="190500"/>
                  </a:lnTo>
                  <a:lnTo>
                    <a:pt x="1409674" y="222770"/>
                  </a:lnTo>
                  <a:lnTo>
                    <a:pt x="1400390" y="279158"/>
                  </a:lnTo>
                  <a:lnTo>
                    <a:pt x="1381963" y="323977"/>
                  </a:lnTo>
                  <a:lnTo>
                    <a:pt x="1354721" y="353453"/>
                  </a:lnTo>
                  <a:lnTo>
                    <a:pt x="1337818" y="362204"/>
                  </a:lnTo>
                  <a:lnTo>
                    <a:pt x="1341501" y="374396"/>
                  </a:lnTo>
                  <a:lnTo>
                    <a:pt x="1382636" y="352488"/>
                  </a:lnTo>
                  <a:lnTo>
                    <a:pt x="1413129" y="311150"/>
                  </a:lnTo>
                  <a:lnTo>
                    <a:pt x="1431988" y="255435"/>
                  </a:lnTo>
                  <a:lnTo>
                    <a:pt x="1436700" y="224078"/>
                  </a:lnTo>
                  <a:lnTo>
                    <a:pt x="1438275" y="1903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39764" y="4389882"/>
              <a:ext cx="318770" cy="206375"/>
            </a:xfrm>
            <a:custGeom>
              <a:avLst/>
              <a:gdLst/>
              <a:ahLst/>
              <a:cxnLst/>
              <a:rect l="l" t="t" r="r" b="b"/>
              <a:pathLst>
                <a:path w="318770" h="206375">
                  <a:moveTo>
                    <a:pt x="252730" y="0"/>
                  </a:moveTo>
                  <a:lnTo>
                    <a:pt x="249809" y="8382"/>
                  </a:lnTo>
                  <a:lnTo>
                    <a:pt x="261739" y="13571"/>
                  </a:lnTo>
                  <a:lnTo>
                    <a:pt x="272002" y="20748"/>
                  </a:lnTo>
                  <a:lnTo>
                    <a:pt x="292862" y="53921"/>
                  </a:lnTo>
                  <a:lnTo>
                    <a:pt x="299719" y="101981"/>
                  </a:lnTo>
                  <a:lnTo>
                    <a:pt x="298956" y="120177"/>
                  </a:lnTo>
                  <a:lnTo>
                    <a:pt x="287401" y="164719"/>
                  </a:lnTo>
                  <a:lnTo>
                    <a:pt x="250189" y="197739"/>
                  </a:lnTo>
                  <a:lnTo>
                    <a:pt x="252730" y="206121"/>
                  </a:lnTo>
                  <a:lnTo>
                    <a:pt x="292092" y="182671"/>
                  </a:lnTo>
                  <a:lnTo>
                    <a:pt x="314245" y="139493"/>
                  </a:lnTo>
                  <a:lnTo>
                    <a:pt x="318515" y="103124"/>
                  </a:lnTo>
                  <a:lnTo>
                    <a:pt x="317446" y="84216"/>
                  </a:lnTo>
                  <a:lnTo>
                    <a:pt x="301497" y="36068"/>
                  </a:lnTo>
                  <a:lnTo>
                    <a:pt x="267690" y="5403"/>
                  </a:lnTo>
                  <a:lnTo>
                    <a:pt x="252730" y="0"/>
                  </a:lnTo>
                  <a:close/>
                </a:path>
                <a:path w="318770" h="206375">
                  <a:moveTo>
                    <a:pt x="65786" y="0"/>
                  </a:moveTo>
                  <a:lnTo>
                    <a:pt x="26477" y="23449"/>
                  </a:lnTo>
                  <a:lnTo>
                    <a:pt x="4270" y="66738"/>
                  </a:lnTo>
                  <a:lnTo>
                    <a:pt x="0" y="103124"/>
                  </a:lnTo>
                  <a:lnTo>
                    <a:pt x="1069" y="122029"/>
                  </a:lnTo>
                  <a:lnTo>
                    <a:pt x="17018" y="170053"/>
                  </a:lnTo>
                  <a:lnTo>
                    <a:pt x="50807" y="200717"/>
                  </a:lnTo>
                  <a:lnTo>
                    <a:pt x="65786" y="206121"/>
                  </a:lnTo>
                  <a:lnTo>
                    <a:pt x="68452" y="197739"/>
                  </a:lnTo>
                  <a:lnTo>
                    <a:pt x="56689" y="192526"/>
                  </a:lnTo>
                  <a:lnTo>
                    <a:pt x="46545" y="185277"/>
                  </a:lnTo>
                  <a:lnTo>
                    <a:pt x="25761" y="151522"/>
                  </a:lnTo>
                  <a:lnTo>
                    <a:pt x="18796" y="101981"/>
                  </a:lnTo>
                  <a:lnTo>
                    <a:pt x="19577" y="84437"/>
                  </a:lnTo>
                  <a:lnTo>
                    <a:pt x="31114" y="41021"/>
                  </a:lnTo>
                  <a:lnTo>
                    <a:pt x="68707" y="8382"/>
                  </a:lnTo>
                  <a:lnTo>
                    <a:pt x="6578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08220" y="4350766"/>
            <a:ext cx="37541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566420" algn="l"/>
                <a:tab pos="1921510" algn="l"/>
              </a:tabLst>
            </a:pPr>
            <a:r>
              <a:rPr sz="2400" dirty="0">
                <a:latin typeface="Cambria Math"/>
                <a:cs typeface="Cambria Math"/>
              </a:rPr>
              <a:t>,</a:t>
            </a:r>
            <a:r>
              <a:rPr sz="2400" spc="-13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…	𝑥  </a:t>
            </a:r>
            <a:r>
              <a:rPr sz="2625" spc="60" baseline="28571" dirty="0">
                <a:latin typeface="Cambria Math"/>
                <a:cs typeface="Cambria Math"/>
              </a:rPr>
              <a:t>𝑁  </a:t>
            </a:r>
            <a:r>
              <a:rPr sz="2400" dirty="0">
                <a:latin typeface="Cambria Math"/>
                <a:cs typeface="Cambria Math"/>
              </a:rPr>
              <a:t>,</a:t>
            </a:r>
            <a:r>
              <a:rPr sz="2400" spc="-325" dirty="0">
                <a:latin typeface="Cambria Math"/>
                <a:cs typeface="Cambria Math"/>
              </a:rPr>
              <a:t> </a:t>
            </a:r>
            <a:r>
              <a:rPr sz="2400" dirty="0">
                <a:solidFill>
                  <a:srgbClr val="FF0000"/>
                </a:solidFill>
                <a:latin typeface="Cambria Math"/>
                <a:cs typeface="Cambria Math"/>
              </a:rPr>
              <a:t>𝑦</a:t>
            </a:r>
            <a:r>
              <a:rPr sz="2400" spc="310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2625" spc="60" baseline="28571" dirty="0">
                <a:solidFill>
                  <a:srgbClr val="FF0000"/>
                </a:solidFill>
                <a:latin typeface="Cambria Math"/>
                <a:cs typeface="Cambria Math"/>
              </a:rPr>
              <a:t>𝑁	</a:t>
            </a:r>
            <a:r>
              <a:rPr sz="2400" dirty="0">
                <a:latin typeface="Cambria Math"/>
                <a:cs typeface="Cambria Math"/>
              </a:rPr>
              <a:t>} </a:t>
            </a:r>
            <a:r>
              <a:rPr sz="2400" spc="-30" dirty="0">
                <a:latin typeface="Segoe UI"/>
                <a:cs typeface="Segoe UI"/>
              </a:rPr>
              <a:t>of</a:t>
            </a:r>
            <a:r>
              <a:rPr sz="2400" spc="85" dirty="0">
                <a:latin typeface="Segoe UI"/>
                <a:cs typeface="Segoe UI"/>
              </a:rPr>
              <a:t> </a:t>
            </a:r>
            <a:r>
              <a:rPr sz="2400" spc="-5" dirty="0">
                <a:latin typeface="Segoe UI"/>
                <a:cs typeface="Segoe UI"/>
              </a:rPr>
              <a:t>unknown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8970" y="4323334"/>
            <a:ext cx="4194175" cy="147066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315"/>
              </a:spcBef>
              <a:buFont typeface="Arial"/>
              <a:buChar char="•"/>
              <a:tabLst>
                <a:tab pos="380365" algn="l"/>
                <a:tab pos="381000" algn="l"/>
                <a:tab pos="3131820" algn="l"/>
              </a:tabLst>
            </a:pPr>
            <a:r>
              <a:rPr sz="2400" spc="-30" dirty="0">
                <a:latin typeface="Segoe UI"/>
                <a:cs typeface="Segoe UI"/>
              </a:rPr>
              <a:t>Training</a:t>
            </a:r>
            <a:r>
              <a:rPr sz="2400" spc="35" dirty="0">
                <a:latin typeface="Segoe UI"/>
                <a:cs typeface="Segoe UI"/>
              </a:rPr>
              <a:t> </a:t>
            </a:r>
            <a:r>
              <a:rPr sz="2400" dirty="0">
                <a:latin typeface="Segoe UI"/>
                <a:cs typeface="Segoe UI"/>
              </a:rPr>
              <a:t>examples</a:t>
            </a:r>
            <a:r>
              <a:rPr sz="2400" spc="-10" dirty="0">
                <a:latin typeface="Segoe UI"/>
                <a:cs typeface="Segoe UI"/>
              </a:rPr>
              <a:t> </a:t>
            </a:r>
            <a:r>
              <a:rPr sz="2400" dirty="0">
                <a:latin typeface="Cambria Math"/>
                <a:cs typeface="Cambria Math"/>
              </a:rPr>
              <a:t>{	𝑥 </a:t>
            </a:r>
            <a:r>
              <a:rPr sz="2625" spc="60" baseline="28571" dirty="0">
                <a:latin typeface="Cambria Math"/>
                <a:cs typeface="Cambria Math"/>
              </a:rPr>
              <a:t>1 </a:t>
            </a:r>
            <a:r>
              <a:rPr sz="2400" dirty="0">
                <a:latin typeface="Cambria Math"/>
                <a:cs typeface="Cambria Math"/>
              </a:rPr>
              <a:t>, </a:t>
            </a:r>
            <a:r>
              <a:rPr sz="2400" dirty="0">
                <a:solidFill>
                  <a:srgbClr val="FF0000"/>
                </a:solidFill>
                <a:latin typeface="Cambria Math"/>
                <a:cs typeface="Cambria Math"/>
              </a:rPr>
              <a:t>𝑦</a:t>
            </a:r>
            <a:r>
              <a:rPr lang="en-US" sz="2400" dirty="0">
                <a:solidFill>
                  <a:srgbClr val="FF0000"/>
                </a:solidFill>
                <a:latin typeface="Cambria Math"/>
                <a:cs typeface="Cambria Math"/>
              </a:rPr>
              <a:t>  </a:t>
            </a:r>
            <a:r>
              <a:rPr sz="2400" spc="-135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2625" spc="60" baseline="28571" dirty="0">
                <a:solidFill>
                  <a:srgbClr val="FF0000"/>
                </a:solidFill>
                <a:latin typeface="Cambria Math"/>
                <a:cs typeface="Cambria Math"/>
              </a:rPr>
              <a:t>1</a:t>
            </a:r>
            <a:endParaRPr sz="2625" baseline="28571" dirty="0">
              <a:latin typeface="Cambria Math"/>
              <a:cs typeface="Cambria Math"/>
            </a:endParaRPr>
          </a:p>
          <a:p>
            <a:pPr marL="381000">
              <a:lnSpc>
                <a:spcPct val="100000"/>
              </a:lnSpc>
              <a:spcBef>
                <a:spcPts val="215"/>
              </a:spcBef>
            </a:pPr>
            <a:r>
              <a:rPr sz="2400" spc="-5" dirty="0">
                <a:latin typeface="Segoe UI"/>
                <a:cs typeface="Segoe UI"/>
              </a:rPr>
              <a:t>target function</a:t>
            </a:r>
            <a:r>
              <a:rPr sz="2400" spc="30" dirty="0">
                <a:latin typeface="Segoe UI"/>
                <a:cs typeface="Segoe UI"/>
              </a:rPr>
              <a:t> </a:t>
            </a:r>
            <a:r>
              <a:rPr sz="2400" dirty="0">
                <a:latin typeface="Cambria Math"/>
                <a:cs typeface="Cambria Math"/>
              </a:rPr>
              <a:t>𝑓</a:t>
            </a:r>
          </a:p>
          <a:p>
            <a:pPr marL="38100">
              <a:lnSpc>
                <a:spcPct val="100000"/>
              </a:lnSpc>
              <a:spcBef>
                <a:spcPts val="2305"/>
              </a:spcBef>
            </a:pPr>
            <a:r>
              <a:rPr sz="2400" dirty="0">
                <a:latin typeface="Segoe UI"/>
                <a:cs typeface="Segoe UI"/>
              </a:rPr>
              <a:t>Output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74370" y="5841593"/>
            <a:ext cx="82626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2254250" algn="l"/>
              </a:tabLst>
            </a:pPr>
            <a:r>
              <a:rPr sz="2400" spc="-5" dirty="0">
                <a:latin typeface="Segoe UI"/>
                <a:cs typeface="Segoe UI"/>
              </a:rPr>
              <a:t>Hypothesis</a:t>
            </a:r>
            <a:r>
              <a:rPr sz="2400" spc="10" dirty="0">
                <a:latin typeface="Segoe UI"/>
                <a:cs typeface="Segoe UI"/>
              </a:rPr>
              <a:t> </a:t>
            </a:r>
            <a:r>
              <a:rPr sz="2400" dirty="0">
                <a:latin typeface="Cambria Math"/>
                <a:cs typeface="Cambria Math"/>
              </a:rPr>
              <a:t>ℎ	∈ 𝐻 </a:t>
            </a:r>
            <a:r>
              <a:rPr sz="2400" dirty="0">
                <a:latin typeface="Segoe UI"/>
                <a:cs typeface="Segoe UI"/>
              </a:rPr>
              <a:t>that best </a:t>
            </a:r>
            <a:r>
              <a:rPr sz="2400" spc="-10" dirty="0">
                <a:latin typeface="Segoe UI"/>
                <a:cs typeface="Segoe UI"/>
              </a:rPr>
              <a:t>approximates </a:t>
            </a:r>
            <a:r>
              <a:rPr sz="2400" spc="-5" dirty="0">
                <a:latin typeface="Segoe UI"/>
                <a:cs typeface="Segoe UI"/>
              </a:rPr>
              <a:t>target function</a:t>
            </a:r>
            <a:r>
              <a:rPr sz="2400" spc="229" dirty="0">
                <a:latin typeface="Segoe UI"/>
                <a:cs typeface="Segoe UI"/>
              </a:rPr>
              <a:t> </a:t>
            </a:r>
            <a:r>
              <a:rPr sz="2400" dirty="0">
                <a:latin typeface="Cambria Math"/>
                <a:cs typeface="Cambria Math"/>
              </a:rPr>
              <a:t>𝑓</a:t>
            </a:r>
            <a:endParaRPr sz="24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20" dirty="0"/>
              <a:t>Supervised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vs. </a:t>
            </a:r>
            <a:r>
              <a:rPr spc="15" dirty="0"/>
              <a:t>unsupervised</a:t>
            </a:r>
            <a:r>
              <a:rPr spc="-20" dirty="0"/>
              <a:t> </a:t>
            </a:r>
            <a:r>
              <a:rPr spc="-10" dirty="0"/>
              <a:t>learning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208402"/>
            <a:ext cx="8006080" cy="2172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02895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Segoe UI"/>
                <a:cs typeface="Segoe UI"/>
              </a:rPr>
              <a:t>Clustering is </a:t>
            </a:r>
            <a:r>
              <a:rPr sz="3200" dirty="0">
                <a:latin typeface="Segoe UI"/>
                <a:cs typeface="Segoe UI"/>
              </a:rPr>
              <a:t>an example </a:t>
            </a:r>
            <a:r>
              <a:rPr sz="3200" spc="-35" dirty="0">
                <a:latin typeface="Segoe UI"/>
                <a:cs typeface="Segoe UI"/>
              </a:rPr>
              <a:t>of </a:t>
            </a:r>
            <a:r>
              <a:rPr sz="3200" spc="10" dirty="0">
                <a:latin typeface="Segoe UI"/>
                <a:cs typeface="Segoe UI"/>
              </a:rPr>
              <a:t>unsupervised  </a:t>
            </a:r>
            <a:r>
              <a:rPr sz="3200" dirty="0">
                <a:latin typeface="Segoe UI"/>
                <a:cs typeface="Segoe UI"/>
              </a:rPr>
              <a:t>learning</a:t>
            </a:r>
            <a:endParaRPr sz="32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40" dirty="0">
                <a:latin typeface="Segoe UI"/>
                <a:cs typeface="Segoe UI"/>
              </a:rPr>
              <a:t>We </a:t>
            </a:r>
            <a:r>
              <a:rPr sz="3200" spc="-15" dirty="0">
                <a:latin typeface="Segoe UI"/>
                <a:cs typeface="Segoe UI"/>
              </a:rPr>
              <a:t>are </a:t>
            </a:r>
            <a:r>
              <a:rPr sz="3200" dirty="0">
                <a:latin typeface="Segoe UI"/>
                <a:cs typeface="Segoe UI"/>
              </a:rPr>
              <a:t>not </a:t>
            </a:r>
            <a:r>
              <a:rPr sz="3200" spc="-5" dirty="0">
                <a:latin typeface="Segoe UI"/>
                <a:cs typeface="Segoe UI"/>
              </a:rPr>
              <a:t>given </a:t>
            </a:r>
            <a:r>
              <a:rPr sz="3200" spc="5" dirty="0">
                <a:latin typeface="Segoe UI"/>
                <a:cs typeface="Segoe UI"/>
              </a:rPr>
              <a:t>examples </a:t>
            </a:r>
            <a:r>
              <a:rPr sz="3200" spc="-30" dirty="0">
                <a:latin typeface="Segoe UI"/>
                <a:cs typeface="Segoe UI"/>
              </a:rPr>
              <a:t>of </a:t>
            </a:r>
            <a:r>
              <a:rPr sz="3200" dirty="0">
                <a:latin typeface="Segoe UI"/>
                <a:cs typeface="Segoe UI"/>
              </a:rPr>
              <a:t>classes</a:t>
            </a:r>
            <a:r>
              <a:rPr sz="3200" spc="25" dirty="0">
                <a:latin typeface="Segoe UI"/>
                <a:cs typeface="Segoe UI"/>
              </a:rPr>
              <a:t> </a:t>
            </a:r>
            <a:r>
              <a:rPr sz="3200" dirty="0">
                <a:latin typeface="Segoe UI"/>
                <a:cs typeface="Segoe UI"/>
              </a:rPr>
              <a:t>y</a:t>
            </a:r>
            <a:endParaRPr sz="32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Segoe UI"/>
                <a:cs typeface="Segoe UI"/>
              </a:rPr>
              <a:t>Instead we have </a:t>
            </a:r>
            <a:r>
              <a:rPr sz="3200" spc="-15" dirty="0">
                <a:latin typeface="Segoe UI"/>
                <a:cs typeface="Segoe UI"/>
              </a:rPr>
              <a:t>to </a:t>
            </a:r>
            <a:r>
              <a:rPr sz="3200" spc="-5" dirty="0">
                <a:latin typeface="Segoe UI"/>
                <a:cs typeface="Segoe UI"/>
              </a:rPr>
              <a:t>discover </a:t>
            </a:r>
            <a:r>
              <a:rPr sz="3200" dirty="0">
                <a:latin typeface="Segoe UI"/>
                <a:cs typeface="Segoe UI"/>
              </a:rPr>
              <a:t>classes </a:t>
            </a:r>
            <a:r>
              <a:rPr sz="3200" spc="-5" dirty="0">
                <a:latin typeface="Segoe UI"/>
                <a:cs typeface="Segoe UI"/>
              </a:rPr>
              <a:t>in</a:t>
            </a:r>
            <a:r>
              <a:rPr sz="3200" spc="5" dirty="0">
                <a:latin typeface="Segoe UI"/>
                <a:cs typeface="Segoe UI"/>
              </a:rPr>
              <a:t> </a:t>
            </a:r>
            <a:r>
              <a:rPr sz="3200" dirty="0">
                <a:latin typeface="Segoe UI"/>
                <a:cs typeface="Segoe UI"/>
              </a:rPr>
              <a:t>data</a:t>
            </a:r>
            <a:endParaRPr sz="3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Words>1931</Words>
  <Application>Microsoft Office PowerPoint</Application>
  <PresentationFormat>On-screen Show (4:3)</PresentationFormat>
  <Paragraphs>272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Calibri</vt:lpstr>
      <vt:lpstr>Symbol</vt:lpstr>
      <vt:lpstr>Arial</vt:lpstr>
      <vt:lpstr>Cambria Math</vt:lpstr>
      <vt:lpstr>Calibri Light</vt:lpstr>
      <vt:lpstr>Times New Roman</vt:lpstr>
      <vt:lpstr>Segoe UI Light</vt:lpstr>
      <vt:lpstr>Segoe UI</vt:lpstr>
      <vt:lpstr>Office Theme</vt:lpstr>
      <vt:lpstr>1_Office Theme</vt:lpstr>
      <vt:lpstr>CSCI/ARTI 8950 Machine Learning</vt:lpstr>
      <vt:lpstr>Exercise: When are DT vs kNN  appropriate?</vt:lpstr>
      <vt:lpstr>Exercise: When are DT vs kNN  appropriate?</vt:lpstr>
      <vt:lpstr>New Topics</vt:lpstr>
      <vt:lpstr>Clustering</vt:lpstr>
      <vt:lpstr>What can we cluster in practice?</vt:lpstr>
      <vt:lpstr>Clustering</vt:lpstr>
      <vt:lpstr>Supervised Machine Learning  as Function Approximation</vt:lpstr>
      <vt:lpstr>Supervised vs. unsupervised learning</vt:lpstr>
      <vt:lpstr>Unsupervised Learning</vt:lpstr>
      <vt:lpstr>2 datasets with very different  underlying structure!</vt:lpstr>
      <vt:lpstr>Clustering</vt:lpstr>
      <vt:lpstr>Clustering</vt:lpstr>
      <vt:lpstr>Clustering: Applications</vt:lpstr>
      <vt:lpstr>Clustering: Algorithm Design</vt:lpstr>
      <vt:lpstr>Clustering: Requirements &amp; Challenges</vt:lpstr>
      <vt:lpstr>Major Clustering Algorithms</vt:lpstr>
      <vt:lpstr>Clustering: Partitioning Approach</vt:lpstr>
      <vt:lpstr>K-Means Clustering</vt:lpstr>
      <vt:lpstr>The K-Means Algorithm</vt:lpstr>
      <vt:lpstr>Example: using K-Means to  discover 2 clusters in data</vt:lpstr>
      <vt:lpstr>Example: using K-Means to  discover 2 clusters in data</vt:lpstr>
      <vt:lpstr>K-Means Clustering: Example</vt:lpstr>
      <vt:lpstr>K-Means properties</vt:lpstr>
      <vt:lpstr>Impact of initialization</vt:lpstr>
      <vt:lpstr>Impact of initialization</vt:lpstr>
      <vt:lpstr>Questions for you…</vt:lpstr>
      <vt:lpstr>K-Means Clustering: Discussions</vt:lpstr>
      <vt:lpstr>Variations of K-Means Clustering</vt:lpstr>
      <vt:lpstr>Hierarchical clustering</vt:lpstr>
      <vt:lpstr>Example: complete linkage dendrogram</vt:lpstr>
      <vt:lpstr>Clustering Validation and Assessment</vt:lpstr>
      <vt:lpstr>Clustering Validation and Assessment</vt:lpstr>
      <vt:lpstr>What you should know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CSCI_8950_Lec6_Clustering</dc:title>
  <cp:lastModifiedBy>Khaled M Rasheed</cp:lastModifiedBy>
  <cp:revision>19</cp:revision>
  <dcterms:created xsi:type="dcterms:W3CDTF">2020-09-27T23:54:22Z</dcterms:created>
  <dcterms:modified xsi:type="dcterms:W3CDTF">2026-07-27T22:17:41Z</dcterms:modified>
</cp:coreProperties>
</file>