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4" r:id="rId21"/>
    <p:sldId id="307" r:id="rId22"/>
    <p:sldId id="311" r:id="rId23"/>
    <p:sldId id="312" r:id="rId24"/>
    <p:sldId id="313" r:id="rId25"/>
    <p:sldId id="314" r:id="rId26"/>
    <p:sldId id="315" r:id="rId27"/>
  </p:sldIdLst>
  <p:sldSz cx="9144000" cy="6858000" type="screen4x3"/>
  <p:notesSz cx="9144000" cy="6858000"/>
  <p:embeddedFontLst>
    <p:embeddedFont>
      <p:font typeface="Cambria Math" panose="02040503050406030204" pitchFamily="18" charset="0"/>
      <p:regular r:id="rId29"/>
    </p:embeddedFont>
    <p:embeddedFont>
      <p:font typeface="Segoe UI" panose="020B0502040204020203" pitchFamily="34" charset="0"/>
      <p:regular r:id="rId30"/>
      <p:bold r:id="rId31"/>
      <p:italic r:id="rId32"/>
      <p:boldItalic r:id="rId33"/>
    </p:embeddedFont>
    <p:embeddedFont>
      <p:font typeface="Segoe UI Light" panose="020B0502040204020203" pitchFamily="34" charset="0"/>
      <p:regular r:id="rId34"/>
      <p:italic r:id="rId35"/>
    </p:embeddedFont>
    <p:embeddedFont>
      <p:font typeface="Tahoma" panose="020B0604030504040204" pitchFamily="34" charset="0"/>
      <p:regular r:id="rId36"/>
      <p:bold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3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DCE7E-4214-4D03-B05B-61D899ECD3A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9E417-DB0A-45A5-BB79-2D9023D83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97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921669E4-3C22-4FAD-AFD8-EB4376AA8250}" type="slidenum">
              <a:t>20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39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A078676-161A-43C8-A29F-984384D829F2}" type="slidenum">
              <a:t>21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26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146FF5D-EBF7-4389-B722-88C527CF65EE}" type="slidenum">
              <a:t>22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83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4254A25-8031-43D1-B01B-1B21CC6A4F19}" type="slidenum">
              <a:t>23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0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3E4D023-C435-45B3-94AD-ED485100FB34}" type="slidenum">
              <a:t>24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96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85066BD-061B-445A-86C9-A037BF2ADB4C}" type="slidenum">
              <a:t>25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42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2932A05-07CF-4114-BFB6-3DC701F48969}" type="slidenum">
              <a:t>26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45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82573" y="147955"/>
            <a:ext cx="7178852" cy="1367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136774"/>
            <a:ext cx="8072119" cy="3110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495" y="149352"/>
            <a:ext cx="6355080" cy="7284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12419" y="1635421"/>
            <a:ext cx="6919595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0" dirty="0">
                <a:solidFill>
                  <a:srgbClr val="0070C0"/>
                </a:solidFill>
                <a:latin typeface="Calibri Light"/>
                <a:cs typeface="Calibri Light"/>
              </a:rPr>
              <a:t>CSCI/ARTI </a:t>
            </a:r>
            <a:r>
              <a:rPr sz="3900" spc="45" dirty="0">
                <a:solidFill>
                  <a:srgbClr val="0070C0"/>
                </a:solidFill>
                <a:latin typeface="Calibri Light"/>
                <a:cs typeface="Calibri Light"/>
              </a:rPr>
              <a:t>8950 Machine</a:t>
            </a:r>
            <a:r>
              <a:rPr sz="3900" spc="-35" dirty="0">
                <a:solidFill>
                  <a:srgbClr val="0070C0"/>
                </a:solidFill>
                <a:latin typeface="Calibri Light"/>
                <a:cs typeface="Calibri Light"/>
              </a:rPr>
              <a:t> </a:t>
            </a:r>
            <a:r>
              <a:rPr sz="3900" spc="40" dirty="0">
                <a:solidFill>
                  <a:srgbClr val="0070C0"/>
                </a:solidFill>
                <a:latin typeface="Calibri Light"/>
                <a:cs typeface="Calibri Light"/>
              </a:rPr>
              <a:t>Learning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6504" y="2382012"/>
            <a:ext cx="7230109" cy="18517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Calibri"/>
                <a:cs typeface="Calibri"/>
              </a:rPr>
              <a:t>Lecture </a:t>
            </a:r>
            <a:r>
              <a:rPr lang="en-US" sz="2800" b="1" spc="-5" dirty="0">
                <a:latin typeface="Calibri"/>
                <a:cs typeface="Calibri"/>
              </a:rPr>
              <a:t>Notes </a:t>
            </a:r>
            <a:r>
              <a:rPr sz="2800" b="1" dirty="0">
                <a:latin typeface="Calibri"/>
                <a:cs typeface="Calibri"/>
              </a:rPr>
              <a:t>5: </a:t>
            </a:r>
            <a:r>
              <a:rPr sz="3200" b="1" spc="-5" dirty="0">
                <a:latin typeface="Calibri"/>
                <a:cs typeface="Calibri"/>
              </a:rPr>
              <a:t>Geometry</a:t>
            </a:r>
            <a:r>
              <a:rPr lang="en-US" sz="3200" b="1" spc="-5" dirty="0">
                <a:latin typeface="Calibri"/>
                <a:cs typeface="Calibri"/>
              </a:rPr>
              <a:t>, </a:t>
            </a:r>
            <a:r>
              <a:rPr sz="3200" b="1" spc="-15" dirty="0">
                <a:latin typeface="Calibri"/>
                <a:cs typeface="Calibri"/>
              </a:rPr>
              <a:t>Nearest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Neighbor</a:t>
            </a:r>
            <a:r>
              <a:rPr lang="en-US" sz="3200" b="1" spc="-10" dirty="0">
                <a:latin typeface="Calibri"/>
                <a:cs typeface="Calibri"/>
              </a:rPr>
              <a:t> &amp; Performance Measures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555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10756" y="6524243"/>
            <a:ext cx="60934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Credit: some </a:t>
            </a:r>
            <a:r>
              <a:rPr sz="1400" spc="-10" dirty="0">
                <a:latin typeface="Calibri"/>
                <a:cs typeface="Calibri"/>
              </a:rPr>
              <a:t>examples </a:t>
            </a:r>
            <a:r>
              <a:rPr sz="1400" dirty="0">
                <a:latin typeface="Calibri"/>
                <a:cs typeface="Calibri"/>
              </a:rPr>
              <a:t>&amp; </a:t>
            </a:r>
            <a:r>
              <a:rPr sz="1400" spc="-5" dirty="0">
                <a:latin typeface="Calibri"/>
                <a:cs typeface="Calibri"/>
              </a:rPr>
              <a:t>figures by Marine Carpuat, </a:t>
            </a:r>
            <a:r>
              <a:rPr sz="1400" spc="-45" dirty="0">
                <a:latin typeface="Calibri"/>
                <a:cs typeface="Calibri"/>
              </a:rPr>
              <a:t>Tom </a:t>
            </a:r>
            <a:r>
              <a:rPr sz="1400" spc="-5" dirty="0">
                <a:latin typeface="Calibri"/>
                <a:cs typeface="Calibri"/>
              </a:rPr>
              <a:t>Mitchell</a:t>
            </a:r>
            <a:r>
              <a:rPr lang="en-US" sz="1400" spc="-5" dirty="0">
                <a:latin typeface="Calibri"/>
                <a:cs typeface="Calibri"/>
              </a:rPr>
              <a:t> &amp; CIML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46723B7-3AD5-47C0-9461-8E45C63C7C84}"/>
              </a:ext>
            </a:extLst>
          </p:cNvPr>
          <p:cNvSpPr txBox="1">
            <a:spLocks/>
          </p:cNvSpPr>
          <p:nvPr/>
        </p:nvSpPr>
        <p:spPr>
          <a:xfrm>
            <a:off x="1143000" y="3662998"/>
            <a:ext cx="6858000" cy="266160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0">
              <a:defRPr sz="2200" b="0" i="0">
                <a:solidFill>
                  <a:schemeClr val="tx1"/>
                </a:solidFill>
                <a:latin typeface="Segoe UI Emoji"/>
                <a:ea typeface="+mn-ea"/>
                <a:cs typeface="Segoe UI Emoj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Khaled Rasheed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Professor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of Computing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Institute for Artificial Intelligence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of Georgia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406" y="483234"/>
            <a:ext cx="76200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Decision </a:t>
            </a:r>
            <a:r>
              <a:rPr spc="30" dirty="0"/>
              <a:t>Boundary </a:t>
            </a:r>
            <a:r>
              <a:rPr spc="-60" dirty="0"/>
              <a:t>of </a:t>
            </a:r>
            <a:r>
              <a:rPr dirty="0"/>
              <a:t>a</a:t>
            </a:r>
            <a:r>
              <a:rPr spc="-45" dirty="0"/>
              <a:t> </a:t>
            </a:r>
            <a:r>
              <a:rPr spc="-10" dirty="0"/>
              <a:t>Classifier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2501"/>
            <a:ext cx="7360920" cy="3978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It is the line </a:t>
            </a:r>
            <a:r>
              <a:rPr sz="3200" dirty="0">
                <a:latin typeface="Segoe UI"/>
                <a:cs typeface="Segoe UI"/>
              </a:rPr>
              <a:t>that </a:t>
            </a:r>
            <a:r>
              <a:rPr sz="3200" spc="-10" dirty="0">
                <a:latin typeface="Segoe UI"/>
                <a:cs typeface="Segoe UI"/>
              </a:rPr>
              <a:t>separates </a:t>
            </a:r>
            <a:r>
              <a:rPr sz="3200" spc="-5" dirty="0">
                <a:latin typeface="Segoe UI"/>
                <a:cs typeface="Segoe UI"/>
              </a:rPr>
              <a:t>positive </a:t>
            </a:r>
            <a:r>
              <a:rPr sz="3200" dirty="0">
                <a:latin typeface="Segoe UI"/>
                <a:cs typeface="Segoe UI"/>
              </a:rPr>
              <a:t>and  negative </a:t>
            </a:r>
            <a:r>
              <a:rPr sz="3200" spc="-5" dirty="0">
                <a:latin typeface="Segoe UI"/>
                <a:cs typeface="Segoe UI"/>
              </a:rPr>
              <a:t>regions in </a:t>
            </a:r>
            <a:r>
              <a:rPr sz="3200" dirty="0">
                <a:latin typeface="Segoe UI"/>
                <a:cs typeface="Segoe UI"/>
              </a:rPr>
              <a:t>the </a:t>
            </a:r>
            <a:r>
              <a:rPr sz="3200" spc="-5" dirty="0">
                <a:latin typeface="Segoe UI"/>
                <a:cs typeface="Segoe UI"/>
              </a:rPr>
              <a:t>feature</a:t>
            </a:r>
            <a:r>
              <a:rPr sz="3200" spc="-55" dirty="0">
                <a:latin typeface="Segoe UI"/>
                <a:cs typeface="Segoe UI"/>
              </a:rPr>
              <a:t> </a:t>
            </a:r>
            <a:r>
              <a:rPr sz="3200" spc="-10" dirty="0">
                <a:latin typeface="Segoe UI"/>
                <a:cs typeface="Segoe UI"/>
              </a:rPr>
              <a:t>space</a:t>
            </a:r>
            <a:endParaRPr sz="3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Why </a:t>
            </a:r>
            <a:r>
              <a:rPr sz="3200" spc="-5" dirty="0">
                <a:latin typeface="Segoe UI"/>
                <a:cs typeface="Segoe UI"/>
              </a:rPr>
              <a:t>is it</a:t>
            </a:r>
            <a:r>
              <a:rPr sz="3200" spc="-15" dirty="0">
                <a:latin typeface="Segoe UI"/>
                <a:cs typeface="Segoe UI"/>
              </a:rPr>
              <a:t> </a:t>
            </a:r>
            <a:r>
              <a:rPr sz="3200" dirty="0">
                <a:latin typeface="Segoe UI"/>
                <a:cs typeface="Segoe UI"/>
              </a:rPr>
              <a:t>useful?</a:t>
            </a:r>
            <a:endParaRPr sz="3200">
              <a:latin typeface="Segoe UI"/>
              <a:cs typeface="Segoe UI"/>
            </a:endParaRPr>
          </a:p>
          <a:p>
            <a:pPr marL="756285" marR="175895" lvl="1" indent="-287020">
              <a:lnSpc>
                <a:spcPct val="100000"/>
              </a:lnSpc>
              <a:spcBef>
                <a:spcPts val="68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it helps us </a:t>
            </a:r>
            <a:r>
              <a:rPr sz="2800" spc="-10" dirty="0">
                <a:latin typeface="Segoe UI"/>
                <a:cs typeface="Segoe UI"/>
              </a:rPr>
              <a:t>visualize </a:t>
            </a:r>
            <a:r>
              <a:rPr sz="2800" spc="-5" dirty="0">
                <a:latin typeface="Segoe UI"/>
                <a:cs typeface="Segoe UI"/>
              </a:rPr>
              <a:t>how examples </a:t>
            </a:r>
            <a:r>
              <a:rPr sz="2800" spc="-10" dirty="0">
                <a:latin typeface="Segoe UI"/>
                <a:cs typeface="Segoe UI"/>
              </a:rPr>
              <a:t>will </a:t>
            </a:r>
            <a:r>
              <a:rPr sz="2800" spc="-5" dirty="0">
                <a:latin typeface="Segoe UI"/>
                <a:cs typeface="Segoe UI"/>
              </a:rPr>
              <a:t>be  classified for the </a:t>
            </a:r>
            <a:r>
              <a:rPr sz="2800" spc="-10" dirty="0">
                <a:latin typeface="Segoe UI"/>
                <a:cs typeface="Segoe UI"/>
              </a:rPr>
              <a:t>entire feature</a:t>
            </a:r>
            <a:r>
              <a:rPr sz="2800" spc="-15" dirty="0">
                <a:latin typeface="Segoe UI"/>
                <a:cs typeface="Segoe UI"/>
              </a:rPr>
              <a:t> </a:t>
            </a:r>
            <a:r>
              <a:rPr sz="2800" spc="-10" dirty="0">
                <a:latin typeface="Segoe UI"/>
                <a:cs typeface="Segoe UI"/>
              </a:rPr>
              <a:t>space</a:t>
            </a:r>
            <a:endParaRPr sz="2800">
              <a:latin typeface="Segoe UI"/>
              <a:cs typeface="Segoe UI"/>
            </a:endParaRPr>
          </a:p>
          <a:p>
            <a:pPr marL="756285" marR="192405" lvl="1" indent="-287020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it helps us </a:t>
            </a:r>
            <a:r>
              <a:rPr sz="2800" spc="-10" dirty="0">
                <a:latin typeface="Segoe UI"/>
                <a:cs typeface="Segoe UI"/>
              </a:rPr>
              <a:t>visualize </a:t>
            </a:r>
            <a:r>
              <a:rPr sz="2800" spc="-5" dirty="0">
                <a:latin typeface="Segoe UI"/>
                <a:cs typeface="Segoe UI"/>
              </a:rPr>
              <a:t>the complexity </a:t>
            </a:r>
            <a:r>
              <a:rPr sz="2800" spc="-25" dirty="0">
                <a:latin typeface="Segoe UI"/>
                <a:cs typeface="Segoe UI"/>
              </a:rPr>
              <a:t>of </a:t>
            </a:r>
            <a:r>
              <a:rPr sz="2800" spc="-5" dirty="0">
                <a:latin typeface="Segoe UI"/>
                <a:cs typeface="Segoe UI"/>
              </a:rPr>
              <a:t>the  </a:t>
            </a:r>
            <a:r>
              <a:rPr sz="2800" spc="-10" dirty="0">
                <a:latin typeface="Segoe UI"/>
                <a:cs typeface="Segoe UI"/>
              </a:rPr>
              <a:t>learned </a:t>
            </a:r>
            <a:r>
              <a:rPr sz="2800" spc="-5" dirty="0">
                <a:latin typeface="Segoe UI"/>
                <a:cs typeface="Segoe UI"/>
              </a:rPr>
              <a:t>model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5974" y="483234"/>
            <a:ext cx="69132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Decision Boundaries </a:t>
            </a:r>
            <a:r>
              <a:rPr dirty="0"/>
              <a:t>for</a:t>
            </a:r>
            <a:r>
              <a:rPr spc="-80" dirty="0"/>
              <a:t> </a:t>
            </a:r>
            <a:r>
              <a:rPr spc="-5" dirty="0"/>
              <a:t>1-NN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9182" y="1628775"/>
            <a:ext cx="4079917" cy="40643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9126" y="147955"/>
            <a:ext cx="6767195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2440" marR="5080" indent="-460375">
              <a:lnSpc>
                <a:spcPct val="100000"/>
              </a:lnSpc>
              <a:spcBef>
                <a:spcPts val="100"/>
              </a:spcBef>
              <a:tabLst>
                <a:tab pos="2284730" algn="l"/>
              </a:tabLst>
            </a:pPr>
            <a:r>
              <a:rPr spc="-5" dirty="0"/>
              <a:t>Decision	Boundaries</a:t>
            </a:r>
            <a:r>
              <a:rPr spc="-114" dirty="0"/>
              <a:t> </a:t>
            </a:r>
            <a:r>
              <a:rPr dirty="0"/>
              <a:t>change  with the </a:t>
            </a:r>
            <a:r>
              <a:rPr spc="-5" dirty="0"/>
              <a:t>distance</a:t>
            </a:r>
            <a:r>
              <a:rPr spc="-75" dirty="0"/>
              <a:t> </a:t>
            </a:r>
            <a:r>
              <a:rPr spc="-5" dirty="0"/>
              <a:t>function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54807" y="2069592"/>
            <a:ext cx="7178675" cy="3663950"/>
            <a:chOff x="1354807" y="2069592"/>
            <a:chExt cx="7178675" cy="36639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4807" y="2144903"/>
              <a:ext cx="3163654" cy="31505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0455" y="2069592"/>
              <a:ext cx="4122420" cy="36636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Decision Boundaries</a:t>
            </a:r>
            <a:r>
              <a:rPr spc="-70" dirty="0"/>
              <a:t> </a:t>
            </a:r>
            <a:r>
              <a:rPr dirty="0"/>
              <a:t>change</a:t>
            </a:r>
          </a:p>
          <a:p>
            <a:pPr marL="154940" algn="ctr">
              <a:lnSpc>
                <a:spcPct val="100000"/>
              </a:lnSpc>
            </a:pPr>
            <a:r>
              <a:rPr dirty="0"/>
              <a:t>with</a:t>
            </a:r>
            <a:r>
              <a:rPr spc="-20" dirty="0"/>
              <a:t> </a:t>
            </a:r>
            <a:r>
              <a:rPr dirty="0"/>
              <a:t>K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1719" y="2036730"/>
            <a:ext cx="3163654" cy="315183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46482" y="2037270"/>
            <a:ext cx="3187361" cy="317441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0913" y="483234"/>
            <a:ext cx="52006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The </a:t>
            </a:r>
            <a:r>
              <a:rPr dirty="0"/>
              <a:t>k</a:t>
            </a:r>
            <a:r>
              <a:rPr spc="-85" dirty="0"/>
              <a:t> </a:t>
            </a:r>
            <a:r>
              <a:rPr spc="-5" dirty="0"/>
              <a:t>hyperparameter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2501"/>
            <a:ext cx="7466965" cy="45839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193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5" dirty="0">
                <a:latin typeface="Segoe UI"/>
                <a:cs typeface="Segoe UI"/>
              </a:rPr>
              <a:t>Tunes </a:t>
            </a:r>
            <a:r>
              <a:rPr sz="3200" dirty="0">
                <a:latin typeface="Segoe UI"/>
                <a:cs typeface="Segoe UI"/>
              </a:rPr>
              <a:t>the complexity </a:t>
            </a:r>
            <a:r>
              <a:rPr sz="3200" spc="-35" dirty="0">
                <a:latin typeface="Segoe UI"/>
                <a:cs typeface="Segoe UI"/>
              </a:rPr>
              <a:t>of </a:t>
            </a:r>
            <a:r>
              <a:rPr sz="3200" dirty="0">
                <a:latin typeface="Segoe UI"/>
                <a:cs typeface="Segoe UI"/>
              </a:rPr>
              <a:t>the hypothesis  </a:t>
            </a:r>
            <a:r>
              <a:rPr sz="3200" spc="-10" dirty="0">
                <a:latin typeface="Segoe UI"/>
                <a:cs typeface="Segoe UI"/>
              </a:rPr>
              <a:t>space</a:t>
            </a:r>
            <a:endParaRPr sz="3200" dirty="0">
              <a:latin typeface="Segoe UI"/>
              <a:cs typeface="Segoe U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8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If k = 1, </a:t>
            </a:r>
            <a:r>
              <a:rPr sz="2800" spc="15" dirty="0">
                <a:latin typeface="Segoe UI"/>
                <a:cs typeface="Segoe UI"/>
              </a:rPr>
              <a:t>every </a:t>
            </a:r>
            <a:r>
              <a:rPr sz="2800" spc="-5" dirty="0">
                <a:latin typeface="Segoe UI"/>
                <a:cs typeface="Segoe UI"/>
              </a:rPr>
              <a:t>training example has its own  neighborhood</a:t>
            </a:r>
            <a:endParaRPr sz="2800" dirty="0">
              <a:latin typeface="Segoe UI"/>
              <a:cs typeface="Segoe UI"/>
            </a:endParaRPr>
          </a:p>
          <a:p>
            <a:pPr marL="756285" marR="633730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If k = N, the </a:t>
            </a:r>
            <a:r>
              <a:rPr sz="2800" spc="-10">
                <a:latin typeface="Segoe UI"/>
                <a:cs typeface="Segoe UI"/>
              </a:rPr>
              <a:t>entire </a:t>
            </a:r>
            <a:r>
              <a:rPr lang="en-US" sz="2800" spc="-10">
                <a:latin typeface="Segoe UI"/>
                <a:cs typeface="Segoe UI"/>
              </a:rPr>
              <a:t>data set</a:t>
            </a:r>
            <a:r>
              <a:rPr sz="2800" spc="-1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is one  neighborhood!</a:t>
            </a:r>
            <a:endParaRPr sz="2800">
              <a:latin typeface="Segoe UI"/>
              <a:cs typeface="Segoe UI"/>
            </a:endParaRPr>
          </a:p>
          <a:p>
            <a:pPr marL="355600" marR="101981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Higher k yields </a:t>
            </a:r>
            <a:r>
              <a:rPr sz="3200" spc="-5" dirty="0">
                <a:latin typeface="Segoe UI"/>
                <a:cs typeface="Segoe UI"/>
              </a:rPr>
              <a:t>smoother </a:t>
            </a:r>
            <a:r>
              <a:rPr sz="3200" dirty="0">
                <a:latin typeface="Segoe UI"/>
                <a:cs typeface="Segoe UI"/>
              </a:rPr>
              <a:t>decision  boundaries</a:t>
            </a: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How </a:t>
            </a:r>
            <a:r>
              <a:rPr sz="3200" spc="-5" dirty="0">
                <a:latin typeface="Segoe UI"/>
                <a:cs typeface="Segoe UI"/>
              </a:rPr>
              <a:t>would you </a:t>
            </a:r>
            <a:r>
              <a:rPr sz="3200" dirty="0">
                <a:latin typeface="Segoe UI"/>
                <a:cs typeface="Segoe UI"/>
              </a:rPr>
              <a:t>set k </a:t>
            </a:r>
            <a:r>
              <a:rPr sz="3200" spc="-5" dirty="0">
                <a:latin typeface="Segoe UI"/>
                <a:cs typeface="Segoe UI"/>
              </a:rPr>
              <a:t>in</a:t>
            </a:r>
            <a:r>
              <a:rPr sz="3200" spc="-15" dirty="0">
                <a:latin typeface="Segoe UI"/>
                <a:cs typeface="Segoe UI"/>
              </a:rPr>
              <a:t> </a:t>
            </a:r>
            <a:r>
              <a:rPr sz="3200" dirty="0">
                <a:latin typeface="Segoe UI"/>
                <a:cs typeface="Segoe UI"/>
              </a:rPr>
              <a:t>practice?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is </a:t>
            </a:r>
            <a:r>
              <a:rPr dirty="0"/>
              <a:t>the </a:t>
            </a:r>
            <a:r>
              <a:rPr spc="-5" dirty="0"/>
              <a:t>inductive bias</a:t>
            </a:r>
            <a:r>
              <a:rPr spc="-75" dirty="0"/>
              <a:t> </a:t>
            </a:r>
            <a:r>
              <a:rPr spc="-120" dirty="0"/>
              <a:t>of</a:t>
            </a:r>
          </a:p>
          <a:p>
            <a:pPr marL="152400" algn="ctr">
              <a:lnSpc>
                <a:spcPct val="100000"/>
              </a:lnSpc>
            </a:pPr>
            <a:r>
              <a:rPr spc="-5" dirty="0"/>
              <a:t>k-NN?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136774"/>
            <a:ext cx="7407275" cy="2500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Segoe UI"/>
                <a:cs typeface="Segoe UI"/>
              </a:rPr>
              <a:t>Nearby instances should have the same</a:t>
            </a:r>
            <a:r>
              <a:rPr sz="2800" spc="1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label</a:t>
            </a:r>
            <a:endParaRPr sz="28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5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Segoe UI"/>
                <a:cs typeface="Segoe UI"/>
              </a:rPr>
              <a:t>All features </a:t>
            </a:r>
            <a:r>
              <a:rPr sz="2800" spc="-15" dirty="0">
                <a:latin typeface="Segoe UI"/>
                <a:cs typeface="Segoe UI"/>
              </a:rPr>
              <a:t>are </a:t>
            </a:r>
            <a:r>
              <a:rPr sz="2800" spc="-5" dirty="0">
                <a:latin typeface="Segoe UI"/>
                <a:cs typeface="Segoe UI"/>
              </a:rPr>
              <a:t>equally</a:t>
            </a:r>
            <a:r>
              <a:rPr sz="2800" spc="-10" dirty="0">
                <a:latin typeface="Segoe UI"/>
                <a:cs typeface="Segoe UI"/>
              </a:rPr>
              <a:t> </a:t>
            </a:r>
            <a:r>
              <a:rPr sz="2800" spc="5" dirty="0">
                <a:latin typeface="Segoe UI"/>
                <a:cs typeface="Segoe UI"/>
              </a:rPr>
              <a:t>important</a:t>
            </a:r>
            <a:endParaRPr sz="28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5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Segoe UI"/>
                <a:cs typeface="Segoe UI"/>
              </a:rPr>
              <a:t>Complexity is tuned by the k</a:t>
            </a:r>
            <a:r>
              <a:rPr sz="2800" spc="30" dirty="0">
                <a:latin typeface="Segoe UI"/>
                <a:cs typeface="Segoe UI"/>
              </a:rPr>
              <a:t> </a:t>
            </a:r>
            <a:r>
              <a:rPr sz="2800" spc="-10" dirty="0">
                <a:latin typeface="Segoe UI"/>
                <a:cs typeface="Segoe UI"/>
              </a:rPr>
              <a:t>parameter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3550" marR="5080" indent="-416559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Variations </a:t>
            </a:r>
            <a:r>
              <a:rPr spc="-5" dirty="0"/>
              <a:t>on k-NN:  </a:t>
            </a:r>
            <a:r>
              <a:rPr spc="-20" dirty="0"/>
              <a:t>Weighted</a:t>
            </a:r>
            <a:r>
              <a:rPr spc="-50" dirty="0"/>
              <a:t> </a:t>
            </a:r>
            <a:r>
              <a:rPr spc="-5" dirty="0"/>
              <a:t>voting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048597"/>
            <a:ext cx="7064375" cy="206438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Segoe UI"/>
                <a:cs typeface="Segoe UI"/>
              </a:rPr>
              <a:t>Weighted</a:t>
            </a:r>
            <a:r>
              <a:rPr sz="3200" spc="-5" dirty="0">
                <a:latin typeface="Segoe UI"/>
                <a:cs typeface="Segoe UI"/>
              </a:rPr>
              <a:t> voting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10" dirty="0">
                <a:latin typeface="Segoe UI"/>
                <a:cs typeface="Segoe UI"/>
              </a:rPr>
              <a:t>Default: </a:t>
            </a:r>
            <a:r>
              <a:rPr sz="2800" spc="-5" dirty="0">
                <a:latin typeface="Segoe UI"/>
                <a:cs typeface="Segoe UI"/>
              </a:rPr>
              <a:t>all </a:t>
            </a:r>
            <a:r>
              <a:rPr sz="2800" dirty="0">
                <a:latin typeface="Segoe UI"/>
                <a:cs typeface="Segoe UI"/>
              </a:rPr>
              <a:t>neighbors </a:t>
            </a:r>
            <a:r>
              <a:rPr sz="2800" spc="-5" dirty="0">
                <a:latin typeface="Segoe UI"/>
                <a:cs typeface="Segoe UI"/>
              </a:rPr>
              <a:t>have equal</a:t>
            </a:r>
            <a:r>
              <a:rPr sz="2800" spc="-35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weight</a:t>
            </a:r>
            <a:endParaRPr sz="2800">
              <a:latin typeface="Segoe UI"/>
              <a:cs typeface="Segoe U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Extension: weight </a:t>
            </a:r>
            <a:r>
              <a:rPr sz="2800" dirty="0">
                <a:latin typeface="Segoe UI"/>
                <a:cs typeface="Segoe UI"/>
              </a:rPr>
              <a:t>neighbors </a:t>
            </a:r>
            <a:r>
              <a:rPr sz="2800" spc="-5" dirty="0">
                <a:latin typeface="Segoe UI"/>
                <a:cs typeface="Segoe UI"/>
              </a:rPr>
              <a:t>by (inverse)  distance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 indent="130429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Variations </a:t>
            </a:r>
            <a:r>
              <a:rPr spc="-5" dirty="0"/>
              <a:t>on k-NN:  </a:t>
            </a:r>
            <a:r>
              <a:rPr dirty="0"/>
              <a:t>Epsilon Ball </a:t>
            </a:r>
            <a:r>
              <a:rPr spc="-15" dirty="0"/>
              <a:t>Nearest</a:t>
            </a:r>
            <a:r>
              <a:rPr spc="-90" dirty="0"/>
              <a:t> </a:t>
            </a:r>
            <a:r>
              <a:rPr spc="5" dirty="0"/>
              <a:t>Neighbors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2136774"/>
            <a:ext cx="7907655" cy="25975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Segoe UI"/>
                <a:cs typeface="Segoe UI"/>
              </a:rPr>
              <a:t>Same general principle as </a:t>
            </a:r>
            <a:r>
              <a:rPr sz="2800" spc="-15" dirty="0">
                <a:latin typeface="Segoe UI"/>
                <a:cs typeface="Segoe UI"/>
              </a:rPr>
              <a:t>K-NN, </a:t>
            </a:r>
            <a:r>
              <a:rPr sz="2800" spc="-5" dirty="0">
                <a:latin typeface="Segoe UI"/>
                <a:cs typeface="Segoe UI"/>
              </a:rPr>
              <a:t>but change the  method </a:t>
            </a:r>
            <a:r>
              <a:rPr sz="2800" dirty="0">
                <a:latin typeface="Segoe UI"/>
                <a:cs typeface="Segoe UI"/>
              </a:rPr>
              <a:t>for </a:t>
            </a:r>
            <a:r>
              <a:rPr sz="2800" spc="-10" dirty="0">
                <a:latin typeface="Segoe UI"/>
                <a:cs typeface="Segoe UI"/>
              </a:rPr>
              <a:t>selecting </a:t>
            </a:r>
            <a:r>
              <a:rPr sz="2800" spc="-5" dirty="0">
                <a:latin typeface="Segoe UI"/>
                <a:cs typeface="Segoe UI"/>
              </a:rPr>
              <a:t>which training examples  </a:t>
            </a:r>
            <a:r>
              <a:rPr sz="2800" spc="-10" dirty="0">
                <a:latin typeface="Segoe UI"/>
                <a:cs typeface="Segoe UI"/>
              </a:rPr>
              <a:t>vote</a:t>
            </a:r>
            <a:endParaRPr sz="3100" dirty="0">
              <a:latin typeface="Segoe UI"/>
              <a:cs typeface="Segoe UI"/>
            </a:endParaRPr>
          </a:p>
          <a:p>
            <a:pPr marL="355600" marR="6604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Segoe UI"/>
                <a:cs typeface="Segoe UI"/>
              </a:rPr>
              <a:t>Instead </a:t>
            </a:r>
            <a:r>
              <a:rPr sz="2800" spc="-25" dirty="0">
                <a:latin typeface="Segoe UI"/>
                <a:cs typeface="Segoe UI"/>
              </a:rPr>
              <a:t>of </a:t>
            </a:r>
            <a:r>
              <a:rPr sz="2800" spc="-5" dirty="0">
                <a:latin typeface="Segoe UI"/>
                <a:cs typeface="Segoe UI"/>
              </a:rPr>
              <a:t>using K </a:t>
            </a:r>
            <a:r>
              <a:rPr sz="2800" spc="-10" dirty="0">
                <a:latin typeface="Segoe UI"/>
                <a:cs typeface="Segoe UI"/>
              </a:rPr>
              <a:t>nearest </a:t>
            </a:r>
            <a:r>
              <a:rPr sz="2800" spc="-5" dirty="0">
                <a:latin typeface="Segoe UI"/>
                <a:cs typeface="Segoe UI"/>
              </a:rPr>
              <a:t>neighbors, use all  examples </a:t>
            </a:r>
            <a:r>
              <a:rPr lang="en-US" sz="2800" i="1" spc="-5" dirty="0">
                <a:latin typeface="Segoe UI"/>
                <a:cs typeface="Segoe UI"/>
              </a:rPr>
              <a:t>y</a:t>
            </a:r>
            <a:r>
              <a:rPr sz="2800" spc="-5" dirty="0">
                <a:latin typeface="Segoe UI"/>
                <a:cs typeface="Segoe UI"/>
              </a:rPr>
              <a:t> such that</a:t>
            </a:r>
            <a:endParaRPr sz="2800" dirty="0">
              <a:latin typeface="Segoe UI"/>
              <a:cs typeface="Segoe UI"/>
            </a:endParaRPr>
          </a:p>
          <a:p>
            <a:pPr marL="152400" algn="ctr">
              <a:lnSpc>
                <a:spcPct val="100000"/>
              </a:lnSpc>
              <a:tabLst>
                <a:tab pos="1673225" algn="l"/>
                <a:tab pos="2450465" algn="l"/>
                <a:tab pos="2894330" algn="l"/>
              </a:tabLst>
            </a:pPr>
            <a:r>
              <a:rPr sz="2800" spc="-5" dirty="0">
                <a:latin typeface="Cambria Math"/>
                <a:cs typeface="Cambria Math"/>
              </a:rPr>
              <a:t>𝑑𝑖𝑠𝑡𝑎𝑛𝑐𝑒</a:t>
            </a:r>
            <a:r>
              <a:rPr lang="en-US" sz="2800" spc="-5" dirty="0">
                <a:latin typeface="Cambria Math"/>
                <a:cs typeface="Cambria Math"/>
              </a:rPr>
              <a:t> (  </a:t>
            </a:r>
            <a:r>
              <a:rPr lang="en-US" sz="2800" spc="-1150" dirty="0">
                <a:latin typeface="Cambria Math"/>
                <a:cs typeface="Cambria Math"/>
              </a:rPr>
              <a:t>𝑥</a:t>
            </a:r>
            <a:r>
              <a:rPr lang="en-US" sz="2800" spc="605" dirty="0">
                <a:latin typeface="Cambria Math"/>
                <a:cs typeface="Cambria Math"/>
              </a:rPr>
              <a:t> </a:t>
            </a:r>
            <a:r>
              <a:rPr lang="en-US" sz="2800" spc="-5" dirty="0">
                <a:latin typeface="Cambria Math"/>
                <a:cs typeface="Cambria Math"/>
              </a:rPr>
              <a:t>,y) </a:t>
            </a:r>
            <a:r>
              <a:rPr sz="2800" spc="-5" dirty="0">
                <a:latin typeface="Cambria Math"/>
                <a:cs typeface="Cambria Math"/>
              </a:rPr>
              <a:t>≤𝜀</a:t>
            </a:r>
            <a:endParaRPr lang="en-US" sz="2800" spc="-5" dirty="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769" y="197866"/>
            <a:ext cx="836104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8775" marR="5080" indent="-346710">
              <a:lnSpc>
                <a:spcPct val="100000"/>
              </a:lnSpc>
              <a:spcBef>
                <a:spcPts val="95"/>
              </a:spcBef>
              <a:tabLst>
                <a:tab pos="2072005" algn="l"/>
                <a:tab pos="2094864" algn="l"/>
              </a:tabLst>
            </a:pPr>
            <a:r>
              <a:rPr sz="4000" spc="-15" dirty="0"/>
              <a:t>Exercise:	</a:t>
            </a:r>
            <a:r>
              <a:rPr sz="4000" spc="-5" dirty="0"/>
              <a:t>How would </a:t>
            </a:r>
            <a:r>
              <a:rPr sz="4000" spc="-10" dirty="0"/>
              <a:t>you </a:t>
            </a:r>
            <a:r>
              <a:rPr sz="4000" spc="10" dirty="0"/>
              <a:t>modify </a:t>
            </a:r>
            <a:r>
              <a:rPr sz="4000" spc="-10" dirty="0"/>
              <a:t>KNN-  </a:t>
            </a:r>
            <a:r>
              <a:rPr sz="4000" spc="-15" dirty="0"/>
              <a:t>Predict		</a:t>
            </a:r>
            <a:r>
              <a:rPr sz="4000" spc="-5" dirty="0"/>
              <a:t>to </a:t>
            </a:r>
            <a:r>
              <a:rPr sz="4000" spc="10" dirty="0"/>
              <a:t>perform </a:t>
            </a:r>
            <a:r>
              <a:rPr sz="4000" spc="-5" dirty="0"/>
              <a:t>Epsilon Ball</a:t>
            </a:r>
            <a:r>
              <a:rPr sz="4000" spc="30" dirty="0"/>
              <a:t> </a:t>
            </a:r>
            <a:r>
              <a:rPr sz="4000" spc="-5" dirty="0"/>
              <a:t>NN?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251" y="2000618"/>
            <a:ext cx="7833282" cy="376095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4290" y="483234"/>
            <a:ext cx="14560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Recap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2501"/>
            <a:ext cx="7801609" cy="4955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445134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Nearest </a:t>
            </a:r>
            <a:r>
              <a:rPr sz="3200" dirty="0">
                <a:latin typeface="Segoe UI"/>
                <a:cs typeface="Segoe UI"/>
              </a:rPr>
              <a:t>Neighbors (NN) algorithms for  classification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8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10" dirty="0">
                <a:latin typeface="Segoe UI"/>
                <a:cs typeface="Segoe UI"/>
              </a:rPr>
              <a:t>K-NN, </a:t>
            </a:r>
            <a:r>
              <a:rPr sz="2800" spc="-5" dirty="0">
                <a:latin typeface="Segoe UI"/>
                <a:cs typeface="Segoe UI"/>
              </a:rPr>
              <a:t>Epsilon </a:t>
            </a:r>
            <a:r>
              <a:rPr sz="2800" spc="-15" dirty="0">
                <a:latin typeface="Segoe UI"/>
                <a:cs typeface="Segoe UI"/>
              </a:rPr>
              <a:t>ball</a:t>
            </a:r>
            <a:r>
              <a:rPr sz="2800" spc="35" dirty="0">
                <a:latin typeface="Segoe UI"/>
                <a:cs typeface="Segoe UI"/>
              </a:rPr>
              <a:t> </a:t>
            </a:r>
            <a:r>
              <a:rPr sz="2800" spc="-10" dirty="0">
                <a:latin typeface="Segoe UI"/>
                <a:cs typeface="Segoe UI"/>
              </a:rPr>
              <a:t>NN</a:t>
            </a:r>
            <a:endParaRPr sz="28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95" dirty="0">
                <a:latin typeface="Segoe UI"/>
                <a:cs typeface="Segoe UI"/>
              </a:rPr>
              <a:t>Take </a:t>
            </a:r>
            <a:r>
              <a:rPr sz="2800" spc="-5" dirty="0">
                <a:latin typeface="Segoe UI"/>
                <a:cs typeface="Segoe UI"/>
              </a:rPr>
              <a:t>a geometric view </a:t>
            </a:r>
            <a:r>
              <a:rPr sz="2800" spc="-30" dirty="0">
                <a:latin typeface="Segoe UI"/>
                <a:cs typeface="Segoe UI"/>
              </a:rPr>
              <a:t>of</a:t>
            </a:r>
            <a:r>
              <a:rPr sz="2800" spc="65" dirty="0">
                <a:latin typeface="Segoe UI"/>
                <a:cs typeface="Segoe UI"/>
              </a:rPr>
              <a:t> </a:t>
            </a:r>
            <a:r>
              <a:rPr sz="2800" spc="-10" dirty="0">
                <a:latin typeface="Segoe UI"/>
                <a:cs typeface="Segoe UI"/>
              </a:rPr>
              <a:t>learning</a:t>
            </a:r>
            <a:endParaRPr sz="28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"/>
              <a:buChar char="–"/>
            </a:pPr>
            <a:endParaRPr sz="3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Fundamental </a:t>
            </a:r>
            <a:r>
              <a:rPr sz="3200" dirty="0">
                <a:latin typeface="Segoe UI"/>
                <a:cs typeface="Segoe UI"/>
              </a:rPr>
              <a:t>Machine Learning</a:t>
            </a:r>
            <a:r>
              <a:rPr sz="3200" spc="-5" dirty="0">
                <a:latin typeface="Segoe UI"/>
                <a:cs typeface="Segoe UI"/>
              </a:rPr>
              <a:t> Concepts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10" dirty="0">
                <a:latin typeface="Segoe UI"/>
                <a:cs typeface="Segoe UI"/>
              </a:rPr>
              <a:t>Decision</a:t>
            </a:r>
            <a:r>
              <a:rPr sz="2800" spc="-5" dirty="0">
                <a:latin typeface="Segoe UI"/>
                <a:cs typeface="Segoe UI"/>
              </a:rPr>
              <a:t> </a:t>
            </a:r>
            <a:r>
              <a:rPr sz="2800" spc="10" dirty="0">
                <a:latin typeface="Segoe UI"/>
                <a:cs typeface="Segoe UI"/>
              </a:rPr>
              <a:t>boundary</a:t>
            </a:r>
            <a:endParaRPr sz="2800">
              <a:latin typeface="Segoe UI"/>
              <a:cs typeface="Segoe UI"/>
            </a:endParaRPr>
          </a:p>
          <a:p>
            <a:pPr marL="1155700" lvl="2" indent="-229235">
              <a:lnSpc>
                <a:spcPct val="100000"/>
              </a:lnSpc>
              <a:spcBef>
                <a:spcPts val="595"/>
              </a:spcBef>
              <a:buFont typeface="Arial"/>
              <a:buChar char="•"/>
              <a:tabLst>
                <a:tab pos="1156335" algn="l"/>
              </a:tabLst>
            </a:pPr>
            <a:r>
              <a:rPr sz="2400" spc="-5" dirty="0">
                <a:latin typeface="Segoe UI"/>
                <a:cs typeface="Segoe UI"/>
              </a:rPr>
              <a:t>Visualizes </a:t>
            </a:r>
            <a:r>
              <a:rPr sz="2400" spc="-10" dirty="0">
                <a:latin typeface="Segoe UI"/>
                <a:cs typeface="Segoe UI"/>
              </a:rPr>
              <a:t>predictions </a:t>
            </a:r>
            <a:r>
              <a:rPr sz="2400" spc="-5" dirty="0">
                <a:latin typeface="Segoe UI"/>
                <a:cs typeface="Segoe UI"/>
              </a:rPr>
              <a:t>over </a:t>
            </a:r>
            <a:r>
              <a:rPr sz="2400" spc="-10" dirty="0">
                <a:latin typeface="Segoe UI"/>
                <a:cs typeface="Segoe UI"/>
              </a:rPr>
              <a:t>entire </a:t>
            </a:r>
            <a:r>
              <a:rPr sz="2400" spc="-5" dirty="0">
                <a:latin typeface="Segoe UI"/>
                <a:cs typeface="Segoe UI"/>
              </a:rPr>
              <a:t>feature</a:t>
            </a:r>
            <a:r>
              <a:rPr sz="2400" spc="70" dirty="0">
                <a:latin typeface="Segoe UI"/>
                <a:cs typeface="Segoe UI"/>
              </a:rPr>
              <a:t> </a:t>
            </a:r>
            <a:r>
              <a:rPr sz="2400" spc="-10" dirty="0">
                <a:latin typeface="Segoe UI"/>
                <a:cs typeface="Segoe UI"/>
              </a:rPr>
              <a:t>space</a:t>
            </a:r>
            <a:endParaRPr sz="2400">
              <a:latin typeface="Segoe UI"/>
              <a:cs typeface="Segoe UI"/>
            </a:endParaRPr>
          </a:p>
          <a:p>
            <a:pPr marL="1155700" lvl="2" indent="-22923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156335" algn="l"/>
              </a:tabLst>
            </a:pPr>
            <a:r>
              <a:rPr sz="2400" spc="-5" dirty="0">
                <a:latin typeface="Segoe UI"/>
                <a:cs typeface="Segoe UI"/>
              </a:rPr>
              <a:t>Characterizes complexity </a:t>
            </a:r>
            <a:r>
              <a:rPr sz="2400" spc="-30" dirty="0">
                <a:latin typeface="Segoe UI"/>
                <a:cs typeface="Segoe UI"/>
              </a:rPr>
              <a:t>of </a:t>
            </a:r>
            <a:r>
              <a:rPr sz="2400" spc="-5" dirty="0">
                <a:latin typeface="Segoe UI"/>
                <a:cs typeface="Segoe UI"/>
              </a:rPr>
              <a:t>learned</a:t>
            </a:r>
            <a:r>
              <a:rPr sz="2400" spc="70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model</a:t>
            </a:r>
            <a:endParaRPr sz="2400">
              <a:latin typeface="Segoe UI"/>
              <a:cs typeface="Segoe UI"/>
            </a:endParaRPr>
          </a:p>
          <a:p>
            <a:pPr marL="1155700" lvl="2" indent="-229235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1156335" algn="l"/>
              </a:tabLst>
            </a:pPr>
            <a:r>
              <a:rPr sz="2400" spc="-10" dirty="0">
                <a:latin typeface="Segoe UI"/>
                <a:cs typeface="Segoe UI"/>
              </a:rPr>
              <a:t>Indicates</a:t>
            </a:r>
            <a:r>
              <a:rPr sz="2400" spc="15" dirty="0">
                <a:latin typeface="Segoe UI"/>
                <a:cs typeface="Segoe UI"/>
              </a:rPr>
              <a:t> </a:t>
            </a:r>
            <a:r>
              <a:rPr sz="2400" dirty="0">
                <a:latin typeface="Segoe UI"/>
                <a:cs typeface="Segoe UI"/>
              </a:rPr>
              <a:t>overfitting/underfitting</a:t>
            </a:r>
            <a:endParaRPr sz="2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2645" y="483234"/>
            <a:ext cx="49187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What </a:t>
            </a:r>
            <a:r>
              <a:rPr dirty="0"/>
              <a:t>we </a:t>
            </a:r>
            <a:r>
              <a:rPr spc="-5" dirty="0"/>
              <a:t>know so</a:t>
            </a:r>
            <a:r>
              <a:rPr spc="-95" dirty="0"/>
              <a:t> </a:t>
            </a:r>
            <a:r>
              <a:rPr spc="-10" dirty="0"/>
              <a:t>far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2320"/>
            <a:ext cx="7737475" cy="397700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latin typeface="Segoe UI"/>
                <a:cs typeface="Segoe UI"/>
              </a:rPr>
              <a:t>Decision</a:t>
            </a:r>
            <a:r>
              <a:rPr sz="2400" b="1" spc="5" dirty="0">
                <a:latin typeface="Segoe UI"/>
                <a:cs typeface="Segoe UI"/>
              </a:rPr>
              <a:t> </a:t>
            </a:r>
            <a:r>
              <a:rPr sz="2400" b="1" spc="-40" dirty="0">
                <a:latin typeface="Segoe UI"/>
                <a:cs typeface="Segoe UI"/>
              </a:rPr>
              <a:t>Trees</a:t>
            </a:r>
            <a:endParaRPr sz="24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Segoe UI"/>
                <a:cs typeface="Segoe UI"/>
              </a:rPr>
              <a:t>What is </a:t>
            </a:r>
            <a:r>
              <a:rPr sz="2400" dirty="0">
                <a:latin typeface="Segoe UI"/>
                <a:cs typeface="Segoe UI"/>
              </a:rPr>
              <a:t>a </a:t>
            </a:r>
            <a:r>
              <a:rPr sz="2400" spc="-5" dirty="0">
                <a:latin typeface="Segoe UI"/>
                <a:cs typeface="Segoe UI"/>
              </a:rPr>
              <a:t>decision tree, </a:t>
            </a:r>
            <a:r>
              <a:rPr sz="2400" dirty="0">
                <a:latin typeface="Segoe UI"/>
                <a:cs typeface="Segoe UI"/>
              </a:rPr>
              <a:t>and how </a:t>
            </a:r>
            <a:r>
              <a:rPr sz="2400" spc="-15" dirty="0">
                <a:latin typeface="Segoe UI"/>
                <a:cs typeface="Segoe UI"/>
              </a:rPr>
              <a:t>to </a:t>
            </a:r>
            <a:r>
              <a:rPr sz="2400" spc="-10" dirty="0">
                <a:latin typeface="Segoe UI"/>
                <a:cs typeface="Segoe UI"/>
              </a:rPr>
              <a:t>induce </a:t>
            </a:r>
            <a:r>
              <a:rPr sz="2400" spc="-5" dirty="0">
                <a:latin typeface="Segoe UI"/>
                <a:cs typeface="Segoe UI"/>
              </a:rPr>
              <a:t>it </a:t>
            </a:r>
            <a:r>
              <a:rPr sz="2400" spc="-10" dirty="0">
                <a:latin typeface="Segoe UI"/>
                <a:cs typeface="Segoe UI"/>
              </a:rPr>
              <a:t>from</a:t>
            </a:r>
            <a:r>
              <a:rPr sz="2400" spc="125" dirty="0">
                <a:latin typeface="Segoe UI"/>
                <a:cs typeface="Segoe UI"/>
              </a:rPr>
              <a:t> </a:t>
            </a:r>
            <a:r>
              <a:rPr sz="2400" dirty="0">
                <a:latin typeface="Segoe UI"/>
                <a:cs typeface="Segoe UI"/>
              </a:rPr>
              <a:t>data</a:t>
            </a:r>
            <a:endParaRPr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3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Segoe UI"/>
                <a:cs typeface="Segoe UI"/>
              </a:rPr>
              <a:t>Fundamental </a:t>
            </a:r>
            <a:r>
              <a:rPr sz="2400" b="1" spc="-5" dirty="0">
                <a:latin typeface="Segoe UI"/>
                <a:cs typeface="Segoe UI"/>
              </a:rPr>
              <a:t>Machine </a:t>
            </a:r>
            <a:r>
              <a:rPr sz="2400" b="1" dirty="0">
                <a:latin typeface="Segoe UI"/>
                <a:cs typeface="Segoe UI"/>
              </a:rPr>
              <a:t>Learning</a:t>
            </a:r>
            <a:r>
              <a:rPr sz="2400" b="1" spc="-40" dirty="0">
                <a:latin typeface="Segoe UI"/>
                <a:cs typeface="Segoe UI"/>
              </a:rPr>
              <a:t> </a:t>
            </a:r>
            <a:r>
              <a:rPr sz="2400" b="1" spc="-5" dirty="0">
                <a:latin typeface="Segoe UI"/>
                <a:cs typeface="Segoe UI"/>
              </a:rPr>
              <a:t>Concepts</a:t>
            </a:r>
            <a:endParaRPr sz="24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Segoe UI"/>
                <a:cs typeface="Segoe UI"/>
              </a:rPr>
              <a:t>Difference </a:t>
            </a:r>
            <a:r>
              <a:rPr sz="2400" dirty="0">
                <a:latin typeface="Segoe UI"/>
                <a:cs typeface="Segoe UI"/>
              </a:rPr>
              <a:t>between </a:t>
            </a:r>
            <a:r>
              <a:rPr sz="2400" spc="-5" dirty="0">
                <a:latin typeface="Segoe UI"/>
                <a:cs typeface="Segoe UI"/>
              </a:rPr>
              <a:t>memorization </a:t>
            </a:r>
            <a:r>
              <a:rPr sz="2400" dirty="0">
                <a:latin typeface="Segoe UI"/>
                <a:cs typeface="Segoe UI"/>
              </a:rPr>
              <a:t>and generalization</a:t>
            </a:r>
            <a:endParaRPr sz="24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Segoe UI"/>
                <a:cs typeface="Segoe UI"/>
              </a:rPr>
              <a:t>What inductive bias is, </a:t>
            </a:r>
            <a:r>
              <a:rPr sz="2400" dirty="0">
                <a:latin typeface="Segoe UI"/>
                <a:cs typeface="Segoe UI"/>
              </a:rPr>
              <a:t>and what </a:t>
            </a:r>
            <a:r>
              <a:rPr sz="2400" spc="-5" dirty="0">
                <a:latin typeface="Segoe UI"/>
                <a:cs typeface="Segoe UI"/>
              </a:rPr>
              <a:t>is its </a:t>
            </a:r>
            <a:r>
              <a:rPr sz="2400" spc="-10" dirty="0">
                <a:latin typeface="Segoe UI"/>
                <a:cs typeface="Segoe UI"/>
              </a:rPr>
              <a:t>role </a:t>
            </a:r>
            <a:r>
              <a:rPr sz="2400" spc="-5" dirty="0">
                <a:latin typeface="Segoe UI"/>
                <a:cs typeface="Segoe UI"/>
              </a:rPr>
              <a:t>in</a:t>
            </a:r>
            <a:r>
              <a:rPr sz="2400" spc="120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learning</a:t>
            </a:r>
            <a:endParaRPr sz="24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Segoe UI"/>
                <a:cs typeface="Segoe UI"/>
              </a:rPr>
              <a:t>What </a:t>
            </a:r>
            <a:r>
              <a:rPr sz="2400" dirty="0">
                <a:latin typeface="Segoe UI"/>
                <a:cs typeface="Segoe UI"/>
              </a:rPr>
              <a:t>underfitting and overfitting</a:t>
            </a:r>
            <a:r>
              <a:rPr sz="2400" spc="35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means</a:t>
            </a:r>
            <a:endParaRPr sz="24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Segoe UI"/>
                <a:cs typeface="Segoe UI"/>
              </a:rPr>
              <a:t>How </a:t>
            </a:r>
            <a:r>
              <a:rPr sz="2400" spc="-10" dirty="0">
                <a:latin typeface="Segoe UI"/>
                <a:cs typeface="Segoe UI"/>
              </a:rPr>
              <a:t>to </a:t>
            </a:r>
            <a:r>
              <a:rPr sz="2400" spc="-15" dirty="0">
                <a:latin typeface="Segoe UI"/>
                <a:cs typeface="Segoe UI"/>
              </a:rPr>
              <a:t>take </a:t>
            </a:r>
            <a:r>
              <a:rPr sz="2400" dirty="0">
                <a:latin typeface="Segoe UI"/>
                <a:cs typeface="Segoe UI"/>
              </a:rPr>
              <a:t>a task and cast </a:t>
            </a:r>
            <a:r>
              <a:rPr sz="2400" spc="-5" dirty="0">
                <a:latin typeface="Segoe UI"/>
                <a:cs typeface="Segoe UI"/>
              </a:rPr>
              <a:t>it </a:t>
            </a:r>
            <a:r>
              <a:rPr sz="2400" dirty="0">
                <a:latin typeface="Segoe UI"/>
                <a:cs typeface="Segoe UI"/>
              </a:rPr>
              <a:t>as a </a:t>
            </a:r>
            <a:r>
              <a:rPr sz="2400" spc="-5" dirty="0">
                <a:latin typeface="Segoe UI"/>
                <a:cs typeface="Segoe UI"/>
              </a:rPr>
              <a:t>learning</a:t>
            </a:r>
            <a:r>
              <a:rPr sz="2400" spc="75" dirty="0">
                <a:latin typeface="Segoe UI"/>
                <a:cs typeface="Segoe UI"/>
              </a:rPr>
              <a:t> </a:t>
            </a:r>
            <a:r>
              <a:rPr sz="2400" spc="-10" dirty="0">
                <a:latin typeface="Segoe UI"/>
                <a:cs typeface="Segoe UI"/>
              </a:rPr>
              <a:t>problem</a:t>
            </a:r>
            <a:endParaRPr sz="24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9F2936"/>
                </a:solidFill>
                <a:latin typeface="Segoe UI"/>
                <a:cs typeface="Segoe UI"/>
              </a:rPr>
              <a:t>Why </a:t>
            </a:r>
            <a:r>
              <a:rPr sz="2400" dirty="0">
                <a:solidFill>
                  <a:srgbClr val="9F2936"/>
                </a:solidFill>
                <a:latin typeface="Segoe UI"/>
                <a:cs typeface="Segoe UI"/>
              </a:rPr>
              <a:t>you </a:t>
            </a:r>
            <a:r>
              <a:rPr sz="2400" spc="-5" dirty="0">
                <a:solidFill>
                  <a:srgbClr val="9F2936"/>
                </a:solidFill>
                <a:latin typeface="Segoe UI"/>
                <a:cs typeface="Segoe UI"/>
              </a:rPr>
              <a:t>should never ever touch your </a:t>
            </a:r>
            <a:r>
              <a:rPr sz="2400" spc="-10" dirty="0">
                <a:solidFill>
                  <a:srgbClr val="9F2936"/>
                </a:solidFill>
                <a:latin typeface="Segoe UI"/>
                <a:cs typeface="Segoe UI"/>
              </a:rPr>
              <a:t>test</a:t>
            </a:r>
            <a:r>
              <a:rPr sz="2400" spc="60" dirty="0">
                <a:solidFill>
                  <a:srgbClr val="9F2936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9F2936"/>
                </a:solidFill>
                <a:latin typeface="Segoe UI"/>
                <a:cs typeface="Segoe UI"/>
              </a:rPr>
              <a:t>data!!</a:t>
            </a:r>
            <a:endParaRPr sz="2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143000" y="165099"/>
            <a:ext cx="7543800" cy="766533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NZ" dirty="0"/>
              <a:t>Performance measures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1639" y="1371600"/>
            <a:ext cx="7925161" cy="4843868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The </a:t>
            </a:r>
            <a:r>
              <a:rPr lang="en-NZ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confusion matrix</a:t>
            </a: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:</a:t>
            </a:r>
            <a:b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endParaRPr lang="en-NZ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400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Accuracy is ratio between the diagonal elements and the full matrix.  I.e. Accuracy= TP + TN/ TP + FP + TN + FN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400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Can be extended to multi-class problems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400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Different misclassification costs can be assigned to false  positives and false negatives</a:t>
            </a:r>
            <a:endParaRPr lang="en-NZ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There are many other types of </a:t>
            </a:r>
            <a:r>
              <a:rPr lang="en-NZ" sz="2400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performance measures</a:t>
            </a:r>
            <a:endParaRPr lang="en-NZ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90600" y="1981200"/>
            <a:ext cx="7620000" cy="1587600"/>
            <a:chOff x="1440000" y="2286000"/>
            <a:chExt cx="7048588" cy="1587600"/>
          </a:xfrm>
        </p:grpSpPr>
        <p:sp>
          <p:nvSpPr>
            <p:cNvPr id="5" name="Freeform 4"/>
            <p:cNvSpPr/>
            <p:nvPr/>
          </p:nvSpPr>
          <p:spPr>
            <a:xfrm>
              <a:off x="1688412" y="3252801"/>
              <a:ext cx="1439904" cy="47676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chemeClr val="accent1"/>
                  </a:solidFill>
                  <a:latin typeface="Tahoma" pitchFamily="18"/>
                  <a:ea typeface="Gothic" pitchFamily="2"/>
                  <a:cs typeface="Lucidasans" pitchFamily="2"/>
                </a:rPr>
                <a:t>Actual class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1440000" y="2682720"/>
              <a:ext cx="2850480" cy="39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440000" y="2286000"/>
              <a:ext cx="2850480" cy="396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6233040" y="3476520"/>
              <a:ext cx="2180245" cy="39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True negative (TN)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4290480" y="3476520"/>
              <a:ext cx="2065911" cy="39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rgbClr val="FF0000"/>
                  </a:solidFill>
                  <a:latin typeface="Tahoma" pitchFamily="18"/>
                  <a:ea typeface="Gothic" pitchFamily="2"/>
                  <a:cs typeface="Lucidasans" pitchFamily="2"/>
                </a:rPr>
                <a:t>False positive (FP)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3416093" y="3476520"/>
              <a:ext cx="1054800" cy="39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229513" y="3079800"/>
              <a:ext cx="2259075" cy="396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rgbClr val="FF0000"/>
                  </a:solidFill>
                  <a:latin typeface="Tahoma" pitchFamily="18"/>
                  <a:ea typeface="Gothic" pitchFamily="2"/>
                  <a:cs typeface="Lucidasans" pitchFamily="2"/>
                </a:rPr>
                <a:t>False negative (FN)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4188949" y="3079800"/>
              <a:ext cx="2180248" cy="396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True positive (TP)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416093" y="3079800"/>
              <a:ext cx="1054800" cy="396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300000" y="2682720"/>
              <a:ext cx="2005920" cy="39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290480" y="2682720"/>
              <a:ext cx="2009520" cy="39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290480" y="2286000"/>
              <a:ext cx="4015440" cy="396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NZ" sz="2000" b="0" i="0" u="none" strike="noStrike" baseline="0" dirty="0">
                  <a:ln>
                    <a:noFill/>
                  </a:ln>
                  <a:solidFill>
                    <a:schemeClr val="accent1"/>
                  </a:solidFill>
                  <a:latin typeface="Tahoma" pitchFamily="18"/>
                  <a:ea typeface="Gothic" pitchFamily="2"/>
                  <a:cs typeface="Lucidasans" pitchFamily="2"/>
                </a:rPr>
                <a:t>Predicted class</a:t>
              </a:r>
            </a:p>
          </p:txBody>
        </p:sp>
        <p:sp>
          <p:nvSpPr>
            <p:cNvPr id="17" name="Straight Connector 16"/>
            <p:cNvSpPr/>
            <p:nvPr/>
          </p:nvSpPr>
          <p:spPr>
            <a:xfrm>
              <a:off x="1552182" y="2286000"/>
              <a:ext cx="68659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18" name="Straight Connector 17"/>
            <p:cNvSpPr/>
            <p:nvPr/>
          </p:nvSpPr>
          <p:spPr>
            <a:xfrm>
              <a:off x="8418102" y="2286000"/>
              <a:ext cx="0" cy="15876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19" name="Straight Connector 18"/>
            <p:cNvSpPr/>
            <p:nvPr/>
          </p:nvSpPr>
          <p:spPr>
            <a:xfrm>
              <a:off x="6300000" y="2682720"/>
              <a:ext cx="0" cy="119088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Straight Connector 19"/>
            <p:cNvSpPr/>
            <p:nvPr/>
          </p:nvSpPr>
          <p:spPr>
            <a:xfrm>
              <a:off x="1510486" y="2286000"/>
              <a:ext cx="0" cy="15876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21" name="Straight Connector 20"/>
            <p:cNvSpPr/>
            <p:nvPr/>
          </p:nvSpPr>
          <p:spPr>
            <a:xfrm>
              <a:off x="1552182" y="3873600"/>
              <a:ext cx="68659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22" name="Straight Connector 21"/>
            <p:cNvSpPr/>
            <p:nvPr/>
          </p:nvSpPr>
          <p:spPr>
            <a:xfrm>
              <a:off x="4259435" y="3079800"/>
              <a:ext cx="40154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23" name="Straight Connector 22"/>
            <p:cNvSpPr/>
            <p:nvPr/>
          </p:nvSpPr>
          <p:spPr>
            <a:xfrm>
              <a:off x="4290480" y="3476520"/>
              <a:ext cx="40154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</p:grpSp>
      <p:sp>
        <p:nvSpPr>
          <p:cNvPr id="25" name="object 5">
            <a:extLst>
              <a:ext uri="{FF2B5EF4-FFF2-40B4-BE49-F238E27FC236}">
                <a16:creationId xmlns:a16="http://schemas.microsoft.com/office/drawing/2014/main" id="{09E85096-BE40-48DA-96AA-F0DCFD6BC22C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990600" y="317499"/>
            <a:ext cx="7543800" cy="6731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dirty="0"/>
              <a:t>More measures...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0583" y="990600"/>
            <a:ext cx="7682854" cy="557464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Fraction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of relevant documents that are returned: 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recall =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TP/(TP+FN) </a:t>
            </a:r>
          </a:p>
          <a:p>
            <a:pPr marL="800100" lvl="1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Out of all positives, what proportion was correctly classified?</a:t>
            </a:r>
          </a:p>
          <a:p>
            <a:pPr marL="342900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Fraction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of retrieved documents that are relevant: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precision=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TP/(TP+FP)</a:t>
            </a:r>
          </a:p>
          <a:p>
            <a:pPr marL="800100" lvl="1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Out of all classified positive, what proportion was actually positive?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In some domains Recall may be more important than accuracy (e.g. Medical diagnosis)</a:t>
            </a: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F-measure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=(2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Utopia" pitchFamily="18"/>
                <a:cs typeface="Arial" panose="020B0604020202020204" pitchFamily="34" charset="0"/>
              </a:rPr>
              <a:t>×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recall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Utopia" pitchFamily="18"/>
                <a:cs typeface="Arial" panose="020B0604020202020204" pitchFamily="34" charset="0"/>
              </a:rPr>
              <a:t>×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precision)/(recall + precision)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sensitivity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Utopia" pitchFamily="18"/>
                <a:cs typeface="Arial" panose="020B0604020202020204" pitchFamily="34" charset="0"/>
              </a:rPr>
              <a:t>× specificity = (TP / (TP + FN)) × (TN / (FP + TN))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Utopia" pitchFamily="18"/>
                <a:cs typeface="Arial" panose="020B0604020202020204" pitchFamily="34" charset="0"/>
              </a:rPr>
              <a:t>Area under the ROC curve (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Utopia" pitchFamily="18"/>
                <a:cs typeface="Arial" panose="020B0604020202020204" pitchFamily="34" charset="0"/>
              </a:rPr>
              <a:t>AUC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Utopia" pitchFamily="18"/>
                <a:cs typeface="Arial" panose="020B0604020202020204" pitchFamily="34" charset="0"/>
              </a:rPr>
              <a:t>): 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Utopia" pitchFamily="18"/>
                <a:cs typeface="Arial" panose="020B0604020202020204" pitchFamily="34" charset="0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Utopia" pitchFamily="18"/>
                <a:cs typeface="Arial" panose="020B0604020202020204" pitchFamily="34" charset="0"/>
              </a:rPr>
              <a:t>probability that randomly chosen positive instance is ranked above randomly chosen negative one</a:t>
            </a: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Utopia" pitchFamily="18"/>
              <a:cs typeface="Arial" panose="020B0604020202020204" pitchFamily="34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A8A6980-C766-4EC6-B838-7A1DB2BD9506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066800" y="165099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dirty="0"/>
              <a:t>Evaluating numeric prediction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000" y="1234080"/>
            <a:ext cx="7543799" cy="384763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Same strategies: independent test set, cross-validation, significance tests, etc.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Difference: error measures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Actual target values: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</a:t>
            </a:r>
            <a:r>
              <a:rPr lang="en-US" sz="2400" b="0" i="1" u="none" strike="noStrike" baseline="-2500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</a:t>
            </a:r>
            <a:r>
              <a:rPr lang="en-US" sz="2400" b="0" i="1" u="none" strike="noStrike" baseline="-2500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2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…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</a:t>
            </a:r>
            <a:r>
              <a:rPr lang="en-US" sz="2400" b="0" i="1" u="none" strike="noStrike" baseline="-2500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n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Predicted target values: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p</a:t>
            </a:r>
            <a:r>
              <a:rPr lang="en-US" sz="2400" b="0" i="1" u="none" strike="noStrike" baseline="-2500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p</a:t>
            </a:r>
            <a:r>
              <a:rPr lang="en-US" sz="2400" b="0" i="1" u="none" strike="noStrike" baseline="-2500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2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… </a:t>
            </a:r>
            <a:r>
              <a:rPr lang="en-US" sz="2400" b="0" i="1" u="none" strike="noStrike" baseline="0" dirty="0" err="1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p</a:t>
            </a:r>
            <a:r>
              <a:rPr lang="en-US" sz="2400" b="0" i="1" u="none" strike="noStrike" baseline="-25000" dirty="0" err="1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n</a:t>
            </a:r>
            <a:endParaRPr lang="en-US" sz="2400" b="0" i="1" u="none" strike="noStrike" baseline="-2500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Most popular measure: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mean-squared error</a:t>
            </a:r>
            <a:b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endParaRPr lang="en-US" sz="2400" b="0" i="1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Easy to manipulate mathematically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473" y="3908394"/>
            <a:ext cx="2921000" cy="698500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C9735352-9CF4-4DB1-A69C-7858547A9BE2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066800" y="88899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dirty="0"/>
              <a:t>Other measures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0000" y="900000"/>
            <a:ext cx="8100000" cy="4330842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The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root mean-squared error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The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mean absolute error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is less sensitive to outliers than the mean-squared error: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Sometimes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relative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error values are more appropriate (e.g. 10% for an error of 50 when predicting 500)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452" y="3607023"/>
            <a:ext cx="2819400" cy="584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117" y="1571814"/>
            <a:ext cx="3111500" cy="698500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62E3C58E-07CD-4747-843D-BE71AE8235C6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219200" y="241299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dirty="0"/>
              <a:t>Improvement on the mean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000" y="1464840"/>
            <a:ext cx="7543799" cy="362346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How much does the scheme improve on simply predicting the average?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The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relative squared error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is:</a:t>
            </a: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The </a:t>
            </a:r>
            <a:r>
              <a:rPr lang="en-US" sz="2400" i="1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root relative squared error </a:t>
            </a:r>
            <a:r>
              <a:rPr lang="en-US" sz="2400" dirty="0">
                <a:solidFill>
                  <a:srgbClr val="000000"/>
                </a:solidFill>
                <a:ea typeface="Gothic" pitchFamily="2"/>
                <a:cs typeface="Lucidasans" pitchFamily="2"/>
              </a:rPr>
              <a:t>and the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relative absolute error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are: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2628900"/>
            <a:ext cx="6146800" cy="16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6293" y="5250011"/>
            <a:ext cx="2959100" cy="673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717" y="5131242"/>
            <a:ext cx="3225800" cy="825500"/>
          </a:xfrm>
          <a:prstGeom prst="rect">
            <a:avLst/>
          </a:prstGeom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4073856A-C570-480E-939D-C9A323A16154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371600" y="241299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dirty="0"/>
              <a:t>Correlation coefficient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4160" y="1154160"/>
            <a:ext cx="7917840" cy="4330842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Measures the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statistical correlation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 between the predicted values and the actual values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Scale independent, between –1 and +1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Good performance leads to large values!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210" y="2528867"/>
            <a:ext cx="6553200" cy="1333500"/>
          </a:xfrm>
          <a:prstGeom prst="rect">
            <a:avLst/>
          </a:prstGeom>
        </p:spPr>
      </p:pic>
      <p:sp>
        <p:nvSpPr>
          <p:cNvPr id="6" name="object 5">
            <a:extLst>
              <a:ext uri="{FF2B5EF4-FFF2-40B4-BE49-F238E27FC236}">
                <a16:creationId xmlns:a16="http://schemas.microsoft.com/office/drawing/2014/main" id="{81617E29-28EF-415A-87CD-6CD7BCEE4EEC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295400" y="241299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dirty="0"/>
              <a:t>Which measure?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1919" y="1080000"/>
            <a:ext cx="7543799" cy="1402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Best to look at all of them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Often it doesn’t matter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Example: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0000" y="2921760"/>
            <a:ext cx="8100000" cy="2371680"/>
            <a:chOff x="720000" y="2921760"/>
            <a:chExt cx="8100000" cy="2371680"/>
          </a:xfrm>
        </p:grpSpPr>
        <p:sp>
          <p:nvSpPr>
            <p:cNvPr id="5" name="Freeform 4"/>
            <p:cNvSpPr/>
            <p:nvPr/>
          </p:nvSpPr>
          <p:spPr>
            <a:xfrm>
              <a:off x="7707960" y="489816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0.91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6437519" y="4898160"/>
              <a:ext cx="12704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0.89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5325480" y="489816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0.88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4293360" y="4898160"/>
              <a:ext cx="103212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0.88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720000" y="4898160"/>
              <a:ext cx="357336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Correlation coefficient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7707960" y="450288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30.4%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437519" y="4502880"/>
              <a:ext cx="12704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34.8%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325480" y="450288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40.1%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293360" y="4502880"/>
              <a:ext cx="103212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43.1%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20000" y="4502880"/>
              <a:ext cx="357336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Relative absolute error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7707960" y="410760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35.8%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6437519" y="4107600"/>
              <a:ext cx="12704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39.4%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325480" y="410760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57.2%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4293360" y="4107600"/>
              <a:ext cx="103212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42.2%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720000" y="4107600"/>
              <a:ext cx="357336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Root rel squared error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7707960" y="371232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29.2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6437519" y="3712320"/>
              <a:ext cx="12704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33.4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5325480" y="371232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38.5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293360" y="3712320"/>
              <a:ext cx="103212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41.3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720000" y="3712320"/>
              <a:ext cx="357336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Mean absolute error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7707960" y="3317039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57.4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6437519" y="3317039"/>
              <a:ext cx="12704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63.3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5325480" y="3317039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91.7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4293360" y="3317039"/>
              <a:ext cx="103212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67.8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720000" y="3317039"/>
              <a:ext cx="357336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Root mean-squared error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7707960" y="292176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D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6437519" y="2921760"/>
              <a:ext cx="12704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325480" y="2921760"/>
              <a:ext cx="111204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4293360" y="2921760"/>
              <a:ext cx="103212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9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720000" y="2921760"/>
              <a:ext cx="357336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35" name="Straight Connector 34"/>
            <p:cNvSpPr/>
            <p:nvPr/>
          </p:nvSpPr>
          <p:spPr>
            <a:xfrm>
              <a:off x="720000" y="2921760"/>
              <a:ext cx="357336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36" name="Straight Connector 35"/>
            <p:cNvSpPr/>
            <p:nvPr/>
          </p:nvSpPr>
          <p:spPr>
            <a:xfrm>
              <a:off x="720000" y="5293440"/>
              <a:ext cx="357336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37" name="Straight Connector 36"/>
            <p:cNvSpPr/>
            <p:nvPr/>
          </p:nvSpPr>
          <p:spPr>
            <a:xfrm>
              <a:off x="720000" y="2921760"/>
              <a:ext cx="0" cy="39527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38" name="Straight Connector 37"/>
            <p:cNvSpPr/>
            <p:nvPr/>
          </p:nvSpPr>
          <p:spPr>
            <a:xfrm>
              <a:off x="8820000" y="2921760"/>
              <a:ext cx="0" cy="39527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39" name="Straight Connector 38"/>
            <p:cNvSpPr/>
            <p:nvPr/>
          </p:nvSpPr>
          <p:spPr>
            <a:xfrm>
              <a:off x="4293360" y="2921760"/>
              <a:ext cx="1032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0" name="Straight Connector 39"/>
            <p:cNvSpPr/>
            <p:nvPr/>
          </p:nvSpPr>
          <p:spPr>
            <a:xfrm>
              <a:off x="5325480" y="2921760"/>
              <a:ext cx="111203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1" name="Straight Connector 40"/>
            <p:cNvSpPr/>
            <p:nvPr/>
          </p:nvSpPr>
          <p:spPr>
            <a:xfrm>
              <a:off x="6437519" y="2921760"/>
              <a:ext cx="127044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2" name="Straight Connector 41"/>
            <p:cNvSpPr/>
            <p:nvPr/>
          </p:nvSpPr>
          <p:spPr>
            <a:xfrm>
              <a:off x="7707960" y="2921760"/>
              <a:ext cx="11120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3" name="Straight Connector 42"/>
            <p:cNvSpPr/>
            <p:nvPr/>
          </p:nvSpPr>
          <p:spPr>
            <a:xfrm>
              <a:off x="4293360" y="3317039"/>
              <a:ext cx="0" cy="19764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4" name="Straight Connector 43"/>
            <p:cNvSpPr/>
            <p:nvPr/>
          </p:nvSpPr>
          <p:spPr>
            <a:xfrm>
              <a:off x="5325480" y="3317039"/>
              <a:ext cx="0" cy="19764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5" name="Straight Connector 44"/>
            <p:cNvSpPr/>
            <p:nvPr/>
          </p:nvSpPr>
          <p:spPr>
            <a:xfrm>
              <a:off x="6437519" y="3317039"/>
              <a:ext cx="0" cy="19764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6" name="Straight Connector 45"/>
            <p:cNvSpPr/>
            <p:nvPr/>
          </p:nvSpPr>
          <p:spPr>
            <a:xfrm>
              <a:off x="7707960" y="3317039"/>
              <a:ext cx="0" cy="19764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7" name="Straight Connector 46"/>
            <p:cNvSpPr/>
            <p:nvPr/>
          </p:nvSpPr>
          <p:spPr>
            <a:xfrm>
              <a:off x="8820000" y="3317039"/>
              <a:ext cx="0" cy="19764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8" name="Straight Connector 47"/>
            <p:cNvSpPr/>
            <p:nvPr/>
          </p:nvSpPr>
          <p:spPr>
            <a:xfrm>
              <a:off x="4293360" y="5293440"/>
              <a:ext cx="45266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49" name="Straight Connector 48"/>
            <p:cNvSpPr/>
            <p:nvPr/>
          </p:nvSpPr>
          <p:spPr>
            <a:xfrm>
              <a:off x="4293360" y="3317039"/>
              <a:ext cx="45266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0" name="Straight Connector 49"/>
            <p:cNvSpPr/>
            <p:nvPr/>
          </p:nvSpPr>
          <p:spPr>
            <a:xfrm>
              <a:off x="4293360" y="3712320"/>
              <a:ext cx="45266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1" name="Straight Connector 50"/>
            <p:cNvSpPr/>
            <p:nvPr/>
          </p:nvSpPr>
          <p:spPr>
            <a:xfrm>
              <a:off x="4293360" y="4107600"/>
              <a:ext cx="45266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2" name="Straight Connector 51"/>
            <p:cNvSpPr/>
            <p:nvPr/>
          </p:nvSpPr>
          <p:spPr>
            <a:xfrm>
              <a:off x="4293360" y="4502880"/>
              <a:ext cx="45266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3" name="Straight Connector 52"/>
            <p:cNvSpPr/>
            <p:nvPr/>
          </p:nvSpPr>
          <p:spPr>
            <a:xfrm>
              <a:off x="4293360" y="4898160"/>
              <a:ext cx="45266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4" name="Straight Connector 53"/>
            <p:cNvSpPr/>
            <p:nvPr/>
          </p:nvSpPr>
          <p:spPr>
            <a:xfrm>
              <a:off x="720000" y="3317039"/>
              <a:ext cx="0" cy="39528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5" name="Straight Connector 54"/>
            <p:cNvSpPr/>
            <p:nvPr/>
          </p:nvSpPr>
          <p:spPr>
            <a:xfrm>
              <a:off x="720000" y="3712320"/>
              <a:ext cx="0" cy="3952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6" name="Straight Connector 55"/>
            <p:cNvSpPr/>
            <p:nvPr/>
          </p:nvSpPr>
          <p:spPr>
            <a:xfrm>
              <a:off x="720000" y="4107600"/>
              <a:ext cx="0" cy="3952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7" name="Straight Connector 56"/>
            <p:cNvSpPr/>
            <p:nvPr/>
          </p:nvSpPr>
          <p:spPr>
            <a:xfrm>
              <a:off x="720000" y="4502880"/>
              <a:ext cx="0" cy="3952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  <p:sp>
          <p:nvSpPr>
            <p:cNvPr id="58" name="Straight Connector 57"/>
            <p:cNvSpPr/>
            <p:nvPr/>
          </p:nvSpPr>
          <p:spPr>
            <a:xfrm>
              <a:off x="720000" y="4898160"/>
              <a:ext cx="0" cy="3952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 dirty="0">
                <a:ln>
                  <a:noFill/>
                </a:ln>
                <a:solidFill>
                  <a:srgbClr val="00DCFF"/>
                </a:solidFill>
                <a:latin typeface="Arial" panose="020B0604020202020204" pitchFamily="34" charset="0"/>
                <a:ea typeface="Gothic" pitchFamily="2"/>
                <a:cs typeface="Lucidasans" pitchFamily="2"/>
              </a:endParaRPr>
            </a:p>
          </p:txBody>
        </p:sp>
      </p:grpSp>
      <p:sp>
        <p:nvSpPr>
          <p:cNvPr id="59" name="Freeform 58"/>
          <p:cNvSpPr/>
          <p:nvPr/>
        </p:nvSpPr>
        <p:spPr>
          <a:xfrm>
            <a:off x="4140000" y="5497560"/>
            <a:ext cx="2057400" cy="622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D best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C second-best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A, B arguable</a:t>
            </a:r>
          </a:p>
        </p:txBody>
      </p:sp>
      <p:sp>
        <p:nvSpPr>
          <p:cNvPr id="61" name="object 5">
            <a:extLst>
              <a:ext uri="{FF2B5EF4-FFF2-40B4-BE49-F238E27FC236}">
                <a16:creationId xmlns:a16="http://schemas.microsoft.com/office/drawing/2014/main" id="{4A208F63-E407-4D19-BFAD-25BA0EE0919A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0370" y="483234"/>
            <a:ext cx="32245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160" dirty="0"/>
              <a:t>New</a:t>
            </a:r>
            <a:r>
              <a:rPr spc="-75" dirty="0"/>
              <a:t> </a:t>
            </a:r>
            <a:r>
              <a:rPr spc="-120" dirty="0"/>
              <a:t>Topics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208402"/>
            <a:ext cx="7801609" cy="3123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44704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Nearest </a:t>
            </a:r>
            <a:r>
              <a:rPr sz="3200" dirty="0">
                <a:latin typeface="Segoe UI"/>
                <a:cs typeface="Segoe UI"/>
              </a:rPr>
              <a:t>Neighbors (NN) algorithms for  classification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10" dirty="0">
                <a:latin typeface="Segoe UI"/>
                <a:cs typeface="Segoe UI"/>
              </a:rPr>
              <a:t>K-NN, </a:t>
            </a:r>
            <a:r>
              <a:rPr sz="2800" spc="-5" dirty="0">
                <a:latin typeface="Segoe UI"/>
                <a:cs typeface="Segoe UI"/>
              </a:rPr>
              <a:t>Epsilon </a:t>
            </a:r>
            <a:r>
              <a:rPr sz="2800" spc="-10" dirty="0">
                <a:latin typeface="Segoe UI"/>
                <a:cs typeface="Segoe UI"/>
              </a:rPr>
              <a:t>ball</a:t>
            </a:r>
            <a:r>
              <a:rPr sz="2800" spc="50" dirty="0">
                <a:latin typeface="Segoe UI"/>
                <a:cs typeface="Segoe UI"/>
              </a:rPr>
              <a:t> </a:t>
            </a:r>
            <a:r>
              <a:rPr sz="2800" spc="-10" dirty="0">
                <a:latin typeface="Segoe UI"/>
                <a:cs typeface="Segoe UI"/>
              </a:rPr>
              <a:t>NN</a:t>
            </a:r>
            <a:endParaRPr sz="28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"/>
              <a:buChar char="–"/>
            </a:pPr>
            <a:endParaRPr sz="3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Fundamental </a:t>
            </a:r>
            <a:r>
              <a:rPr sz="3200" dirty="0">
                <a:latin typeface="Segoe UI"/>
                <a:cs typeface="Segoe UI"/>
              </a:rPr>
              <a:t>Machine Learning</a:t>
            </a:r>
            <a:r>
              <a:rPr sz="3200" spc="-5" dirty="0">
                <a:latin typeface="Segoe UI"/>
                <a:cs typeface="Segoe UI"/>
              </a:rPr>
              <a:t> Concepts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10" dirty="0">
                <a:latin typeface="Segoe UI"/>
                <a:cs typeface="Segoe UI"/>
              </a:rPr>
              <a:t>Decision</a:t>
            </a:r>
            <a:r>
              <a:rPr sz="2800" spc="-5" dirty="0">
                <a:latin typeface="Segoe UI"/>
                <a:cs typeface="Segoe UI"/>
              </a:rPr>
              <a:t> </a:t>
            </a:r>
            <a:r>
              <a:rPr sz="2800" spc="10" dirty="0">
                <a:latin typeface="Segoe UI"/>
                <a:cs typeface="Segoe UI"/>
              </a:rPr>
              <a:t>boundary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5185" marR="5080" indent="4203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Intuition </a:t>
            </a:r>
            <a:r>
              <a:rPr dirty="0"/>
              <a:t>for </a:t>
            </a:r>
            <a:r>
              <a:rPr spc="-15" dirty="0"/>
              <a:t>Nearest  </a:t>
            </a:r>
            <a:r>
              <a:rPr dirty="0"/>
              <a:t>Neighbor</a:t>
            </a:r>
            <a:r>
              <a:rPr spc="-110" dirty="0"/>
              <a:t> </a:t>
            </a:r>
            <a:r>
              <a:rPr spc="-5" dirty="0"/>
              <a:t>Classification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136774"/>
            <a:ext cx="8023225" cy="4013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Segoe UI"/>
                <a:cs typeface="Segoe UI"/>
              </a:rPr>
              <a:t>This </a:t>
            </a:r>
            <a:r>
              <a:rPr sz="2800" spc="-5" dirty="0">
                <a:solidFill>
                  <a:srgbClr val="9F2936"/>
                </a:solidFill>
                <a:latin typeface="Segoe UI"/>
                <a:cs typeface="Segoe UI"/>
              </a:rPr>
              <a:t>“rule </a:t>
            </a:r>
            <a:r>
              <a:rPr sz="2800" spc="-25" dirty="0">
                <a:solidFill>
                  <a:srgbClr val="9F2936"/>
                </a:solidFill>
                <a:latin typeface="Segoe UI"/>
                <a:cs typeface="Segoe UI"/>
              </a:rPr>
              <a:t>of </a:t>
            </a:r>
            <a:r>
              <a:rPr sz="2800" spc="-10" dirty="0">
                <a:solidFill>
                  <a:srgbClr val="9F2936"/>
                </a:solidFill>
                <a:latin typeface="Segoe UI"/>
                <a:cs typeface="Segoe UI"/>
              </a:rPr>
              <a:t>nearest </a:t>
            </a:r>
            <a:r>
              <a:rPr sz="2800" spc="10" dirty="0">
                <a:solidFill>
                  <a:srgbClr val="9F2936"/>
                </a:solidFill>
                <a:latin typeface="Segoe UI"/>
                <a:cs typeface="Segoe UI"/>
              </a:rPr>
              <a:t>neighbor” </a:t>
            </a:r>
            <a:r>
              <a:rPr sz="2800" spc="-5" dirty="0">
                <a:latin typeface="Segoe UI"/>
                <a:cs typeface="Segoe UI"/>
              </a:rPr>
              <a:t>has considerable  </a:t>
            </a:r>
            <a:r>
              <a:rPr sz="2800" spc="5" dirty="0">
                <a:latin typeface="Segoe UI"/>
                <a:cs typeface="Segoe UI"/>
              </a:rPr>
              <a:t>elementary </a:t>
            </a:r>
            <a:r>
              <a:rPr sz="2800" spc="-10" dirty="0">
                <a:latin typeface="Segoe UI"/>
                <a:cs typeface="Segoe UI"/>
              </a:rPr>
              <a:t>intuitive </a:t>
            </a:r>
            <a:r>
              <a:rPr sz="2800" spc="-5" dirty="0">
                <a:latin typeface="Segoe UI"/>
                <a:cs typeface="Segoe UI"/>
              </a:rPr>
              <a:t>appeal and </a:t>
            </a:r>
            <a:r>
              <a:rPr sz="2800" spc="-15" dirty="0">
                <a:latin typeface="Segoe UI"/>
                <a:cs typeface="Segoe UI"/>
              </a:rPr>
              <a:t>probably  </a:t>
            </a:r>
            <a:r>
              <a:rPr sz="2800" spc="-5" dirty="0">
                <a:latin typeface="Segoe UI"/>
                <a:cs typeface="Segoe UI"/>
              </a:rPr>
              <a:t>corresponds </a:t>
            </a:r>
            <a:r>
              <a:rPr sz="2800" spc="-15" dirty="0">
                <a:latin typeface="Segoe UI"/>
                <a:cs typeface="Segoe UI"/>
              </a:rPr>
              <a:t>to </a:t>
            </a:r>
            <a:r>
              <a:rPr sz="2800" spc="-5" dirty="0">
                <a:latin typeface="Segoe UI"/>
                <a:cs typeface="Segoe UI"/>
              </a:rPr>
              <a:t>practice </a:t>
            </a:r>
            <a:r>
              <a:rPr sz="2800" spc="-10" dirty="0">
                <a:latin typeface="Segoe UI"/>
                <a:cs typeface="Segoe UI"/>
              </a:rPr>
              <a:t>in </a:t>
            </a:r>
            <a:r>
              <a:rPr sz="2800" spc="-5" dirty="0">
                <a:latin typeface="Segoe UI"/>
                <a:cs typeface="Segoe UI"/>
              </a:rPr>
              <a:t>many </a:t>
            </a:r>
            <a:r>
              <a:rPr sz="2800" spc="-10" dirty="0">
                <a:latin typeface="Segoe UI"/>
                <a:cs typeface="Segoe UI"/>
              </a:rPr>
              <a:t>situations. </a:t>
            </a:r>
            <a:r>
              <a:rPr sz="2800" spc="-5" dirty="0">
                <a:latin typeface="Segoe UI"/>
                <a:cs typeface="Segoe UI"/>
              </a:rPr>
              <a:t>For  example, it is possible that much </a:t>
            </a:r>
            <a:r>
              <a:rPr sz="2800" spc="-10" dirty="0">
                <a:latin typeface="Segoe UI"/>
                <a:cs typeface="Segoe UI"/>
              </a:rPr>
              <a:t>medical </a:t>
            </a:r>
            <a:r>
              <a:rPr sz="2800" spc="-5" dirty="0">
                <a:latin typeface="Segoe UI"/>
                <a:cs typeface="Segoe UI"/>
              </a:rPr>
              <a:t>diagnosis  is </a:t>
            </a:r>
            <a:r>
              <a:rPr sz="2800" spc="-10" dirty="0">
                <a:latin typeface="Segoe UI"/>
                <a:cs typeface="Segoe UI"/>
              </a:rPr>
              <a:t>influenced </a:t>
            </a:r>
            <a:r>
              <a:rPr sz="2800" spc="-5" dirty="0">
                <a:latin typeface="Segoe UI"/>
                <a:cs typeface="Segoe UI"/>
              </a:rPr>
              <a:t>by the doctor’s </a:t>
            </a:r>
            <a:r>
              <a:rPr sz="2800" spc="-5" dirty="0">
                <a:solidFill>
                  <a:srgbClr val="9F2936"/>
                </a:solidFill>
                <a:latin typeface="Segoe UI"/>
                <a:cs typeface="Segoe UI"/>
              </a:rPr>
              <a:t>recollection </a:t>
            </a:r>
            <a:r>
              <a:rPr sz="2800" spc="-25" dirty="0">
                <a:latin typeface="Segoe UI"/>
                <a:cs typeface="Segoe UI"/>
              </a:rPr>
              <a:t>of </a:t>
            </a:r>
            <a:r>
              <a:rPr sz="2800" spc="-5" dirty="0">
                <a:latin typeface="Segoe UI"/>
                <a:cs typeface="Segoe UI"/>
              </a:rPr>
              <a:t>the  </a:t>
            </a:r>
            <a:r>
              <a:rPr sz="2800" spc="-10" dirty="0">
                <a:latin typeface="Segoe UI"/>
                <a:cs typeface="Segoe UI"/>
              </a:rPr>
              <a:t>subsequent </a:t>
            </a:r>
            <a:r>
              <a:rPr sz="2800" spc="5" dirty="0">
                <a:latin typeface="Segoe UI"/>
                <a:cs typeface="Segoe UI"/>
              </a:rPr>
              <a:t>history </a:t>
            </a:r>
            <a:r>
              <a:rPr sz="2800" spc="-25" dirty="0">
                <a:latin typeface="Segoe UI"/>
                <a:cs typeface="Segoe UI"/>
              </a:rPr>
              <a:t>of </a:t>
            </a:r>
            <a:r>
              <a:rPr sz="2800" spc="-5" dirty="0">
                <a:latin typeface="Segoe UI"/>
                <a:cs typeface="Segoe UI"/>
              </a:rPr>
              <a:t>an earlier </a:t>
            </a:r>
            <a:r>
              <a:rPr sz="2800" spc="-10" dirty="0">
                <a:latin typeface="Segoe UI"/>
                <a:cs typeface="Segoe UI"/>
              </a:rPr>
              <a:t>patient </a:t>
            </a:r>
            <a:r>
              <a:rPr sz="2800" spc="-5" dirty="0">
                <a:latin typeface="Segoe UI"/>
                <a:cs typeface="Segoe UI"/>
              </a:rPr>
              <a:t>whose  </a:t>
            </a:r>
            <a:r>
              <a:rPr sz="2800" spc="-10" dirty="0">
                <a:latin typeface="Segoe UI"/>
                <a:cs typeface="Segoe UI"/>
              </a:rPr>
              <a:t>symptoms </a:t>
            </a:r>
            <a:r>
              <a:rPr sz="2800" spc="-10" dirty="0">
                <a:solidFill>
                  <a:srgbClr val="9F2936"/>
                </a:solidFill>
                <a:latin typeface="Segoe UI"/>
                <a:cs typeface="Segoe UI"/>
              </a:rPr>
              <a:t>resemble </a:t>
            </a:r>
            <a:r>
              <a:rPr sz="2800" spc="-5" dirty="0">
                <a:latin typeface="Segoe UI"/>
                <a:cs typeface="Segoe UI"/>
              </a:rPr>
              <a:t>in some way those </a:t>
            </a:r>
            <a:r>
              <a:rPr sz="2800" spc="-30" dirty="0">
                <a:latin typeface="Segoe UI"/>
                <a:cs typeface="Segoe UI"/>
              </a:rPr>
              <a:t>of </a:t>
            </a:r>
            <a:r>
              <a:rPr sz="2800" spc="-5" dirty="0">
                <a:latin typeface="Segoe UI"/>
                <a:cs typeface="Segoe UI"/>
              </a:rPr>
              <a:t>the  </a:t>
            </a:r>
            <a:r>
              <a:rPr sz="2800" spc="-10" dirty="0">
                <a:latin typeface="Segoe UI"/>
                <a:cs typeface="Segoe UI"/>
              </a:rPr>
              <a:t>current patient.</a:t>
            </a:r>
            <a:endParaRPr sz="2800">
              <a:latin typeface="Segoe UI"/>
              <a:cs typeface="Segoe UI"/>
            </a:endParaRPr>
          </a:p>
          <a:p>
            <a:pPr marL="3670935">
              <a:lnSpc>
                <a:spcPct val="100000"/>
              </a:lnSpc>
              <a:spcBef>
                <a:spcPts val="1170"/>
              </a:spcBef>
            </a:pPr>
            <a:r>
              <a:rPr sz="2800" spc="-5" dirty="0">
                <a:latin typeface="Segoe UI"/>
                <a:cs typeface="Segoe UI"/>
              </a:rPr>
              <a:t>(Fix and Hodges,</a:t>
            </a:r>
            <a:r>
              <a:rPr sz="280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1952)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115" marR="5080" indent="34544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Intuition </a:t>
            </a:r>
            <a:r>
              <a:rPr dirty="0"/>
              <a:t>for </a:t>
            </a:r>
            <a:r>
              <a:rPr spc="-15" dirty="0"/>
              <a:t>Nearest  </a:t>
            </a:r>
            <a:r>
              <a:rPr dirty="0"/>
              <a:t>Neighbor</a:t>
            </a:r>
            <a:r>
              <a:rPr spc="-110" dirty="0"/>
              <a:t> </a:t>
            </a:r>
            <a:r>
              <a:rPr spc="-5" dirty="0"/>
              <a:t>Classification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109557"/>
            <a:ext cx="7773670" cy="206438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Simple</a:t>
            </a:r>
            <a:r>
              <a:rPr sz="3200" spc="-5" dirty="0">
                <a:latin typeface="Segoe UI"/>
                <a:cs typeface="Segoe UI"/>
              </a:rPr>
              <a:t> idea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35" dirty="0">
                <a:latin typeface="Segoe UI"/>
                <a:cs typeface="Segoe UI"/>
              </a:rPr>
              <a:t>Store </a:t>
            </a:r>
            <a:r>
              <a:rPr sz="2800" spc="-5" dirty="0">
                <a:latin typeface="Segoe UI"/>
                <a:cs typeface="Segoe UI"/>
              </a:rPr>
              <a:t>all training</a:t>
            </a:r>
            <a:r>
              <a:rPr sz="2800" spc="2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examples</a:t>
            </a:r>
            <a:endParaRPr sz="2800">
              <a:latin typeface="Segoe UI"/>
              <a:cs typeface="Segoe U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dirty="0">
                <a:latin typeface="Segoe UI"/>
                <a:cs typeface="Segoe UI"/>
              </a:rPr>
              <a:t>Classify </a:t>
            </a:r>
            <a:r>
              <a:rPr sz="2800" spc="-5" dirty="0">
                <a:latin typeface="Segoe UI"/>
                <a:cs typeface="Segoe UI"/>
              </a:rPr>
              <a:t>new examples </a:t>
            </a:r>
            <a:r>
              <a:rPr sz="2800" spc="-10" dirty="0">
                <a:latin typeface="Segoe UI"/>
                <a:cs typeface="Segoe UI"/>
              </a:rPr>
              <a:t>based </a:t>
            </a:r>
            <a:r>
              <a:rPr sz="2800" spc="-5" dirty="0">
                <a:latin typeface="Segoe UI"/>
                <a:cs typeface="Segoe UI"/>
              </a:rPr>
              <a:t>on </a:t>
            </a:r>
            <a:r>
              <a:rPr sz="2800" dirty="0">
                <a:latin typeface="Segoe UI"/>
                <a:cs typeface="Segoe UI"/>
              </a:rPr>
              <a:t>most </a:t>
            </a:r>
            <a:r>
              <a:rPr sz="2800" spc="-10" dirty="0">
                <a:latin typeface="Segoe UI"/>
                <a:cs typeface="Segoe UI"/>
              </a:rPr>
              <a:t>similar  </a:t>
            </a:r>
            <a:r>
              <a:rPr sz="2800" spc="-5" dirty="0">
                <a:latin typeface="Segoe UI"/>
                <a:cs typeface="Segoe UI"/>
              </a:rPr>
              <a:t>training</a:t>
            </a:r>
            <a:r>
              <a:rPr sz="280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examples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3521" y="483234"/>
            <a:ext cx="77660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K </a:t>
            </a:r>
            <a:r>
              <a:rPr spc="-15" dirty="0"/>
              <a:t>Nearest </a:t>
            </a:r>
            <a:r>
              <a:rPr dirty="0"/>
              <a:t>Neighbor</a:t>
            </a:r>
            <a:r>
              <a:rPr spc="-35" dirty="0"/>
              <a:t> </a:t>
            </a:r>
            <a:r>
              <a:rPr spc="-5" dirty="0"/>
              <a:t>Classification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93251" y="1184084"/>
            <a:ext cx="7833359" cy="4561205"/>
            <a:chOff x="593251" y="1184084"/>
            <a:chExt cx="7833359" cy="45612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3251" y="1983854"/>
              <a:ext cx="7833282" cy="376095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8809" y="1197102"/>
              <a:ext cx="1920875" cy="748030"/>
            </a:xfrm>
            <a:custGeom>
              <a:avLst/>
              <a:gdLst/>
              <a:ahLst/>
              <a:cxnLst/>
              <a:rect l="l" t="t" r="r" b="b"/>
              <a:pathLst>
                <a:path w="1920875" h="748030">
                  <a:moveTo>
                    <a:pt x="1871472" y="0"/>
                  </a:moveTo>
                  <a:lnTo>
                    <a:pt x="0" y="0"/>
                  </a:lnTo>
                  <a:lnTo>
                    <a:pt x="0" y="576072"/>
                  </a:lnTo>
                  <a:lnTo>
                    <a:pt x="1091691" y="576072"/>
                  </a:lnTo>
                  <a:lnTo>
                    <a:pt x="1920748" y="748030"/>
                  </a:lnTo>
                  <a:lnTo>
                    <a:pt x="1559560" y="576072"/>
                  </a:lnTo>
                  <a:lnTo>
                    <a:pt x="1871472" y="576072"/>
                  </a:lnTo>
                  <a:lnTo>
                    <a:pt x="18714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08809" y="1197102"/>
              <a:ext cx="1920875" cy="748030"/>
            </a:xfrm>
            <a:custGeom>
              <a:avLst/>
              <a:gdLst/>
              <a:ahLst/>
              <a:cxnLst/>
              <a:rect l="l" t="t" r="r" b="b"/>
              <a:pathLst>
                <a:path w="1920875" h="748030">
                  <a:moveTo>
                    <a:pt x="0" y="0"/>
                  </a:moveTo>
                  <a:lnTo>
                    <a:pt x="1091691" y="0"/>
                  </a:lnTo>
                  <a:lnTo>
                    <a:pt x="1559560" y="0"/>
                  </a:lnTo>
                  <a:lnTo>
                    <a:pt x="1871472" y="0"/>
                  </a:lnTo>
                  <a:lnTo>
                    <a:pt x="1871472" y="336042"/>
                  </a:lnTo>
                  <a:lnTo>
                    <a:pt x="1871472" y="480060"/>
                  </a:lnTo>
                  <a:lnTo>
                    <a:pt x="1871472" y="576072"/>
                  </a:lnTo>
                  <a:lnTo>
                    <a:pt x="1559560" y="576072"/>
                  </a:lnTo>
                  <a:lnTo>
                    <a:pt x="1920748" y="748030"/>
                  </a:lnTo>
                  <a:lnTo>
                    <a:pt x="1091691" y="576072"/>
                  </a:lnTo>
                  <a:lnTo>
                    <a:pt x="0" y="576072"/>
                  </a:lnTo>
                  <a:lnTo>
                    <a:pt x="0" y="480060"/>
                  </a:lnTo>
                  <a:lnTo>
                    <a:pt x="0" y="336042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4E85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221483" y="1319910"/>
            <a:ext cx="1243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Training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54716" y="2984"/>
            <a:ext cx="2115820" cy="2063750"/>
            <a:chOff x="3954716" y="2984"/>
            <a:chExt cx="2115820" cy="2063750"/>
          </a:xfrm>
        </p:grpSpPr>
        <p:sp>
          <p:nvSpPr>
            <p:cNvPr id="9" name="object 9"/>
            <p:cNvSpPr/>
            <p:nvPr/>
          </p:nvSpPr>
          <p:spPr>
            <a:xfrm>
              <a:off x="3967733" y="16001"/>
              <a:ext cx="2089785" cy="2037714"/>
            </a:xfrm>
            <a:custGeom>
              <a:avLst/>
              <a:gdLst/>
              <a:ahLst/>
              <a:cxnLst/>
              <a:rect l="l" t="t" r="r" b="b"/>
              <a:pathLst>
                <a:path w="2089785" h="2037714">
                  <a:moveTo>
                    <a:pt x="2089403" y="0"/>
                  </a:moveTo>
                  <a:lnTo>
                    <a:pt x="0" y="0"/>
                  </a:lnTo>
                  <a:lnTo>
                    <a:pt x="0" y="1181100"/>
                  </a:lnTo>
                  <a:lnTo>
                    <a:pt x="348233" y="1181100"/>
                  </a:lnTo>
                  <a:lnTo>
                    <a:pt x="205739" y="2037714"/>
                  </a:lnTo>
                  <a:lnTo>
                    <a:pt x="870585" y="1181100"/>
                  </a:lnTo>
                  <a:lnTo>
                    <a:pt x="2089403" y="1181100"/>
                  </a:lnTo>
                  <a:lnTo>
                    <a:pt x="2089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67733" y="16001"/>
              <a:ext cx="2089785" cy="2037714"/>
            </a:xfrm>
            <a:custGeom>
              <a:avLst/>
              <a:gdLst/>
              <a:ahLst/>
              <a:cxnLst/>
              <a:rect l="l" t="t" r="r" b="b"/>
              <a:pathLst>
                <a:path w="2089785" h="2037714">
                  <a:moveTo>
                    <a:pt x="0" y="0"/>
                  </a:moveTo>
                  <a:lnTo>
                    <a:pt x="348233" y="0"/>
                  </a:lnTo>
                  <a:lnTo>
                    <a:pt x="870585" y="0"/>
                  </a:lnTo>
                  <a:lnTo>
                    <a:pt x="2089403" y="0"/>
                  </a:lnTo>
                  <a:lnTo>
                    <a:pt x="2089403" y="688975"/>
                  </a:lnTo>
                  <a:lnTo>
                    <a:pt x="2089403" y="984250"/>
                  </a:lnTo>
                  <a:lnTo>
                    <a:pt x="2089403" y="1181100"/>
                  </a:lnTo>
                  <a:lnTo>
                    <a:pt x="870585" y="1181100"/>
                  </a:lnTo>
                  <a:lnTo>
                    <a:pt x="205739" y="2037714"/>
                  </a:lnTo>
                  <a:lnTo>
                    <a:pt x="348233" y="1181100"/>
                  </a:lnTo>
                  <a:lnTo>
                    <a:pt x="0" y="1181100"/>
                  </a:lnTo>
                  <a:lnTo>
                    <a:pt x="0" y="984250"/>
                  </a:lnTo>
                  <a:lnTo>
                    <a:pt x="0" y="688975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4E85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321555" y="29336"/>
            <a:ext cx="13804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K: number </a:t>
            </a:r>
            <a:r>
              <a:rPr sz="1800" spc="-5" dirty="0">
                <a:latin typeface="Calibri"/>
                <a:cs typeface="Calibri"/>
              </a:rPr>
              <a:t>of  </a:t>
            </a:r>
            <a:r>
              <a:rPr sz="1800" spc="-10" dirty="0">
                <a:latin typeface="Calibri"/>
                <a:cs typeface="Calibri"/>
              </a:rPr>
              <a:t>neighbors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that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10888" y="577977"/>
            <a:ext cx="1402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classification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481258" y="681164"/>
            <a:ext cx="3877945" cy="1327150"/>
            <a:chOff x="4481258" y="681164"/>
            <a:chExt cx="3877945" cy="1327150"/>
          </a:xfrm>
        </p:grpSpPr>
        <p:sp>
          <p:nvSpPr>
            <p:cNvPr id="14" name="object 14"/>
            <p:cNvSpPr/>
            <p:nvPr/>
          </p:nvSpPr>
          <p:spPr>
            <a:xfrm>
              <a:off x="4494276" y="694181"/>
              <a:ext cx="3851910" cy="1301115"/>
            </a:xfrm>
            <a:custGeom>
              <a:avLst/>
              <a:gdLst/>
              <a:ahLst/>
              <a:cxnLst/>
              <a:rect l="l" t="t" r="r" b="b"/>
              <a:pathLst>
                <a:path w="3851909" h="1301114">
                  <a:moveTo>
                    <a:pt x="3851909" y="0"/>
                  </a:moveTo>
                  <a:lnTo>
                    <a:pt x="1762506" y="0"/>
                  </a:lnTo>
                  <a:lnTo>
                    <a:pt x="1762506" y="688975"/>
                  </a:lnTo>
                  <a:lnTo>
                    <a:pt x="0" y="1300606"/>
                  </a:lnTo>
                  <a:lnTo>
                    <a:pt x="1762506" y="984250"/>
                  </a:lnTo>
                  <a:lnTo>
                    <a:pt x="1762506" y="1181100"/>
                  </a:lnTo>
                  <a:lnTo>
                    <a:pt x="3851909" y="1181100"/>
                  </a:lnTo>
                  <a:lnTo>
                    <a:pt x="3851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94276" y="694181"/>
              <a:ext cx="3851910" cy="1301115"/>
            </a:xfrm>
            <a:custGeom>
              <a:avLst/>
              <a:gdLst/>
              <a:ahLst/>
              <a:cxnLst/>
              <a:rect l="l" t="t" r="r" b="b"/>
              <a:pathLst>
                <a:path w="3851909" h="1301114">
                  <a:moveTo>
                    <a:pt x="1762506" y="0"/>
                  </a:moveTo>
                  <a:lnTo>
                    <a:pt x="2110740" y="0"/>
                  </a:lnTo>
                  <a:lnTo>
                    <a:pt x="2633091" y="0"/>
                  </a:lnTo>
                  <a:lnTo>
                    <a:pt x="3851909" y="0"/>
                  </a:lnTo>
                  <a:lnTo>
                    <a:pt x="3851909" y="688975"/>
                  </a:lnTo>
                  <a:lnTo>
                    <a:pt x="3851909" y="984250"/>
                  </a:lnTo>
                  <a:lnTo>
                    <a:pt x="3851909" y="1181100"/>
                  </a:lnTo>
                  <a:lnTo>
                    <a:pt x="2633091" y="1181100"/>
                  </a:lnTo>
                  <a:lnTo>
                    <a:pt x="2110740" y="1181100"/>
                  </a:lnTo>
                  <a:lnTo>
                    <a:pt x="1762506" y="1181100"/>
                  </a:lnTo>
                  <a:lnTo>
                    <a:pt x="1762506" y="984250"/>
                  </a:lnTo>
                  <a:lnTo>
                    <a:pt x="0" y="1300606"/>
                  </a:lnTo>
                  <a:lnTo>
                    <a:pt x="1762506" y="688975"/>
                  </a:lnTo>
                  <a:lnTo>
                    <a:pt x="1762506" y="0"/>
                  </a:lnTo>
                  <a:close/>
                </a:path>
              </a:pathLst>
            </a:custGeom>
            <a:ln w="25908">
              <a:solidFill>
                <a:srgbClr val="4E85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576064" y="852296"/>
            <a:ext cx="35674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96110" algn="l"/>
              </a:tabLst>
            </a:pPr>
            <a:r>
              <a:rPr sz="1800" spc="-5" dirty="0">
                <a:latin typeface="Calibri"/>
                <a:cs typeface="Calibri"/>
              </a:rPr>
              <a:t>based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on	</a:t>
            </a:r>
            <a:r>
              <a:rPr sz="2700" spc="-67" baseline="1543" dirty="0">
                <a:latin typeface="Calibri"/>
                <a:cs typeface="Calibri"/>
              </a:rPr>
              <a:t>Test </a:t>
            </a:r>
            <a:r>
              <a:rPr sz="2700" spc="-15" baseline="1543" dirty="0">
                <a:latin typeface="Calibri"/>
                <a:cs typeface="Calibri"/>
              </a:rPr>
              <a:t>instance </a:t>
            </a:r>
            <a:r>
              <a:rPr sz="2700" spc="-7" baseline="1543" dirty="0">
                <a:latin typeface="Calibri"/>
                <a:cs typeface="Calibri"/>
              </a:rPr>
              <a:t>with</a:t>
            </a:r>
            <a:endParaRPr sz="2700" baseline="1543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97828" y="1118438"/>
            <a:ext cx="160718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unknown class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800" dirty="0">
                <a:latin typeface="Cambria Math"/>
                <a:cs typeface="Cambria Math"/>
              </a:rPr>
              <a:t>{ −1; </a:t>
            </a:r>
            <a:r>
              <a:rPr sz="1800" spc="5" dirty="0">
                <a:latin typeface="Cambria Math"/>
                <a:cs typeface="Cambria Math"/>
              </a:rPr>
              <a:t>+1</a:t>
            </a:r>
            <a:r>
              <a:rPr sz="1800" spc="-11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}</a:t>
            </a:r>
            <a:endParaRPr sz="1800">
              <a:latin typeface="Cambria Math"/>
              <a:cs typeface="Cambria Math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38912" y="2330195"/>
            <a:ext cx="8411210" cy="3423285"/>
            <a:chOff x="438912" y="2330195"/>
            <a:chExt cx="8411210" cy="3423285"/>
          </a:xfrm>
        </p:grpSpPr>
        <p:sp>
          <p:nvSpPr>
            <p:cNvPr id="19" name="object 19"/>
            <p:cNvSpPr/>
            <p:nvPr/>
          </p:nvSpPr>
          <p:spPr>
            <a:xfrm>
              <a:off x="457962" y="2349245"/>
              <a:ext cx="8364220" cy="1511935"/>
            </a:xfrm>
            <a:custGeom>
              <a:avLst/>
              <a:gdLst/>
              <a:ahLst/>
              <a:cxnLst/>
              <a:rect l="l" t="t" r="r" b="b"/>
              <a:pathLst>
                <a:path w="8364220" h="1511935">
                  <a:moveTo>
                    <a:pt x="0" y="1511808"/>
                  </a:moveTo>
                  <a:lnTo>
                    <a:pt x="8363711" y="1511808"/>
                  </a:lnTo>
                  <a:lnTo>
                    <a:pt x="8363711" y="0"/>
                  </a:lnTo>
                  <a:lnTo>
                    <a:pt x="0" y="0"/>
                  </a:lnTo>
                  <a:lnTo>
                    <a:pt x="0" y="1511808"/>
                  </a:lnTo>
                  <a:close/>
                </a:path>
              </a:pathLst>
            </a:custGeom>
            <a:ln w="38100">
              <a:solidFill>
                <a:srgbClr val="4E85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8630" y="3861053"/>
              <a:ext cx="8362315" cy="1873250"/>
            </a:xfrm>
            <a:custGeom>
              <a:avLst/>
              <a:gdLst/>
              <a:ahLst/>
              <a:cxnLst/>
              <a:rect l="l" t="t" r="r" b="b"/>
              <a:pathLst>
                <a:path w="8362315" h="1873250">
                  <a:moveTo>
                    <a:pt x="0" y="1872996"/>
                  </a:moveTo>
                  <a:lnTo>
                    <a:pt x="8362188" y="1872996"/>
                  </a:lnTo>
                  <a:lnTo>
                    <a:pt x="8362188" y="0"/>
                  </a:lnTo>
                  <a:lnTo>
                    <a:pt x="0" y="0"/>
                  </a:lnTo>
                  <a:lnTo>
                    <a:pt x="0" y="1872996"/>
                  </a:lnTo>
                  <a:close/>
                </a:path>
              </a:pathLst>
            </a:custGeom>
            <a:ln w="38100">
              <a:solidFill>
                <a:srgbClr val="9F29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2397" y="483234"/>
            <a:ext cx="58407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2 </a:t>
            </a:r>
            <a:r>
              <a:rPr spc="-15" dirty="0"/>
              <a:t>approaches </a:t>
            </a:r>
            <a:r>
              <a:rPr dirty="0"/>
              <a:t>to</a:t>
            </a:r>
            <a:r>
              <a:rPr spc="-70" dirty="0"/>
              <a:t> </a:t>
            </a:r>
            <a:r>
              <a:rPr spc="-10" dirty="0"/>
              <a:t>learning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414652"/>
            <a:ext cx="3727450" cy="31419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latin typeface="Segoe UI"/>
                <a:cs typeface="Segoe UI"/>
              </a:rPr>
              <a:t>Eager</a:t>
            </a:r>
            <a:r>
              <a:rPr sz="2400" b="1" spc="-20" dirty="0">
                <a:latin typeface="Segoe UI"/>
                <a:cs typeface="Segoe UI"/>
              </a:rPr>
              <a:t> </a:t>
            </a:r>
            <a:r>
              <a:rPr sz="2400" b="1" dirty="0">
                <a:latin typeface="Segoe UI"/>
                <a:cs typeface="Segoe UI"/>
              </a:rPr>
              <a:t>learning</a:t>
            </a:r>
            <a:endParaRPr sz="2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Segoe UI"/>
                <a:cs typeface="Segoe UI"/>
              </a:rPr>
              <a:t>(eg decision</a:t>
            </a:r>
            <a:r>
              <a:rPr sz="2400" b="1" spc="5" dirty="0">
                <a:latin typeface="Segoe UI"/>
                <a:cs typeface="Segoe UI"/>
              </a:rPr>
              <a:t> </a:t>
            </a:r>
            <a:r>
              <a:rPr sz="2400" b="1" spc="-5" dirty="0">
                <a:latin typeface="Segoe UI"/>
                <a:cs typeface="Segoe UI"/>
              </a:rPr>
              <a:t>trees)</a:t>
            </a:r>
            <a:endParaRPr sz="24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latin typeface="Segoe UI"/>
                <a:cs typeface="Segoe UI"/>
              </a:rPr>
              <a:t>Learn/Train</a:t>
            </a:r>
            <a:endParaRPr sz="24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Segoe UI"/>
                <a:cs typeface="Segoe UI"/>
              </a:rPr>
              <a:t>Induce </a:t>
            </a:r>
            <a:r>
              <a:rPr sz="2000" dirty="0">
                <a:latin typeface="Segoe UI"/>
                <a:cs typeface="Segoe UI"/>
              </a:rPr>
              <a:t>an </a:t>
            </a:r>
            <a:r>
              <a:rPr sz="2000" b="1" spc="-5" dirty="0">
                <a:latin typeface="Segoe UI"/>
                <a:cs typeface="Segoe UI"/>
              </a:rPr>
              <a:t>abstract</a:t>
            </a:r>
            <a:r>
              <a:rPr sz="2000" b="1" spc="-55" dirty="0">
                <a:latin typeface="Segoe UI"/>
                <a:cs typeface="Segoe UI"/>
              </a:rPr>
              <a:t> </a:t>
            </a:r>
            <a:r>
              <a:rPr sz="2000" b="1" dirty="0">
                <a:latin typeface="Segoe UI"/>
                <a:cs typeface="Segoe UI"/>
              </a:rPr>
              <a:t>model</a:t>
            </a:r>
            <a:endParaRPr sz="2000">
              <a:latin typeface="Segoe UI"/>
              <a:cs typeface="Segoe UI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Segoe UI"/>
                <a:cs typeface="Segoe UI"/>
              </a:rPr>
              <a:t>from</a:t>
            </a:r>
            <a:r>
              <a:rPr sz="2000" dirty="0">
                <a:latin typeface="Segoe UI"/>
                <a:cs typeface="Segoe UI"/>
              </a:rPr>
              <a:t> data</a:t>
            </a:r>
            <a:endParaRPr sz="20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Segoe UI"/>
                <a:cs typeface="Segoe UI"/>
              </a:rPr>
              <a:t>Test/Predict/Classify</a:t>
            </a:r>
            <a:endParaRPr sz="2400">
              <a:latin typeface="Segoe UI"/>
              <a:cs typeface="Segoe UI"/>
            </a:endParaRPr>
          </a:p>
          <a:p>
            <a:pPr marL="756285" marR="32067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Segoe UI"/>
                <a:cs typeface="Segoe UI"/>
              </a:rPr>
              <a:t>Apply </a:t>
            </a:r>
            <a:r>
              <a:rPr sz="2000" spc="-5" dirty="0">
                <a:latin typeface="Segoe UI"/>
                <a:cs typeface="Segoe UI"/>
              </a:rPr>
              <a:t>learned model to  </a:t>
            </a:r>
            <a:r>
              <a:rPr sz="2000" dirty="0">
                <a:latin typeface="Segoe UI"/>
                <a:cs typeface="Segoe UI"/>
              </a:rPr>
              <a:t>new data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4527" y="1414652"/>
            <a:ext cx="4154170" cy="54102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latin typeface="Segoe UI"/>
                <a:cs typeface="Segoe UI"/>
              </a:rPr>
              <a:t>Lazy</a:t>
            </a:r>
            <a:r>
              <a:rPr sz="2400" b="1" spc="-15" dirty="0">
                <a:latin typeface="Segoe UI"/>
                <a:cs typeface="Segoe UI"/>
              </a:rPr>
              <a:t> </a:t>
            </a:r>
            <a:r>
              <a:rPr sz="2400" b="1" dirty="0">
                <a:latin typeface="Segoe UI"/>
                <a:cs typeface="Segoe UI"/>
              </a:rPr>
              <a:t>learning</a:t>
            </a:r>
            <a:endParaRPr sz="2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Segoe UI"/>
                <a:cs typeface="Segoe UI"/>
              </a:rPr>
              <a:t>(eg nearest</a:t>
            </a:r>
            <a:r>
              <a:rPr sz="2400" b="1" spc="-20" dirty="0">
                <a:latin typeface="Segoe UI"/>
                <a:cs typeface="Segoe UI"/>
              </a:rPr>
              <a:t> </a:t>
            </a:r>
            <a:r>
              <a:rPr sz="2400" b="1" dirty="0">
                <a:latin typeface="Segoe UI"/>
                <a:cs typeface="Segoe UI"/>
              </a:rPr>
              <a:t>neighbors)</a:t>
            </a:r>
            <a:endParaRPr sz="24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Segoe UI"/>
                <a:cs typeface="Segoe UI"/>
              </a:rPr>
              <a:t>Learn</a:t>
            </a:r>
            <a:endParaRPr sz="24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b="1" spc="-5" dirty="0">
                <a:latin typeface="Segoe UI"/>
                <a:cs typeface="Segoe UI"/>
              </a:rPr>
              <a:t>Just </a:t>
            </a:r>
            <a:r>
              <a:rPr sz="2000" b="1" spc="-10" dirty="0">
                <a:latin typeface="Segoe UI"/>
                <a:cs typeface="Segoe UI"/>
              </a:rPr>
              <a:t>store </a:t>
            </a:r>
            <a:r>
              <a:rPr sz="2000" b="1" spc="-5" dirty="0">
                <a:latin typeface="Segoe UI"/>
                <a:cs typeface="Segoe UI"/>
              </a:rPr>
              <a:t>data </a:t>
            </a:r>
            <a:r>
              <a:rPr sz="2000" spc="-5" dirty="0">
                <a:latin typeface="Segoe UI"/>
                <a:cs typeface="Segoe UI"/>
              </a:rPr>
              <a:t>in</a:t>
            </a:r>
            <a:r>
              <a:rPr sz="2000" spc="-10" dirty="0">
                <a:latin typeface="Segoe UI"/>
                <a:cs typeface="Segoe UI"/>
              </a:rPr>
              <a:t> </a:t>
            </a:r>
            <a:r>
              <a:rPr sz="2000" spc="10" dirty="0">
                <a:latin typeface="Segoe UI"/>
                <a:cs typeface="Segoe UI"/>
              </a:rPr>
              <a:t>memory</a:t>
            </a:r>
            <a:endParaRPr sz="20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60"/>
              </a:spcBef>
              <a:buChar char="–"/>
            </a:pPr>
            <a:endParaRPr sz="255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Segoe UI"/>
                <a:cs typeface="Segoe UI"/>
              </a:rPr>
              <a:t>Test/Predict/Classify</a:t>
            </a:r>
            <a:endParaRPr sz="2400">
              <a:latin typeface="Segoe UI"/>
              <a:cs typeface="Segoe UI"/>
            </a:endParaRPr>
          </a:p>
          <a:p>
            <a:pPr marL="756285" marR="193040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latin typeface="Segoe UI"/>
                <a:cs typeface="Segoe UI"/>
              </a:rPr>
              <a:t>Compare </a:t>
            </a:r>
            <a:r>
              <a:rPr sz="2000" dirty="0">
                <a:latin typeface="Segoe UI"/>
                <a:cs typeface="Segoe UI"/>
              </a:rPr>
              <a:t>new data </a:t>
            </a:r>
            <a:r>
              <a:rPr sz="2000" spc="-5" dirty="0">
                <a:latin typeface="Segoe UI"/>
                <a:cs typeface="Segoe UI"/>
              </a:rPr>
              <a:t>to</a:t>
            </a:r>
            <a:r>
              <a:rPr sz="2000" spc="-75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stored  </a:t>
            </a:r>
            <a:r>
              <a:rPr sz="2000" dirty="0">
                <a:latin typeface="Segoe UI"/>
                <a:cs typeface="Segoe UI"/>
              </a:rPr>
              <a:t>data</a:t>
            </a:r>
            <a:endParaRPr sz="20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65"/>
              </a:spcBef>
              <a:buChar char="–"/>
            </a:pPr>
            <a:endParaRPr sz="255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FF0000"/>
                </a:solidFill>
                <a:latin typeface="Segoe UI"/>
                <a:cs typeface="Segoe UI"/>
              </a:rPr>
              <a:t>Properties</a:t>
            </a:r>
            <a:endParaRPr sz="2400">
              <a:latin typeface="Segoe UI"/>
              <a:cs typeface="Segoe UI"/>
            </a:endParaRPr>
          </a:p>
          <a:p>
            <a:pPr marL="756285" marR="1587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FF0000"/>
                </a:solidFill>
                <a:latin typeface="Segoe UI"/>
                <a:cs typeface="Segoe UI"/>
              </a:rPr>
              <a:t>Retains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all </a:t>
            </a:r>
            <a:r>
              <a:rPr sz="2000" spc="-5" dirty="0">
                <a:solidFill>
                  <a:srgbClr val="FF0000"/>
                </a:solidFill>
                <a:latin typeface="Segoe UI"/>
                <a:cs typeface="Segoe UI"/>
              </a:rPr>
              <a:t>information seen in 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training</a:t>
            </a:r>
            <a:endParaRPr sz="20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FF0000"/>
                </a:solidFill>
                <a:latin typeface="Segoe UI"/>
                <a:cs typeface="Segoe UI"/>
              </a:rPr>
              <a:t>Complex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hypothesis</a:t>
            </a:r>
            <a:r>
              <a:rPr sz="2000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egoe UI"/>
                <a:cs typeface="Segoe UI"/>
              </a:rPr>
              <a:t>space</a:t>
            </a:r>
            <a:endParaRPr sz="20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FF0000"/>
                </a:solidFill>
                <a:latin typeface="Segoe UI"/>
                <a:cs typeface="Segoe UI"/>
              </a:rPr>
              <a:t>Classification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can </a:t>
            </a:r>
            <a:r>
              <a:rPr sz="2000" spc="-5" dirty="0">
                <a:solidFill>
                  <a:srgbClr val="FF0000"/>
                </a:solidFill>
                <a:latin typeface="Segoe UI"/>
                <a:cs typeface="Segoe UI"/>
              </a:rPr>
              <a:t>be </a:t>
            </a:r>
            <a:r>
              <a:rPr sz="2000" spc="15" dirty="0">
                <a:solidFill>
                  <a:srgbClr val="FF0000"/>
                </a:solidFill>
                <a:latin typeface="Segoe UI"/>
                <a:cs typeface="Segoe UI"/>
              </a:rPr>
              <a:t>very</a:t>
            </a:r>
            <a:r>
              <a:rPr sz="2000" spc="1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egoe UI"/>
                <a:cs typeface="Segoe UI"/>
              </a:rPr>
              <a:t>slow</a:t>
            </a:r>
            <a:endParaRPr sz="2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4118" y="483234"/>
            <a:ext cx="76568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Components </a:t>
            </a:r>
            <a:r>
              <a:rPr spc="-60" dirty="0"/>
              <a:t>of </a:t>
            </a:r>
            <a:r>
              <a:rPr dirty="0"/>
              <a:t>a k-NN</a:t>
            </a:r>
            <a:r>
              <a:rPr spc="-35" dirty="0"/>
              <a:t> </a:t>
            </a:r>
            <a:r>
              <a:rPr spc="-5" dirty="0"/>
              <a:t>Classifier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049066"/>
            <a:ext cx="7613650" cy="324866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Segoe UI"/>
                <a:cs typeface="Segoe UI"/>
              </a:rPr>
              <a:t>Distance</a:t>
            </a:r>
            <a:r>
              <a:rPr sz="280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metric</a:t>
            </a:r>
            <a:endParaRPr sz="28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Segoe UI"/>
                <a:cs typeface="Segoe UI"/>
              </a:rPr>
              <a:t>How do </a:t>
            </a:r>
            <a:r>
              <a:rPr sz="2400" spc="-5" dirty="0">
                <a:latin typeface="Segoe UI"/>
                <a:cs typeface="Segoe UI"/>
              </a:rPr>
              <a:t>we </a:t>
            </a:r>
            <a:r>
              <a:rPr sz="2400" spc="-10" dirty="0">
                <a:latin typeface="Segoe UI"/>
                <a:cs typeface="Segoe UI"/>
              </a:rPr>
              <a:t>measure </a:t>
            </a:r>
            <a:r>
              <a:rPr sz="2400" spc="-5" dirty="0">
                <a:latin typeface="Segoe UI"/>
                <a:cs typeface="Segoe UI"/>
              </a:rPr>
              <a:t>distance </a:t>
            </a:r>
            <a:r>
              <a:rPr sz="2400" dirty="0">
                <a:latin typeface="Segoe UI"/>
                <a:cs typeface="Segoe UI"/>
              </a:rPr>
              <a:t>between</a:t>
            </a:r>
            <a:r>
              <a:rPr sz="2400" spc="-20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instances?</a:t>
            </a:r>
            <a:endParaRPr sz="24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6920" algn="l"/>
              </a:tabLst>
            </a:pPr>
            <a:r>
              <a:rPr sz="2400" spc="-5" dirty="0">
                <a:latin typeface="Segoe UI"/>
                <a:cs typeface="Segoe UI"/>
              </a:rPr>
              <a:t>Determines </a:t>
            </a:r>
            <a:r>
              <a:rPr sz="2400" dirty="0">
                <a:latin typeface="Segoe UI"/>
                <a:cs typeface="Segoe UI"/>
              </a:rPr>
              <a:t>the </a:t>
            </a:r>
            <a:r>
              <a:rPr sz="2400" spc="-5" dirty="0">
                <a:latin typeface="Segoe UI"/>
                <a:cs typeface="Segoe UI"/>
              </a:rPr>
              <a:t>layout </a:t>
            </a:r>
            <a:r>
              <a:rPr sz="2400" spc="-30" dirty="0">
                <a:latin typeface="Segoe UI"/>
                <a:cs typeface="Segoe UI"/>
              </a:rPr>
              <a:t>of </a:t>
            </a:r>
            <a:r>
              <a:rPr sz="2400" dirty="0">
                <a:latin typeface="Segoe UI"/>
                <a:cs typeface="Segoe UI"/>
              </a:rPr>
              <a:t>the example</a:t>
            </a:r>
            <a:r>
              <a:rPr sz="2400" spc="45" dirty="0">
                <a:latin typeface="Segoe UI"/>
                <a:cs typeface="Segoe UI"/>
              </a:rPr>
              <a:t> </a:t>
            </a:r>
            <a:r>
              <a:rPr sz="2400" spc="-10" dirty="0">
                <a:latin typeface="Segoe UI"/>
                <a:cs typeface="Segoe UI"/>
              </a:rPr>
              <a:t>space</a:t>
            </a:r>
            <a:endParaRPr sz="24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Arial"/>
              <a:buChar char="–"/>
            </a:pPr>
            <a:endParaRPr sz="305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Segoe UI"/>
                <a:cs typeface="Segoe UI"/>
              </a:rPr>
              <a:t>The k</a:t>
            </a:r>
            <a:r>
              <a:rPr sz="2800" spc="-10" dirty="0">
                <a:latin typeface="Segoe UI"/>
                <a:cs typeface="Segoe UI"/>
              </a:rPr>
              <a:t> hyperparameter</a:t>
            </a:r>
            <a:endParaRPr sz="28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Segoe UI"/>
                <a:cs typeface="Segoe UI"/>
              </a:rPr>
              <a:t>How </a:t>
            </a:r>
            <a:r>
              <a:rPr sz="2400" spc="-10" dirty="0">
                <a:latin typeface="Segoe UI"/>
                <a:cs typeface="Segoe UI"/>
              </a:rPr>
              <a:t>large </a:t>
            </a:r>
            <a:r>
              <a:rPr sz="2400" dirty="0">
                <a:latin typeface="Segoe UI"/>
                <a:cs typeface="Segoe UI"/>
              </a:rPr>
              <a:t>a neighborhood </a:t>
            </a:r>
            <a:r>
              <a:rPr sz="2400" spc="-10" dirty="0">
                <a:latin typeface="Segoe UI"/>
                <a:cs typeface="Segoe UI"/>
              </a:rPr>
              <a:t>should </a:t>
            </a:r>
            <a:r>
              <a:rPr sz="2400" spc="-5" dirty="0">
                <a:latin typeface="Segoe UI"/>
                <a:cs typeface="Segoe UI"/>
              </a:rPr>
              <a:t>we</a:t>
            </a:r>
            <a:r>
              <a:rPr sz="2400" spc="70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consider?</a:t>
            </a:r>
            <a:endParaRPr sz="24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6920" algn="l"/>
              </a:tabLst>
            </a:pPr>
            <a:r>
              <a:rPr sz="2400" spc="-5" dirty="0">
                <a:latin typeface="Segoe UI"/>
                <a:cs typeface="Segoe UI"/>
              </a:rPr>
              <a:t>Determines </a:t>
            </a:r>
            <a:r>
              <a:rPr sz="2400" dirty="0">
                <a:latin typeface="Segoe UI"/>
                <a:cs typeface="Segoe UI"/>
              </a:rPr>
              <a:t>the </a:t>
            </a:r>
            <a:r>
              <a:rPr sz="2400" spc="-5" dirty="0">
                <a:latin typeface="Segoe UI"/>
                <a:cs typeface="Segoe UI"/>
              </a:rPr>
              <a:t>complexity </a:t>
            </a:r>
            <a:r>
              <a:rPr sz="2400" spc="-30" dirty="0">
                <a:latin typeface="Segoe UI"/>
                <a:cs typeface="Segoe UI"/>
              </a:rPr>
              <a:t>of </a:t>
            </a:r>
            <a:r>
              <a:rPr sz="2400" dirty="0">
                <a:latin typeface="Segoe UI"/>
                <a:cs typeface="Segoe UI"/>
              </a:rPr>
              <a:t>the hypothesis</a:t>
            </a:r>
            <a:r>
              <a:rPr sz="2400" spc="5" dirty="0">
                <a:latin typeface="Segoe UI"/>
                <a:cs typeface="Segoe UI"/>
              </a:rPr>
              <a:t> </a:t>
            </a:r>
            <a:r>
              <a:rPr sz="2400" spc="-10" dirty="0">
                <a:latin typeface="Segoe UI"/>
                <a:cs typeface="Segoe UI"/>
              </a:rPr>
              <a:t>space</a:t>
            </a:r>
            <a:endParaRPr sz="2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6713" y="483234"/>
            <a:ext cx="38328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Distance</a:t>
            </a:r>
            <a:r>
              <a:rPr spc="-85" dirty="0"/>
              <a:t> </a:t>
            </a:r>
            <a:r>
              <a:rPr dirty="0"/>
              <a:t>metrics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4329"/>
            <a:ext cx="8053070" cy="1391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048385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40" dirty="0">
                <a:latin typeface="Segoe UI"/>
                <a:cs typeface="Segoe UI"/>
              </a:rPr>
              <a:t>We </a:t>
            </a:r>
            <a:r>
              <a:rPr sz="2800" dirty="0">
                <a:latin typeface="Segoe UI"/>
                <a:cs typeface="Segoe UI"/>
              </a:rPr>
              <a:t>can </a:t>
            </a:r>
            <a:r>
              <a:rPr sz="2800" spc="-5" dirty="0">
                <a:latin typeface="Segoe UI"/>
                <a:cs typeface="Segoe UI"/>
              </a:rPr>
              <a:t>use </a:t>
            </a:r>
            <a:r>
              <a:rPr sz="2800" dirty="0">
                <a:latin typeface="Segoe UI"/>
                <a:cs typeface="Segoe UI"/>
              </a:rPr>
              <a:t>any </a:t>
            </a:r>
            <a:r>
              <a:rPr sz="2800" spc="-5" dirty="0">
                <a:latin typeface="Segoe UI"/>
                <a:cs typeface="Segoe UI"/>
              </a:rPr>
              <a:t>distance function </a:t>
            </a:r>
            <a:r>
              <a:rPr sz="2800" spc="-20" dirty="0">
                <a:latin typeface="Segoe UI"/>
                <a:cs typeface="Segoe UI"/>
              </a:rPr>
              <a:t>to </a:t>
            </a:r>
            <a:r>
              <a:rPr sz="2800" spc="-10" dirty="0">
                <a:latin typeface="Segoe UI"/>
                <a:cs typeface="Segoe UI"/>
              </a:rPr>
              <a:t>select  nearest </a:t>
            </a:r>
            <a:r>
              <a:rPr sz="2800" spc="-5" dirty="0">
                <a:latin typeface="Segoe UI"/>
                <a:cs typeface="Segoe UI"/>
              </a:rPr>
              <a:t>neighbors.</a:t>
            </a:r>
            <a:endParaRPr sz="28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Segoe UI"/>
                <a:cs typeface="Segoe UI"/>
              </a:rPr>
              <a:t>Different </a:t>
            </a:r>
            <a:r>
              <a:rPr sz="2800" spc="-5" dirty="0">
                <a:latin typeface="Segoe UI"/>
                <a:cs typeface="Segoe UI"/>
              </a:rPr>
              <a:t>distances yield </a:t>
            </a:r>
            <a:r>
              <a:rPr sz="2800" spc="-10" dirty="0">
                <a:latin typeface="Segoe UI"/>
                <a:cs typeface="Segoe UI"/>
              </a:rPr>
              <a:t>different</a:t>
            </a:r>
            <a:r>
              <a:rPr sz="2800" spc="9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neighborhoods</a:t>
            </a:r>
            <a:endParaRPr sz="2800">
              <a:latin typeface="Segoe UI"/>
              <a:cs typeface="Segoe U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430" y="4168343"/>
            <a:ext cx="2355622" cy="227912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5434" y="4268078"/>
            <a:ext cx="2218293" cy="21885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38601" y="4250936"/>
            <a:ext cx="2214276" cy="218328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31368" y="3600704"/>
            <a:ext cx="23545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L2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distance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( = </a:t>
            </a:r>
            <a:r>
              <a:rPr sz="1800" spc="-5" dirty="0">
                <a:latin typeface="Arial"/>
                <a:cs typeface="Arial"/>
              </a:rPr>
              <a:t>Euclidean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distance)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99128" y="3744848"/>
            <a:ext cx="1193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L1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distance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47129" y="3760978"/>
            <a:ext cx="1040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Max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norm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1233</Words>
  <Application>Microsoft Office PowerPoint</Application>
  <PresentationFormat>On-screen Show (4:3)</PresentationFormat>
  <Paragraphs>214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Calibri</vt:lpstr>
      <vt:lpstr>Arial</vt:lpstr>
      <vt:lpstr>Cambria Math</vt:lpstr>
      <vt:lpstr>Gothic</vt:lpstr>
      <vt:lpstr>Calibri Light</vt:lpstr>
      <vt:lpstr>Utopia</vt:lpstr>
      <vt:lpstr>Segoe UI</vt:lpstr>
      <vt:lpstr>Segoe UI Light</vt:lpstr>
      <vt:lpstr>Tahoma</vt:lpstr>
      <vt:lpstr>Office Theme</vt:lpstr>
      <vt:lpstr>CSCI/ARTI 8950 Machine Learning</vt:lpstr>
      <vt:lpstr>What we know so far</vt:lpstr>
      <vt:lpstr>New Topics</vt:lpstr>
      <vt:lpstr>Intuition for Nearest  Neighbor Classification</vt:lpstr>
      <vt:lpstr>Intuition for Nearest  Neighbor Classification</vt:lpstr>
      <vt:lpstr>K Nearest Neighbor Classification</vt:lpstr>
      <vt:lpstr>2 approaches to learning</vt:lpstr>
      <vt:lpstr>Components of a k-NN Classifier</vt:lpstr>
      <vt:lpstr>Distance metrics</vt:lpstr>
      <vt:lpstr>Decision Boundary of a Classifier</vt:lpstr>
      <vt:lpstr>Decision Boundaries for 1-NN</vt:lpstr>
      <vt:lpstr>Decision Boundaries change  with the distance function</vt:lpstr>
      <vt:lpstr>Decision Boundaries change with K</vt:lpstr>
      <vt:lpstr>The k hyperparameter</vt:lpstr>
      <vt:lpstr>What is the inductive bias of k-NN?</vt:lpstr>
      <vt:lpstr>Variations on k-NN:  Weighted voting</vt:lpstr>
      <vt:lpstr>Variations on k-NN:  Epsilon Ball Nearest Neighbors</vt:lpstr>
      <vt:lpstr>Exercise: How would you modify KNN-  Predict  to perform Epsilon Ball NN?</vt:lpstr>
      <vt:lpstr>Recap</vt:lpstr>
      <vt:lpstr>Performance measures</vt:lpstr>
      <vt:lpstr>More measures...</vt:lpstr>
      <vt:lpstr>Evaluating numeric prediction</vt:lpstr>
      <vt:lpstr>Other measures</vt:lpstr>
      <vt:lpstr>Improvement on the mean</vt:lpstr>
      <vt:lpstr>Correlation coefficient</vt:lpstr>
      <vt:lpstr>Which measure?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CSCI_8950_Lec5_Nearest_Neighbor</dc:title>
  <cp:lastModifiedBy>Khaled M Rasheed</cp:lastModifiedBy>
  <cp:revision>21</cp:revision>
  <dcterms:created xsi:type="dcterms:W3CDTF">2020-09-28T00:08:01Z</dcterms:created>
  <dcterms:modified xsi:type="dcterms:W3CDTF">2026-07-27T22:17:10Z</dcterms:modified>
</cp:coreProperties>
</file>