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8" r:id="rId30"/>
    <p:sldId id="299" r:id="rId31"/>
  </p:sldIdLst>
  <p:sldSz cx="9144000" cy="6858000" type="screen4x3"/>
  <p:notesSz cx="9144000" cy="6858000"/>
  <p:embeddedFontLst>
    <p:embeddedFont>
      <p:font typeface="Segoe UI" panose="020B0502040204020203" pitchFamily="34" charset="0"/>
      <p:regular r:id="rId32"/>
      <p:bold r:id="rId33"/>
      <p:italic r:id="rId34"/>
      <p:boldItalic r:id="rId35"/>
    </p:embeddedFont>
    <p:embeddedFont>
      <p:font typeface="Segoe UI Light" panose="020B0502040204020203" pitchFamily="34" charset="0"/>
      <p:regular r:id="rId36"/>
      <p: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  <p:embeddedFont>
      <p:font typeface="Wingdings 3" panose="05040102010807070707" pitchFamily="18" charset="2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31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32457" y="147955"/>
            <a:ext cx="487934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6770" y="1005332"/>
            <a:ext cx="4290458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8464" y="1622501"/>
            <a:ext cx="8307070" cy="407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95" y="149352"/>
            <a:ext cx="6355080" cy="7284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2419" y="1635421"/>
            <a:ext cx="6918959" cy="623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900" spc="20" dirty="0">
                <a:solidFill>
                  <a:srgbClr val="0070C0"/>
                </a:solidFill>
              </a:rPr>
              <a:t>CSCI/ARTI </a:t>
            </a:r>
            <a:r>
              <a:rPr sz="3900" spc="45" dirty="0">
                <a:solidFill>
                  <a:srgbClr val="0070C0"/>
                </a:solidFill>
              </a:rPr>
              <a:t>8950 Machine</a:t>
            </a:r>
            <a:r>
              <a:rPr sz="3900" spc="-40" dirty="0">
                <a:solidFill>
                  <a:srgbClr val="0070C0"/>
                </a:solidFill>
              </a:rPr>
              <a:t> </a:t>
            </a:r>
            <a:r>
              <a:rPr sz="3900" spc="40" dirty="0">
                <a:solidFill>
                  <a:srgbClr val="0070C0"/>
                </a:solidFill>
              </a:rPr>
              <a:t>Learning</a:t>
            </a:r>
            <a:endParaRPr sz="3900"/>
          </a:p>
        </p:txBody>
      </p:sp>
      <p:sp>
        <p:nvSpPr>
          <p:cNvPr id="4" name="object 4"/>
          <p:cNvSpPr txBox="1"/>
          <p:nvPr/>
        </p:nvSpPr>
        <p:spPr>
          <a:xfrm>
            <a:off x="990600" y="2382012"/>
            <a:ext cx="7315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alibri"/>
                <a:cs typeface="Calibri"/>
              </a:rPr>
              <a:t>Lecture</a:t>
            </a:r>
            <a:r>
              <a:rPr lang="en-US" sz="2800" b="1" spc="-5" dirty="0">
                <a:latin typeface="Calibri"/>
                <a:cs typeface="Calibri"/>
              </a:rPr>
              <a:t> Note</a:t>
            </a:r>
            <a:r>
              <a:rPr sz="2800" b="1" spc="-5" dirty="0">
                <a:latin typeface="Calibri"/>
                <a:cs typeface="Calibri"/>
              </a:rPr>
              <a:t>s </a:t>
            </a:r>
            <a:r>
              <a:rPr lang="en-US" sz="2800" b="1" spc="-5" dirty="0">
                <a:latin typeface="Calibri"/>
                <a:cs typeface="Calibri"/>
              </a:rPr>
              <a:t>15</a:t>
            </a:r>
            <a:r>
              <a:rPr sz="2800" b="1" dirty="0">
                <a:latin typeface="Calibri"/>
                <a:cs typeface="Calibri"/>
              </a:rPr>
              <a:t>: </a:t>
            </a:r>
            <a:r>
              <a:rPr lang="en-US" sz="3200" b="1" spc="-5" dirty="0">
                <a:latin typeface="Calibri"/>
                <a:cs typeface="Calibri"/>
              </a:rPr>
              <a:t>Evolutionary Computation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52A0EB5-B572-4C39-A4AF-D05108B343BC}"/>
              </a:ext>
            </a:extLst>
          </p:cNvPr>
          <p:cNvSpPr txBox="1">
            <a:spLocks/>
          </p:cNvSpPr>
          <p:nvPr/>
        </p:nvSpPr>
        <p:spPr>
          <a:xfrm>
            <a:off x="1143000" y="3434398"/>
            <a:ext cx="6858000" cy="266160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Khaled Rasheed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of Computing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Institute for Artificial Intelligence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Georgia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2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246221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Genetic algorithms</a:t>
            </a:r>
            <a:endParaRPr lang="en-US" altLang="zh-CN" sz="2800" b="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Genetic programming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Classifier systems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Evolution programming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Conclusion</a:t>
            </a:r>
            <a:endParaRPr lang="zh-CN" altLang="en-US" sz="3200" b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26770" y="762000"/>
            <a:ext cx="4290458" cy="61555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4000" b="1" dirty="0"/>
              <a:t>Presentation outline</a:t>
            </a:r>
            <a:endParaRPr lang="zh-CN" altLang="en-US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9848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1" dirty="0"/>
              <a:t>Fitness = Height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1" dirty="0"/>
              <a:t>Survival of the fittest</a:t>
            </a:r>
            <a:endParaRPr lang="zh-CN" altLang="en-US" sz="32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/>
              <a:t>In the forest</a:t>
            </a:r>
            <a:endParaRPr lang="zh-CN" altLang="en-US" dirty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2928938"/>
            <a:ext cx="807243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1571625"/>
            <a:ext cx="8053387" cy="50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85800"/>
            <a:ext cx="4290458" cy="49244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b="1" dirty="0"/>
              <a:t>Reproduction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内容占位符 1"/>
          <p:cNvSpPr>
            <a:spLocks noGrp="1"/>
          </p:cNvSpPr>
          <p:nvPr>
            <p:ph idx="1"/>
          </p:nvPr>
        </p:nvSpPr>
        <p:spPr>
          <a:xfrm>
            <a:off x="633734" y="1196752"/>
            <a:ext cx="8186738" cy="467820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Maintain a population of potential solutions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New solutions are generated by selecting, combining and modifying existing solutions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dirty="0"/>
              <a:t>Crossover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dirty="0"/>
              <a:t>Mutation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Objective function = Fitness function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dirty="0"/>
              <a:t>Better solutions favored for parenthood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dirty="0"/>
              <a:t>Worse solutions favored for replacement</a:t>
            </a:r>
            <a:endParaRPr lang="zh-CN" altLang="en-US" sz="28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457200"/>
            <a:ext cx="4290458" cy="5539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Genetic Algorithms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内容占位符 1"/>
          <p:cNvSpPr>
            <a:spLocks noGrp="1"/>
          </p:cNvSpPr>
          <p:nvPr>
            <p:ph idx="1"/>
          </p:nvPr>
        </p:nvSpPr>
        <p:spPr>
          <a:xfrm>
            <a:off x="457200" y="1766888"/>
            <a:ext cx="8229600" cy="519112"/>
          </a:xfrm>
        </p:spPr>
        <p:txBody>
          <a:bodyPr/>
          <a:lstStyle/>
          <a:p>
            <a:pPr eaLnBrk="1" hangingPunct="1"/>
            <a:r>
              <a:rPr lang="es-ES" altLang="zh-CN" sz="3000" b="1"/>
              <a:t>maximize 2X^2-y+5 where X:[0,3],Y:[0,3]</a:t>
            </a:r>
            <a:endParaRPr lang="zh-CN" altLang="en-US" sz="300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905000" y="1005332"/>
            <a:ext cx="4812228" cy="482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/>
              <a:t>Example: numerical optimization</a:t>
            </a:r>
            <a:endParaRPr lang="zh-CN" altLang="en-US" dirty="0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2643188"/>
            <a:ext cx="83756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内容占位符 1"/>
          <p:cNvSpPr>
            <a:spLocks noGrp="1"/>
          </p:cNvSpPr>
          <p:nvPr>
            <p:ph idx="1"/>
          </p:nvPr>
        </p:nvSpPr>
        <p:spPr>
          <a:xfrm>
            <a:off x="457200" y="1689100"/>
            <a:ext cx="3829050" cy="369331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Representation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Fitness function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Initialization strategy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Selection strategy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Crossover operators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Mutation operators</a:t>
            </a:r>
            <a:endParaRPr lang="zh-CN" altLang="en-US" sz="30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62000" y="609600"/>
            <a:ext cx="7467600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b="1" dirty="0"/>
              <a:t>Elements of a generational genetic algorithm</a:t>
            </a:r>
            <a:endParaRPr lang="zh-CN" altLang="en-US" sz="3200" b="1" dirty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95775" y="2143125"/>
            <a:ext cx="48482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内容占位符 1"/>
          <p:cNvSpPr>
            <a:spLocks noGrp="1"/>
          </p:cNvSpPr>
          <p:nvPr>
            <p:ph idx="1"/>
          </p:nvPr>
        </p:nvSpPr>
        <p:spPr>
          <a:xfrm>
            <a:off x="457200" y="1689100"/>
            <a:ext cx="4329113" cy="323165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Representation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Fitness function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Initialization strategy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Selection strategy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Crossover operators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Mutation operators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Replacement strategy</a:t>
            </a:r>
            <a:endParaRPr lang="zh-CN" altLang="en-US" sz="30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685800"/>
            <a:ext cx="6858000" cy="482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b="1" dirty="0"/>
              <a:t>Elements of a steady state genetic algorithm</a:t>
            </a:r>
            <a:endParaRPr lang="zh-CN" altLang="en-US" b="1" dirty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14875" y="1990725"/>
            <a:ext cx="41433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内容占位符 1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372409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1" dirty="0"/>
              <a:t>Proportional selection (roulette wheel)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zh-CN" sz="2400" dirty="0"/>
              <a:t>Selection probability of individual = individual’s fitness/sum of fitness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1" dirty="0"/>
              <a:t>Rank based selection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zh-CN" sz="2400" dirty="0"/>
              <a:t>Example: decreasing arithmetic/geometric series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zh-CN" sz="2400" dirty="0"/>
              <a:t>Better when fitness range is very large or small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400" b="1" dirty="0"/>
              <a:t>Tournament selection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zh-CN" sz="2400" dirty="0"/>
              <a:t>Virtual tournament between randomly selected individuals using fitness</a:t>
            </a:r>
            <a:endParaRPr lang="zh-CN" altLang="en-US" sz="24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533400"/>
            <a:ext cx="4290458" cy="49244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200" b="1" dirty="0"/>
              <a:t>Selection strategies</a:t>
            </a:r>
            <a:endParaRPr lang="zh-CN" altLang="en-US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54622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2800" b="1" dirty="0"/>
              <a:t>Point crossover (classical)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Parent1=x1,x2,x3,x4,x5,x6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Parent2=y1,y2,y3,y4,y5,y6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Child =x1,x2,x3,x4,y5,y6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2800" b="1" dirty="0"/>
              <a:t>Uniform crossover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Parent1=x1,x2,x3,x4,x5,x6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Parent2=y1,y2,y3,y4,y5,y6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Child =x1,x2,y3,x4,y5,y6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2800" b="1" dirty="0"/>
              <a:t>Arithmetic crossover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Parent1=x1,x2,x3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500" dirty="0"/>
              <a:t>Parent2=y1,y2,y3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s-ES" altLang="zh-CN" sz="2500" dirty="0"/>
              <a:t>Child =(x1+y1)/2,(x2+y2)/2,(x3+y3)/2</a:t>
            </a:r>
            <a:endParaRPr lang="zh-CN" altLang="en-US" sz="25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09600"/>
            <a:ext cx="42904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Crossover Operators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内容占位符 1"/>
          <p:cNvSpPr>
            <a:spLocks noGrp="1"/>
          </p:cNvSpPr>
          <p:nvPr>
            <p:ph idx="1"/>
          </p:nvPr>
        </p:nvSpPr>
        <p:spPr>
          <a:xfrm>
            <a:off x="971600" y="1481138"/>
            <a:ext cx="7776864" cy="397031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Change one or more components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Let Child=x1,x2,P,x3,x4...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Gaussian mutation: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i="1" dirty="0"/>
              <a:t>P ¬ P ± ∆p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i="1" dirty="0"/>
              <a:t>∆ p: (small) random normal value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Uniform mutation: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i="1" dirty="0"/>
              <a:t>P ¬ P new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i="1" dirty="0"/>
              <a:t>p new : random uniform value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boundary mutation: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zh-CN" i="1" dirty="0"/>
              <a:t>P ¬ </a:t>
            </a:r>
            <a:r>
              <a:rPr lang="en-US" altLang="zh-CN" i="1" dirty="0" err="1"/>
              <a:t>Pmin</a:t>
            </a:r>
            <a:r>
              <a:rPr lang="en-US" altLang="zh-CN" i="1" dirty="0"/>
              <a:t> OR </a:t>
            </a:r>
            <a:r>
              <a:rPr lang="en-US" altLang="zh-CN" i="1" dirty="0" err="1"/>
              <a:t>Pmax</a:t>
            </a:r>
            <a:endParaRPr lang="en-US" altLang="zh-CN" i="1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Binary mutation=bit flip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85800"/>
            <a:ext cx="42904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Mutation Operators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内容占位符 1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Finds global optima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Can handle discrete, continuous and mixed variable spaces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Easy to use (short programs)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Robust (less sensitive to noise, ill conditions)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62000" y="533400"/>
            <a:ext cx="7467600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b="1" dirty="0"/>
              <a:t>Advantages of Genetic-Algorithm based optimization</a:t>
            </a:r>
            <a:endParaRPr lang="zh-CN" altLang="en-US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内容占位符 1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147732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Relatively slower than other methods (not suitable for easy problems)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200" b="0" dirty="0"/>
              <a:t>Theory lags behind applications</a:t>
            </a:r>
            <a:endParaRPr lang="zh-CN" altLang="en-US" sz="32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086600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Disadvantages of Genetic-Algorithm based optimization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369331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Introduced (officially) by John </a:t>
            </a:r>
            <a:r>
              <a:rPr lang="en-US" altLang="zh-CN" sz="3000" b="0" dirty="0" err="1"/>
              <a:t>Koza</a:t>
            </a:r>
            <a:r>
              <a:rPr lang="en-US" altLang="zh-CN" sz="3000" b="0" dirty="0"/>
              <a:t> in his book (genetic programming, 1992)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Early attempts date back to the 50s (evolving populations of binary object codes)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Idea is to evolve computer programs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Declarative programming languages usually used (Lisp)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3000" b="0" dirty="0"/>
              <a:t>Programs are represented as trees</a:t>
            </a:r>
            <a:endParaRPr lang="zh-CN" altLang="en-US" sz="30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219200" y="609600"/>
            <a:ext cx="5498028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Genetic Programming (GP)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A population of trees representing programs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The programs are composed of elements from the FUNCTION SET and the TERMINAL SET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These sets are usually fixed sets of symbols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The function set forms "non-leaf" nodes. (e.g. +,-,*,</a:t>
            </a:r>
            <a:r>
              <a:rPr lang="en-US" altLang="zh-CN" sz="2800" b="0" dirty="0" err="1"/>
              <a:t>sin,cos</a:t>
            </a:r>
            <a:r>
              <a:rPr lang="en-US" altLang="zh-CN" sz="2800" b="0" dirty="0"/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The terminal set forms leaf nodes. (e.g. x,3.7, random())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85800"/>
            <a:ext cx="42904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GP individuals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/>
              <a:t>Example: GP individual</a:t>
            </a:r>
            <a:endParaRPr lang="zh-CN" altLang="en-US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813" y="1765300"/>
            <a:ext cx="6715125" cy="373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Fitness is usually based on I/O traces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Crossover is implemented by randomly swapping </a:t>
            </a:r>
            <a:r>
              <a:rPr lang="en-US" altLang="zh-CN" sz="2800" b="0" dirty="0" err="1"/>
              <a:t>subtrees</a:t>
            </a:r>
            <a:r>
              <a:rPr lang="en-US" altLang="zh-CN" sz="2800" b="0" dirty="0"/>
              <a:t> between individuals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GP usually does not extensively rely on mutation (random nodes or </a:t>
            </a:r>
            <a:r>
              <a:rPr lang="en-US" altLang="zh-CN" sz="2800" b="0" dirty="0" err="1"/>
              <a:t>subtrees</a:t>
            </a:r>
            <a:r>
              <a:rPr lang="en-US" altLang="zh-CN" sz="2800" b="0" dirty="0"/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GPs are usually generational (sometimes with a generation gap)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GP usually uses huge populations (1M individuals)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85800"/>
            <a:ext cx="42904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GP operation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/>
              <a:t>Example: GP crossover</a:t>
            </a:r>
            <a:endParaRPr lang="zh-CN" altLang="en-US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88" y="1571625"/>
            <a:ext cx="7643812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More flexible representation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Greater application spectrum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If tractable, evolving a way to make “things” is more useful than evolving the “things”.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Example: evolving a learning rule for neural networks (</a:t>
            </a:r>
            <a:r>
              <a:rPr lang="en-US" altLang="zh-CN" sz="2800" b="0" dirty="0" err="1"/>
              <a:t>Amr</a:t>
            </a:r>
            <a:r>
              <a:rPr lang="en-US" altLang="zh-CN" sz="2800" b="0" dirty="0"/>
              <a:t> </a:t>
            </a:r>
            <a:r>
              <a:rPr lang="en-US" altLang="zh-CN" sz="2800" b="0" dirty="0" err="1"/>
              <a:t>Radi</a:t>
            </a:r>
            <a:r>
              <a:rPr lang="en-US" altLang="zh-CN" sz="2800" b="0" dirty="0"/>
              <a:t>, GP98) vs. evolving the weights of a particular NN.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676400" y="685800"/>
            <a:ext cx="49762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Advantages of GP over GAs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内容占位符 1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1292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Extremely slow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Very poor handling of numbers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Very large populations needed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90600" y="685800"/>
            <a:ext cx="7239000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Disadvantages of Genetic Programming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18464" y="1865630"/>
            <a:ext cx="8307070" cy="4077970"/>
          </a:xfrm>
        </p:spPr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Genetic programming with linear genomes (Wolfgang </a:t>
            </a:r>
            <a:r>
              <a:rPr lang="en-US" altLang="zh-CN" sz="3000" b="1" dirty="0" err="1"/>
              <a:t>Banzaf</a:t>
            </a:r>
            <a:r>
              <a:rPr lang="en-US" altLang="zh-CN" sz="3000" b="1" dirty="0"/>
              <a:t>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Kind of going back to the evolution of binary program codes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Hybrids of GP and other methods that better handle numbers: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Least squares methods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Gradient based optimizers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Genetic algorithms, other evolutionary computation methods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Evolving things other than programs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Example: electric circuits represented as trees (</a:t>
            </a:r>
            <a:r>
              <a:rPr lang="en-US" altLang="zh-CN" sz="2600" dirty="0" err="1"/>
              <a:t>Koza</a:t>
            </a:r>
            <a:r>
              <a:rPr lang="en-US" altLang="zh-CN" sz="2600" dirty="0"/>
              <a:t>, AI in design 1996)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096000" cy="11079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Some Genetic Programming  Trends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内容占位符 1"/>
          <p:cNvSpPr>
            <a:spLocks noGrp="1"/>
          </p:cNvSpPr>
          <p:nvPr>
            <p:ph idx="1"/>
          </p:nvPr>
        </p:nvSpPr>
        <p:spPr>
          <a:xfrm>
            <a:off x="418464" y="1886902"/>
            <a:ext cx="8039736" cy="3016210"/>
          </a:xfrm>
        </p:spPr>
        <p:txBody>
          <a:bodyPr/>
          <a:lstStyle/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In machine learning we seek a good hypothesis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The hypothesis may be a rule, a neural network, a program ... etc.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GAs and other EC methods can evolve rules, NNs, programs ...etc.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Classifier systems (CFS) are the most explicit GA based machine learning tool.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143000" y="457200"/>
            <a:ext cx="6629400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Machine learning and evolutionary computation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Rule and message system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if &lt;condition&gt; then &lt;action&gt;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Apportionment of credit system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Based on a set of training examples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Credit (fitness) given to rules that match the example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Example: Bucket brigade (auctions for examples, winner takes all, existence taxes)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1" dirty="0"/>
              <a:t>Genetic algorithm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evolves a population of rules or a population of entire rule systems</a:t>
            </a:r>
            <a:endParaRPr lang="zh-CN" altLang="en-US" sz="2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524000" y="762000"/>
            <a:ext cx="5486400" cy="5539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Elements of a classifier system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28625" y="1785938"/>
            <a:ext cx="8229600" cy="452596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0" dirty="0"/>
              <a:t>Evolves a population of rules, the final population is used as the rule and message system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0" dirty="0"/>
              <a:t>Diversity maintenance among rules is hard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0" dirty="0"/>
              <a:t>If done well converges faster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altLang="zh-CN" sz="3000" b="0" dirty="0"/>
              <a:t>Need to specify how to use the rules to classify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what if multiple rules match example?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2600" dirty="0"/>
              <a:t>exact matching only or inexact matching allowed?</a:t>
            </a:r>
            <a:endParaRPr lang="zh-CN" altLang="en-US" sz="2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457200"/>
            <a:ext cx="4290458" cy="482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The Michigan approach:</a:t>
            </a:r>
            <a:br>
              <a:rPr lang="en-US" altLang="zh-CN" sz="3600" b="1" dirty="0"/>
            </a:br>
            <a:r>
              <a:rPr lang="en-US" altLang="zh-CN" sz="3600" b="1" dirty="0"/>
              <a:t>population of rules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内容占位符 1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172354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Each individual is a complete set of rules or complete solution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Avoids the hard credit assignment problem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Slow because of complexity of space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6800" y="1005332"/>
            <a:ext cx="565042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The Pittsburgh approach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内容占位符 1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258532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Classical EP evolves finite state machines (or similar structures)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Relies on mutation (no crossover)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Fitness based on training sequence(s)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Good for sequence problems (DNA) and prediction in time series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457200"/>
            <a:ext cx="4290458" cy="1107996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Evolution programming (EP)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1005332"/>
            <a:ext cx="4290458" cy="5539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EP individual</a:t>
            </a:r>
            <a:endParaRPr lang="zh-CN" altLang="en-US" sz="3600" b="1" dirty="0"/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88" y="1714500"/>
            <a:ext cx="6572250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Add a state (with random transitions)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Delete a state (reassign state transitions)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Change an output symbol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Change a state transition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Change the start state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85800"/>
            <a:ext cx="4290458" cy="5539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sz="3600" b="1" dirty="0"/>
              <a:t>EP mutation operators</a:t>
            </a:r>
            <a:endParaRPr lang="zh-CN" altLang="en-US" sz="36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172354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Evolutionary Computation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IEEE transactions on evolutionary computation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Genetic programming and evolvable machines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other: AIEDAM, AIENG ...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762000"/>
            <a:ext cx="4290458" cy="61555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4000" b="1" dirty="0"/>
              <a:t>EC journals</a:t>
            </a:r>
            <a:endParaRPr lang="zh-CN" altLang="en-US" sz="40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内容占位符 1"/>
          <p:cNvSpPr>
            <a:spLocks noGrp="1"/>
          </p:cNvSpPr>
          <p:nvPr>
            <p:ph idx="1"/>
          </p:nvPr>
        </p:nvSpPr>
        <p:spPr>
          <a:xfrm>
            <a:off x="418464" y="1622501"/>
            <a:ext cx="8307070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Genetic and evolutionary computation conference (GECCO)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Congress on evolutionary computation (CEC)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zh-CN" sz="2800" b="0" dirty="0"/>
              <a:t>Parallel problem solving from nature (PPSN)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it-IT" altLang="zh-CN" sz="2800" b="0" dirty="0"/>
              <a:t>other: AI in design, IJCAI, AAAI ...</a:t>
            </a:r>
            <a:endParaRPr lang="zh-CN" altLang="en-US" sz="2800" b="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426770" y="609600"/>
            <a:ext cx="4290458" cy="61555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4000" b="1" dirty="0"/>
              <a:t>EC conferences</a:t>
            </a:r>
            <a:endParaRPr lang="zh-CN" altLang="en-US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1100</Words>
  <Application>Microsoft Office PowerPoint</Application>
  <PresentationFormat>On-screen Show (4:3)</PresentationFormat>
  <Paragraphs>169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Calibri</vt:lpstr>
      <vt:lpstr>Arial</vt:lpstr>
      <vt:lpstr>Wingdings 3</vt:lpstr>
      <vt:lpstr>Calibri Light</vt:lpstr>
      <vt:lpstr>Verdana</vt:lpstr>
      <vt:lpstr>Segoe UI</vt:lpstr>
      <vt:lpstr>Segoe UI Light</vt:lpstr>
      <vt:lpstr>Office Theme</vt:lpstr>
      <vt:lpstr>CSCI/ARTI 8950 Machine Learning</vt:lpstr>
      <vt:lpstr>Presentation outline</vt:lpstr>
      <vt:lpstr>In the forest</vt:lpstr>
      <vt:lpstr>Reproduction</vt:lpstr>
      <vt:lpstr>Genetic Algorithms</vt:lpstr>
      <vt:lpstr>Example: numerical optimization</vt:lpstr>
      <vt:lpstr>Elements of a generational genetic algorithm</vt:lpstr>
      <vt:lpstr>Elements of a steady state genetic algorithm</vt:lpstr>
      <vt:lpstr>Selection strategies</vt:lpstr>
      <vt:lpstr>Crossover Operators</vt:lpstr>
      <vt:lpstr>Mutation Operators</vt:lpstr>
      <vt:lpstr>Advantages of Genetic-Algorithm based optimization</vt:lpstr>
      <vt:lpstr>Disadvantages of Genetic-Algorithm based optimization</vt:lpstr>
      <vt:lpstr>Genetic Programming (GP)</vt:lpstr>
      <vt:lpstr>GP individuals</vt:lpstr>
      <vt:lpstr>Example: GP individual</vt:lpstr>
      <vt:lpstr>GP operation</vt:lpstr>
      <vt:lpstr>Example: GP crossover</vt:lpstr>
      <vt:lpstr>Advantages of GP over GAs</vt:lpstr>
      <vt:lpstr>Disadvantages of Genetic Programming</vt:lpstr>
      <vt:lpstr>Some Genetic Programming  Trends</vt:lpstr>
      <vt:lpstr>Machine learning and evolutionary computation</vt:lpstr>
      <vt:lpstr>Elements of a classifier system</vt:lpstr>
      <vt:lpstr>The Michigan approach: population of rules</vt:lpstr>
      <vt:lpstr>The Pittsburgh approach</vt:lpstr>
      <vt:lpstr>Evolution programming (EP)</vt:lpstr>
      <vt:lpstr>EP individual</vt:lpstr>
      <vt:lpstr>EP mutation operators</vt:lpstr>
      <vt:lpstr>EC journals</vt:lpstr>
      <vt:lpstr>EC conferences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CSCI_8950_Lec16-17_Deep_Learning</dc:title>
  <cp:lastModifiedBy>Khaled M Rasheed</cp:lastModifiedBy>
  <cp:revision>25</cp:revision>
  <dcterms:created xsi:type="dcterms:W3CDTF">2020-09-27T23:49:45Z</dcterms:created>
  <dcterms:modified xsi:type="dcterms:W3CDTF">2026-07-27T22:43:18Z</dcterms:modified>
</cp:coreProperties>
</file>