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57" r:id="rId3"/>
    <p:sldId id="259" r:id="rId4"/>
    <p:sldId id="264" r:id="rId5"/>
    <p:sldId id="265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  <p:sldId id="304" r:id="rId43"/>
    <p:sldId id="305" r:id="rId44"/>
    <p:sldId id="306" r:id="rId45"/>
    <p:sldId id="307" r:id="rId46"/>
    <p:sldId id="308" r:id="rId47"/>
    <p:sldId id="309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5" r:id="rId63"/>
    <p:sldId id="326" r:id="rId64"/>
    <p:sldId id="327" r:id="rId65"/>
    <p:sldId id="338" r:id="rId66"/>
    <p:sldId id="339" r:id="rId67"/>
  </p:sldIdLst>
  <p:sldSz cx="9144000" cy="6858000" type="screen4x3"/>
  <p:notesSz cx="9144000" cy="6858000"/>
  <p:embeddedFontLst>
    <p:embeddedFont>
      <p:font typeface="Cambria Math" panose="02040503050406030204" pitchFamily="18" charset="0"/>
      <p:regular r:id="rId68"/>
    </p:embeddedFont>
    <p:embeddedFont>
      <p:font typeface="Segoe UI" panose="020B0502040204020203" pitchFamily="34" charset="0"/>
      <p:regular r:id="rId69"/>
      <p:bold r:id="rId70"/>
      <p:italic r:id="rId71"/>
      <p:boldItalic r:id="rId72"/>
    </p:embeddedFont>
    <p:embeddedFont>
      <p:font typeface="Segoe UI Light" panose="020B0502040204020203" pitchFamily="34" charset="0"/>
      <p:regular r:id="rId73"/>
      <p:italic r:id="rId7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314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1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7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2.fntdata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3.fntdata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6.fntdata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32457" y="147955"/>
            <a:ext cx="4879340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Segoe UI Light"/>
                <a:cs typeface="Segoe U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616" y="134112"/>
            <a:ext cx="646176" cy="71323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426770" y="1005332"/>
            <a:ext cx="4290458" cy="482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8464" y="1622501"/>
            <a:ext cx="8307070" cy="40779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Segoe UI"/>
                <a:cs typeface="Segoe U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s231n.github.io/neural-networks-1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3" Type="http://schemas.openxmlformats.org/officeDocument/2006/relationships/image" Target="../media/image7.png"/><Relationship Id="rId21" Type="http://schemas.openxmlformats.org/officeDocument/2006/relationships/image" Target="../media/image25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17" Type="http://schemas.openxmlformats.org/officeDocument/2006/relationships/image" Target="../media/image21.png"/><Relationship Id="rId2" Type="http://schemas.openxmlformats.org/officeDocument/2006/relationships/image" Target="../media/image6.png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19" Type="http://schemas.openxmlformats.org/officeDocument/2006/relationships/image" Target="../media/image23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5.png"/><Relationship Id="rId18" Type="http://schemas.openxmlformats.org/officeDocument/2006/relationships/image" Target="../media/image40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4.png"/><Relationship Id="rId17" Type="http://schemas.openxmlformats.org/officeDocument/2006/relationships/image" Target="../media/image39.png"/><Relationship Id="rId2" Type="http://schemas.openxmlformats.org/officeDocument/2006/relationships/image" Target="../media/image6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3.png"/><Relationship Id="rId5" Type="http://schemas.openxmlformats.org/officeDocument/2006/relationships/image" Target="../media/image28.png"/><Relationship Id="rId15" Type="http://schemas.openxmlformats.org/officeDocument/2006/relationships/image" Target="../media/image37.png"/><Relationship Id="rId10" Type="http://schemas.openxmlformats.org/officeDocument/2006/relationships/image" Target="../media/image14.png"/><Relationship Id="rId19" Type="http://schemas.openxmlformats.org/officeDocument/2006/relationships/image" Target="../media/image41.emf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hyperlink" Target="http://ruder.io/optimizing-gradient-descent/index.html#momentu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dreykurenkov.com/writing/a-brief-history-of-neural-nets-and-deep-learning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ntrotodeeplearning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introtodeeplearning.com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jp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jpg"/><Relationship Id="rId4" Type="http://schemas.openxmlformats.org/officeDocument/2006/relationships/image" Target="../media/image7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ndreykurenkov.com/writing/a-brief-history-of-neural-nets-and-deep-learning-part-4/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lah.github.io/posts/2015-08-Understanding-LSTMs/" TargetMode="Externa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4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hyperlink" Target="http://colah.github.io/posts/2015-08-Understanding-" TargetMode="Externa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://colah.github.io/posts/2015-08-Understanding-" TargetMode="Externa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://cs231n.github.io/neural-networks-1/" TargetMode="External"/><Relationship Id="rId2" Type="http://schemas.openxmlformats.org/officeDocument/2006/relationships/hyperlink" Target="http://www.andreykurenkov.com/writing/a-brief-history-of-neural-nets-and-deep-learning-part-1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lah.github.io/posts/2015-08-Understanding-LSTMs/" TargetMode="Externa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eplearningbook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vpr2019.thecvf.com/program/tutorials" TargetMode="External"/><Relationship Id="rId4" Type="http://schemas.openxmlformats.org/officeDocument/2006/relationships/hyperlink" Target="http://www.tensorflow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495" y="149352"/>
            <a:ext cx="6355080" cy="72847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12419" y="1635421"/>
            <a:ext cx="6918959" cy="6235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3900" spc="20" dirty="0">
                <a:solidFill>
                  <a:srgbClr val="0070C0"/>
                </a:solidFill>
              </a:rPr>
              <a:t>CSCI/ARTI </a:t>
            </a:r>
            <a:r>
              <a:rPr sz="3900" spc="45" dirty="0">
                <a:solidFill>
                  <a:srgbClr val="0070C0"/>
                </a:solidFill>
              </a:rPr>
              <a:t>8950 Machine</a:t>
            </a:r>
            <a:r>
              <a:rPr sz="3900" spc="-40" dirty="0">
                <a:solidFill>
                  <a:srgbClr val="0070C0"/>
                </a:solidFill>
              </a:rPr>
              <a:t> </a:t>
            </a:r>
            <a:r>
              <a:rPr sz="3900" spc="40" dirty="0">
                <a:solidFill>
                  <a:srgbClr val="0070C0"/>
                </a:solidFill>
              </a:rPr>
              <a:t>Learning</a:t>
            </a:r>
            <a:endParaRPr sz="3900"/>
          </a:p>
        </p:txBody>
      </p:sp>
      <p:sp>
        <p:nvSpPr>
          <p:cNvPr id="4" name="object 4"/>
          <p:cNvSpPr txBox="1"/>
          <p:nvPr/>
        </p:nvSpPr>
        <p:spPr>
          <a:xfrm>
            <a:off x="2169750" y="2382012"/>
            <a:ext cx="514544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800" b="1" spc="-5" dirty="0">
                <a:latin typeface="Calibri"/>
                <a:cs typeface="Calibri"/>
              </a:rPr>
              <a:t>Lecture</a:t>
            </a:r>
            <a:r>
              <a:rPr lang="en-US" sz="2800" b="1" spc="-5" dirty="0">
                <a:latin typeface="Calibri"/>
                <a:cs typeface="Calibri"/>
              </a:rPr>
              <a:t> Note</a:t>
            </a:r>
            <a:r>
              <a:rPr sz="2800" b="1" spc="-5" dirty="0">
                <a:latin typeface="Calibri"/>
                <a:cs typeface="Calibri"/>
              </a:rPr>
              <a:t>s </a:t>
            </a:r>
            <a:r>
              <a:rPr sz="2800" b="1" dirty="0">
                <a:latin typeface="Calibri"/>
                <a:cs typeface="Calibri"/>
              </a:rPr>
              <a:t>1</a:t>
            </a:r>
            <a:r>
              <a:rPr lang="en-US" sz="2800" b="1" dirty="0">
                <a:latin typeface="Calibri"/>
                <a:cs typeface="Calibri"/>
              </a:rPr>
              <a:t>4</a:t>
            </a:r>
            <a:r>
              <a:rPr sz="2800" b="1" dirty="0">
                <a:latin typeface="Calibri"/>
                <a:cs typeface="Calibri"/>
              </a:rPr>
              <a:t>: </a:t>
            </a:r>
            <a:r>
              <a:rPr sz="3200" b="1" spc="-5" dirty="0">
                <a:latin typeface="Calibri"/>
                <a:cs typeface="Calibri"/>
              </a:rPr>
              <a:t>Deep</a:t>
            </a:r>
            <a:r>
              <a:rPr sz="3200" b="1" spc="-45" dirty="0">
                <a:latin typeface="Calibri"/>
                <a:cs typeface="Calibri"/>
              </a:rPr>
              <a:t> </a:t>
            </a:r>
            <a:r>
              <a:rPr sz="3200" b="1" spc="-5" dirty="0">
                <a:latin typeface="Calibri"/>
                <a:cs typeface="Calibri"/>
              </a:rPr>
              <a:t>Learning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57400" y="6524243"/>
            <a:ext cx="6946816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Calibri"/>
                <a:cs typeface="Calibri"/>
              </a:rPr>
              <a:t>Credit: some </a:t>
            </a:r>
            <a:r>
              <a:rPr sz="1400" spc="-10" dirty="0">
                <a:latin typeface="Calibri"/>
                <a:cs typeface="Calibri"/>
              </a:rPr>
              <a:t>examples </a:t>
            </a:r>
            <a:r>
              <a:rPr sz="1400" dirty="0">
                <a:latin typeface="Calibri"/>
                <a:cs typeface="Calibri"/>
              </a:rPr>
              <a:t>&amp; </a:t>
            </a:r>
            <a:r>
              <a:rPr sz="1400" spc="-5" dirty="0">
                <a:latin typeface="Calibri"/>
                <a:cs typeface="Calibri"/>
              </a:rPr>
              <a:t>figures by </a:t>
            </a:r>
            <a:r>
              <a:rPr lang="en-US" sz="1400" spc="-5" dirty="0">
                <a:latin typeface="Calibri"/>
                <a:cs typeface="Calibri"/>
              </a:rPr>
              <a:t>Sheng Li, </a:t>
            </a:r>
            <a:r>
              <a:rPr sz="1400" spc="-5" dirty="0">
                <a:latin typeface="Calibri"/>
                <a:cs typeface="Calibri"/>
              </a:rPr>
              <a:t>Marine Carpuat, </a:t>
            </a:r>
            <a:r>
              <a:rPr sz="1400" spc="-45" dirty="0">
                <a:latin typeface="Calibri"/>
                <a:cs typeface="Calibri"/>
              </a:rPr>
              <a:t>Tom </a:t>
            </a:r>
            <a:r>
              <a:rPr sz="1400" spc="-5" dirty="0">
                <a:latin typeface="Calibri"/>
                <a:cs typeface="Calibri"/>
              </a:rPr>
              <a:t>Mitchell </a:t>
            </a:r>
            <a:r>
              <a:rPr sz="1400" dirty="0">
                <a:latin typeface="Calibri"/>
                <a:cs typeface="Calibri"/>
              </a:rPr>
              <a:t>and Hal </a:t>
            </a:r>
            <a:r>
              <a:rPr sz="1400" spc="-5" dirty="0">
                <a:latin typeface="Calibri"/>
                <a:cs typeface="Calibri"/>
              </a:rPr>
              <a:t>Daumé</a:t>
            </a:r>
            <a:r>
              <a:rPr sz="1400" spc="1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III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152A0EB5-B572-4C39-A4AF-D05108B343BC}"/>
              </a:ext>
            </a:extLst>
          </p:cNvPr>
          <p:cNvSpPr txBox="1">
            <a:spLocks/>
          </p:cNvSpPr>
          <p:nvPr/>
        </p:nvSpPr>
        <p:spPr>
          <a:xfrm>
            <a:off x="1143000" y="3434398"/>
            <a:ext cx="6858000" cy="2661602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Khaled Rasheed</a:t>
            </a:r>
          </a:p>
          <a:p>
            <a:pPr algn="ctr"/>
            <a:r>
              <a:rPr lang="en-US" sz="2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Professor</a:t>
            </a:r>
          </a:p>
          <a:p>
            <a:pPr algn="ctr"/>
            <a:r>
              <a:rPr lang="en-US" sz="2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School of Computing</a:t>
            </a:r>
          </a:p>
          <a:p>
            <a:pPr algn="ctr"/>
            <a:r>
              <a:rPr lang="en-US" sz="2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Member</a:t>
            </a:r>
          </a:p>
          <a:p>
            <a:pPr algn="ctr"/>
            <a:r>
              <a:rPr lang="en-US" sz="2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Institute for Artificial Intelligence</a:t>
            </a:r>
          </a:p>
          <a:p>
            <a:pPr algn="ctr"/>
            <a:r>
              <a:rPr lang="en-US" sz="2400" kern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University of Georgia</a:t>
            </a:r>
            <a:endParaRPr lang="en-US" sz="2400" kern="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1523214"/>
            <a:ext cx="7405370" cy="4240263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Segoe UI"/>
                <a:cs typeface="Segoe UI"/>
              </a:rPr>
              <a:t>What </a:t>
            </a:r>
            <a:r>
              <a:rPr sz="3200" spc="-10" dirty="0">
                <a:latin typeface="Segoe UI"/>
                <a:cs typeface="Segoe UI"/>
              </a:rPr>
              <a:t>we </a:t>
            </a:r>
            <a:r>
              <a:rPr sz="3200" dirty="0">
                <a:latin typeface="Segoe UI"/>
                <a:cs typeface="Segoe UI"/>
              </a:rPr>
              <a:t>know so</a:t>
            </a:r>
            <a:r>
              <a:rPr sz="3200" spc="-25" dirty="0">
                <a:latin typeface="Segoe UI"/>
                <a:cs typeface="Segoe UI"/>
              </a:rPr>
              <a:t> </a:t>
            </a:r>
            <a:r>
              <a:rPr sz="3200" dirty="0">
                <a:latin typeface="Segoe UI"/>
                <a:cs typeface="Segoe UI"/>
              </a:rPr>
              <a:t>far</a:t>
            </a:r>
          </a:p>
          <a:p>
            <a:pPr marL="756285" lvl="1" indent="-28702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Segoe UI"/>
                <a:cs typeface="Segoe UI"/>
              </a:rPr>
              <a:t>What </a:t>
            </a:r>
            <a:r>
              <a:rPr sz="2800" spc="-15" dirty="0">
                <a:latin typeface="Segoe UI"/>
                <a:cs typeface="Segoe UI"/>
              </a:rPr>
              <a:t>are </a:t>
            </a:r>
            <a:r>
              <a:rPr sz="2800" spc="-5" dirty="0">
                <a:latin typeface="Segoe UI"/>
                <a:cs typeface="Segoe UI"/>
              </a:rPr>
              <a:t>multi-layer</a:t>
            </a:r>
            <a:r>
              <a:rPr sz="2800" dirty="0">
                <a:latin typeface="Segoe UI"/>
                <a:cs typeface="Segoe UI"/>
              </a:rPr>
              <a:t> </a:t>
            </a:r>
            <a:r>
              <a:rPr sz="2800" spc="-10" dirty="0">
                <a:latin typeface="Segoe UI"/>
                <a:cs typeface="Segoe UI"/>
              </a:rPr>
              <a:t>perceptrons?</a:t>
            </a:r>
            <a:endParaRPr sz="2800" dirty="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Segoe UI"/>
                <a:cs typeface="Segoe UI"/>
              </a:rPr>
              <a:t>How </a:t>
            </a:r>
            <a:r>
              <a:rPr sz="2800" spc="-20" dirty="0">
                <a:latin typeface="Segoe UI"/>
                <a:cs typeface="Segoe UI"/>
              </a:rPr>
              <a:t>to </a:t>
            </a:r>
            <a:r>
              <a:rPr sz="2800" spc="-15" dirty="0">
                <a:latin typeface="Segoe UI"/>
                <a:cs typeface="Segoe UI"/>
              </a:rPr>
              <a:t>make </a:t>
            </a:r>
            <a:r>
              <a:rPr sz="2800" spc="-10" dirty="0">
                <a:latin typeface="Segoe UI"/>
                <a:cs typeface="Segoe UI"/>
              </a:rPr>
              <a:t>predictions </a:t>
            </a:r>
            <a:r>
              <a:rPr sz="2800" spc="-5" dirty="0">
                <a:latin typeface="Segoe UI"/>
                <a:cs typeface="Segoe UI"/>
              </a:rPr>
              <a:t>in</a:t>
            </a:r>
            <a:r>
              <a:rPr sz="2800" spc="10" dirty="0">
                <a:latin typeface="Segoe UI"/>
                <a:cs typeface="Segoe UI"/>
              </a:rPr>
              <a:t> </a:t>
            </a:r>
            <a:r>
              <a:rPr sz="2800" spc="-5" dirty="0">
                <a:latin typeface="Segoe UI"/>
                <a:cs typeface="Segoe UI"/>
              </a:rPr>
              <a:t>MLPs?</a:t>
            </a:r>
            <a:endParaRPr sz="2800" dirty="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Segoe UI"/>
                <a:cs typeface="Segoe UI"/>
              </a:rPr>
              <a:t>How </a:t>
            </a:r>
            <a:r>
              <a:rPr sz="2800" spc="-15" dirty="0">
                <a:latin typeface="Segoe UI"/>
                <a:cs typeface="Segoe UI"/>
              </a:rPr>
              <a:t>to </a:t>
            </a:r>
            <a:r>
              <a:rPr sz="2800" spc="-5" dirty="0">
                <a:latin typeface="Segoe UI"/>
                <a:cs typeface="Segoe UI"/>
              </a:rPr>
              <a:t>train</a:t>
            </a:r>
            <a:r>
              <a:rPr sz="2800" dirty="0">
                <a:latin typeface="Segoe UI"/>
                <a:cs typeface="Segoe UI"/>
              </a:rPr>
              <a:t> </a:t>
            </a:r>
            <a:r>
              <a:rPr sz="2800" spc="-5" dirty="0">
                <a:latin typeface="Segoe UI"/>
                <a:cs typeface="Segoe UI"/>
              </a:rPr>
              <a:t>MLPs?</a:t>
            </a:r>
            <a:endParaRPr sz="2800" dirty="0">
              <a:latin typeface="Segoe UI"/>
              <a:cs typeface="Segoe UI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"/>
              <a:buChar char="–"/>
            </a:pPr>
            <a:endParaRPr sz="4000" dirty="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lang="en-US" sz="3200" spc="-65" dirty="0">
                <a:latin typeface="Segoe UI"/>
                <a:cs typeface="Segoe UI"/>
              </a:rPr>
              <a:t>New topics</a:t>
            </a:r>
            <a:endParaRPr sz="3200" dirty="0">
              <a:latin typeface="Segoe UI"/>
              <a:cs typeface="Segoe UI"/>
            </a:endParaRPr>
          </a:p>
          <a:p>
            <a:pPr marL="756285" marR="5080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Segoe UI"/>
                <a:cs typeface="Segoe UI"/>
              </a:rPr>
              <a:t>Practical issues with (deep) neural network  training</a:t>
            </a:r>
            <a:endParaRPr sz="2800" dirty="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39264" y="483234"/>
            <a:ext cx="566420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latin typeface="Segoe UI Light"/>
                <a:cs typeface="Segoe UI Light"/>
              </a:rPr>
              <a:t>Neural </a:t>
            </a:r>
            <a:r>
              <a:rPr sz="4400" dirty="0">
                <a:latin typeface="Segoe UI Light"/>
                <a:cs typeface="Segoe UI Light"/>
              </a:rPr>
              <a:t>Network</a:t>
            </a:r>
            <a:r>
              <a:rPr sz="4400" spc="-50" dirty="0">
                <a:latin typeface="Segoe UI Light"/>
                <a:cs typeface="Segoe UI Light"/>
              </a:rPr>
              <a:t> </a:t>
            </a:r>
            <a:r>
              <a:rPr sz="4400" spc="-80" dirty="0">
                <a:latin typeface="Segoe UI Light"/>
                <a:cs typeface="Segoe UI Light"/>
              </a:rPr>
              <a:t>Training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98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865"/>
              </a:spcBef>
            </a:pPr>
            <a:r>
              <a:rPr b="0" spc="-10" dirty="0">
                <a:latin typeface="Segoe UI"/>
                <a:cs typeface="Segoe UI"/>
              </a:rPr>
              <a:t>Backpropagation</a:t>
            </a:r>
            <a:r>
              <a:rPr b="0" spc="-40" dirty="0">
                <a:latin typeface="Segoe UI"/>
                <a:cs typeface="Segoe UI"/>
              </a:rPr>
              <a:t> </a:t>
            </a:r>
            <a:r>
              <a:rPr b="0" dirty="0">
                <a:latin typeface="Segoe UI"/>
                <a:cs typeface="Segoe UI"/>
              </a:rPr>
              <a:t>algorithm</a:t>
            </a:r>
          </a:p>
          <a:p>
            <a:pPr algn="ctr">
              <a:lnSpc>
                <a:spcPct val="100000"/>
              </a:lnSpc>
              <a:spcBef>
                <a:spcPts val="770"/>
              </a:spcBef>
            </a:pPr>
            <a:r>
              <a:rPr b="0" dirty="0">
                <a:latin typeface="Segoe UI"/>
                <a:cs typeface="Segoe UI"/>
              </a:rPr>
              <a:t>=</a:t>
            </a:r>
          </a:p>
          <a:p>
            <a:pPr algn="ctr">
              <a:lnSpc>
                <a:spcPct val="100000"/>
              </a:lnSpc>
              <a:spcBef>
                <a:spcPts val="765"/>
              </a:spcBef>
            </a:pPr>
            <a:r>
              <a:rPr b="0" spc="-5" dirty="0">
                <a:latin typeface="Segoe UI"/>
                <a:cs typeface="Segoe UI"/>
              </a:rPr>
              <a:t>Gradient </a:t>
            </a:r>
            <a:r>
              <a:rPr b="0" dirty="0">
                <a:latin typeface="Segoe UI"/>
                <a:cs typeface="Segoe UI"/>
              </a:rPr>
              <a:t>descent + </a:t>
            </a:r>
            <a:r>
              <a:rPr b="0" spc="-5" dirty="0">
                <a:latin typeface="Segoe UI"/>
                <a:cs typeface="Segoe UI"/>
              </a:rPr>
              <a:t>Chain</a:t>
            </a:r>
            <a:r>
              <a:rPr b="0" spc="-65" dirty="0">
                <a:latin typeface="Segoe UI"/>
                <a:cs typeface="Segoe UI"/>
              </a:rPr>
              <a:t> </a:t>
            </a:r>
            <a:r>
              <a:rPr b="0" spc="-5" dirty="0">
                <a:latin typeface="Segoe UI"/>
                <a:cs typeface="Segoe UI"/>
              </a:rPr>
              <a:t>rule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0254" y="483234"/>
            <a:ext cx="700341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10" dirty="0">
                <a:latin typeface="Segoe UI Light"/>
                <a:cs typeface="Segoe UI Light"/>
              </a:rPr>
              <a:t>Backprop </a:t>
            </a:r>
            <a:r>
              <a:rPr sz="4400" spc="-5" dirty="0">
                <a:latin typeface="Segoe UI Light"/>
                <a:cs typeface="Segoe UI Light"/>
              </a:rPr>
              <a:t>in </a:t>
            </a:r>
            <a:r>
              <a:rPr sz="4400" dirty="0">
                <a:latin typeface="Segoe UI Light"/>
                <a:cs typeface="Segoe UI Light"/>
              </a:rPr>
              <a:t>a </a:t>
            </a:r>
            <a:r>
              <a:rPr sz="4400" spc="-5" dirty="0">
                <a:latin typeface="Segoe UI Light"/>
                <a:cs typeface="Segoe UI Light"/>
              </a:rPr>
              <a:t>2-layer</a:t>
            </a:r>
            <a:r>
              <a:rPr sz="4400" spc="-125" dirty="0">
                <a:latin typeface="Segoe UI Light"/>
                <a:cs typeface="Segoe UI Light"/>
              </a:rPr>
              <a:t> </a:t>
            </a:r>
            <a:r>
              <a:rPr sz="4400" spc="-5" dirty="0">
                <a:latin typeface="Segoe UI Light"/>
                <a:cs typeface="Segoe UI Light"/>
              </a:rPr>
              <a:t>network</a:t>
            </a:r>
            <a:endParaRPr sz="4400">
              <a:latin typeface="Segoe UI Light"/>
              <a:cs typeface="Segoe U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585197" y="1531724"/>
            <a:ext cx="5521325" cy="4681855"/>
            <a:chOff x="1585197" y="1531724"/>
            <a:chExt cx="5521325" cy="46818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5197" y="1531724"/>
              <a:ext cx="5421777" cy="46814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80438" y="2998470"/>
              <a:ext cx="5113020" cy="2735580"/>
            </a:xfrm>
            <a:custGeom>
              <a:avLst/>
              <a:gdLst/>
              <a:ahLst/>
              <a:cxnLst/>
              <a:rect l="l" t="t" r="r" b="b"/>
              <a:pathLst>
                <a:path w="5113020" h="2735579">
                  <a:moveTo>
                    <a:pt x="0" y="1295399"/>
                  </a:moveTo>
                  <a:lnTo>
                    <a:pt x="5039868" y="1295399"/>
                  </a:lnTo>
                  <a:lnTo>
                    <a:pt x="5039868" y="0"/>
                  </a:lnTo>
                  <a:lnTo>
                    <a:pt x="0" y="0"/>
                  </a:lnTo>
                  <a:lnTo>
                    <a:pt x="0" y="1295399"/>
                  </a:lnTo>
                  <a:close/>
                </a:path>
                <a:path w="5113020" h="2735579">
                  <a:moveTo>
                    <a:pt x="0" y="2159507"/>
                  </a:moveTo>
                  <a:lnTo>
                    <a:pt x="5113020" y="2159507"/>
                  </a:lnTo>
                  <a:lnTo>
                    <a:pt x="5113020" y="1367027"/>
                  </a:lnTo>
                  <a:lnTo>
                    <a:pt x="0" y="1367027"/>
                  </a:lnTo>
                  <a:lnTo>
                    <a:pt x="0" y="2159507"/>
                  </a:lnTo>
                  <a:close/>
                </a:path>
                <a:path w="5113020" h="2735579">
                  <a:moveTo>
                    <a:pt x="0" y="2735579"/>
                  </a:moveTo>
                  <a:lnTo>
                    <a:pt x="5113020" y="2735579"/>
                  </a:lnTo>
                  <a:lnTo>
                    <a:pt x="5113020" y="2377440"/>
                  </a:lnTo>
                  <a:lnTo>
                    <a:pt x="0" y="2377440"/>
                  </a:lnTo>
                  <a:lnTo>
                    <a:pt x="0" y="2735579"/>
                  </a:lnTo>
                  <a:close/>
                </a:path>
              </a:pathLst>
            </a:custGeom>
            <a:ln w="25908">
              <a:solidFill>
                <a:srgbClr val="4E85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532369" y="3278885"/>
            <a:ext cx="1262380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Forward  </a:t>
            </a:r>
            <a:r>
              <a:rPr sz="1800" spc="-5" dirty="0">
                <a:latin typeface="Arial"/>
                <a:cs typeface="Arial"/>
              </a:rPr>
              <a:t>pr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g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tion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>
              <a:latin typeface="Arial"/>
              <a:cs typeface="Arial"/>
            </a:endParaRPr>
          </a:p>
          <a:p>
            <a:pPr marL="45720" marR="27178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Arial"/>
                <a:cs typeface="Arial"/>
              </a:rPr>
              <a:t>Update  gr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ts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>
              <a:latin typeface="Arial"/>
              <a:cs typeface="Arial"/>
            </a:endParaRPr>
          </a:p>
          <a:p>
            <a:pPr marL="12700" marR="88265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Update  p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ram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ters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61185" y="147955"/>
            <a:ext cx="542163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763270">
              <a:lnSpc>
                <a:spcPct val="100000"/>
              </a:lnSpc>
              <a:spcBef>
                <a:spcPts val="100"/>
              </a:spcBef>
            </a:pPr>
            <a:r>
              <a:rPr sz="4400" spc="-100" dirty="0">
                <a:latin typeface="Segoe UI Light"/>
                <a:cs typeface="Segoe UI Light"/>
              </a:rPr>
              <a:t>Tricky </a:t>
            </a:r>
            <a:r>
              <a:rPr sz="4400" spc="-5" dirty="0">
                <a:latin typeface="Segoe UI Light"/>
                <a:cs typeface="Segoe UI Light"/>
              </a:rPr>
              <a:t>issues </a:t>
            </a:r>
            <a:r>
              <a:rPr sz="4400" dirty="0">
                <a:latin typeface="Segoe UI Light"/>
                <a:cs typeface="Segoe UI Light"/>
              </a:rPr>
              <a:t>with  </a:t>
            </a:r>
            <a:r>
              <a:rPr sz="4400" spc="-5" dirty="0">
                <a:latin typeface="Segoe UI Light"/>
                <a:cs typeface="Segoe UI Light"/>
              </a:rPr>
              <a:t>neural network</a:t>
            </a:r>
            <a:r>
              <a:rPr sz="4400" spc="-60" dirty="0">
                <a:latin typeface="Segoe UI Light"/>
                <a:cs typeface="Segoe UI Light"/>
              </a:rPr>
              <a:t> </a:t>
            </a:r>
            <a:r>
              <a:rPr sz="4400" spc="-5" dirty="0">
                <a:latin typeface="Segoe UI Light"/>
                <a:cs typeface="Segoe UI Light"/>
              </a:rPr>
              <a:t>training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23214"/>
            <a:ext cx="7578725" cy="4979670"/>
          </a:xfrm>
          <a:prstGeom prst="rect">
            <a:avLst/>
          </a:prstGeom>
        </p:spPr>
        <p:txBody>
          <a:bodyPr vert="horz" wrap="square" lIns="0" tIns="11239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Segoe UI"/>
                <a:cs typeface="Segoe UI"/>
              </a:rPr>
              <a:t>Sensitive </a:t>
            </a:r>
            <a:r>
              <a:rPr sz="3200" spc="-15" dirty="0">
                <a:latin typeface="Segoe UI"/>
                <a:cs typeface="Segoe UI"/>
              </a:rPr>
              <a:t>to</a:t>
            </a:r>
            <a:r>
              <a:rPr sz="3200" dirty="0">
                <a:latin typeface="Segoe UI"/>
                <a:cs typeface="Segoe UI"/>
              </a:rPr>
              <a:t> </a:t>
            </a:r>
            <a:r>
              <a:rPr sz="3200" spc="-5" dirty="0">
                <a:latin typeface="Segoe UI"/>
                <a:cs typeface="Segoe UI"/>
              </a:rPr>
              <a:t>initialization</a:t>
            </a:r>
            <a:endParaRPr sz="32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Segoe UI"/>
                <a:cs typeface="Segoe UI"/>
              </a:rPr>
              <a:t>Objective is non-convex, many local</a:t>
            </a:r>
            <a:r>
              <a:rPr sz="2800" spc="-45" dirty="0">
                <a:latin typeface="Segoe UI"/>
                <a:cs typeface="Segoe UI"/>
              </a:rPr>
              <a:t> </a:t>
            </a:r>
            <a:r>
              <a:rPr sz="2800" spc="-5" dirty="0">
                <a:latin typeface="Segoe UI"/>
                <a:cs typeface="Segoe UI"/>
              </a:rPr>
              <a:t>optima</a:t>
            </a:r>
            <a:endParaRPr sz="2800">
              <a:latin typeface="Segoe UI"/>
              <a:cs typeface="Segoe UI"/>
            </a:endParaRPr>
          </a:p>
          <a:p>
            <a:pPr marL="756285" marR="116839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Segoe UI"/>
                <a:cs typeface="Segoe UI"/>
              </a:rPr>
              <a:t>In practice: </a:t>
            </a:r>
            <a:r>
              <a:rPr sz="2800" spc="10" dirty="0">
                <a:latin typeface="Segoe UI"/>
                <a:cs typeface="Segoe UI"/>
              </a:rPr>
              <a:t>start </a:t>
            </a:r>
            <a:r>
              <a:rPr sz="2800" spc="-5" dirty="0">
                <a:latin typeface="Segoe UI"/>
                <a:cs typeface="Segoe UI"/>
              </a:rPr>
              <a:t>with random </a:t>
            </a:r>
            <a:r>
              <a:rPr sz="2800" spc="-10" dirty="0">
                <a:latin typeface="Segoe UI"/>
                <a:cs typeface="Segoe UI"/>
              </a:rPr>
              <a:t>values </a:t>
            </a:r>
            <a:r>
              <a:rPr sz="2800" spc="-5" dirty="0">
                <a:latin typeface="Segoe UI"/>
                <a:cs typeface="Segoe UI"/>
              </a:rPr>
              <a:t>rather  than</a:t>
            </a:r>
            <a:r>
              <a:rPr sz="2800" dirty="0">
                <a:latin typeface="Segoe UI"/>
                <a:cs typeface="Segoe UI"/>
              </a:rPr>
              <a:t> </a:t>
            </a:r>
            <a:r>
              <a:rPr sz="2800" spc="-15" dirty="0">
                <a:latin typeface="Segoe UI"/>
                <a:cs typeface="Segoe UI"/>
              </a:rPr>
              <a:t>zeros</a:t>
            </a:r>
            <a:endParaRPr sz="2800">
              <a:latin typeface="Segoe UI"/>
              <a:cs typeface="Segoe UI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"/>
              <a:buChar char="–"/>
            </a:pPr>
            <a:endParaRPr sz="27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Segoe UI"/>
                <a:cs typeface="Segoe UI"/>
              </a:rPr>
              <a:t>Many other</a:t>
            </a:r>
            <a:r>
              <a:rPr sz="3200" spc="-35" dirty="0">
                <a:latin typeface="Segoe UI"/>
                <a:cs typeface="Segoe UI"/>
              </a:rPr>
              <a:t> </a:t>
            </a:r>
            <a:r>
              <a:rPr sz="3200" spc="-5" dirty="0">
                <a:latin typeface="Segoe UI"/>
                <a:cs typeface="Segoe UI"/>
              </a:rPr>
              <a:t>hyperparameters</a:t>
            </a:r>
            <a:endParaRPr sz="3200">
              <a:latin typeface="Segoe UI"/>
              <a:cs typeface="Segoe UI"/>
            </a:endParaRPr>
          </a:p>
          <a:p>
            <a:pPr marL="756285" marR="516890" lvl="1" indent="-28702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latin typeface="Segoe UI"/>
                <a:cs typeface="Segoe UI"/>
              </a:rPr>
              <a:t>Number </a:t>
            </a:r>
            <a:r>
              <a:rPr sz="2800" spc="-25" dirty="0">
                <a:latin typeface="Segoe UI"/>
                <a:cs typeface="Segoe UI"/>
              </a:rPr>
              <a:t>of </a:t>
            </a:r>
            <a:r>
              <a:rPr sz="2800" spc="-5" dirty="0">
                <a:latin typeface="Segoe UI"/>
                <a:cs typeface="Segoe UI"/>
              </a:rPr>
              <a:t>hidden units (and potentially  hidden</a:t>
            </a:r>
            <a:r>
              <a:rPr sz="2800" spc="5" dirty="0">
                <a:latin typeface="Segoe UI"/>
                <a:cs typeface="Segoe UI"/>
              </a:rPr>
              <a:t> </a:t>
            </a:r>
            <a:r>
              <a:rPr sz="2800" spc="-5" dirty="0">
                <a:latin typeface="Segoe UI"/>
                <a:cs typeface="Segoe UI"/>
              </a:rPr>
              <a:t>layers)</a:t>
            </a:r>
            <a:endParaRPr sz="2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latin typeface="Segoe UI"/>
                <a:cs typeface="Segoe UI"/>
              </a:rPr>
              <a:t>Gradient </a:t>
            </a:r>
            <a:r>
              <a:rPr sz="2800" spc="-5" dirty="0">
                <a:latin typeface="Segoe UI"/>
                <a:cs typeface="Segoe UI"/>
              </a:rPr>
              <a:t>descent </a:t>
            </a:r>
            <a:r>
              <a:rPr sz="2800" spc="-10" dirty="0">
                <a:latin typeface="Segoe UI"/>
                <a:cs typeface="Segoe UI"/>
              </a:rPr>
              <a:t>learning</a:t>
            </a:r>
            <a:r>
              <a:rPr sz="2800" spc="15" dirty="0">
                <a:latin typeface="Segoe UI"/>
                <a:cs typeface="Segoe UI"/>
              </a:rPr>
              <a:t> </a:t>
            </a:r>
            <a:r>
              <a:rPr sz="2800" spc="-10" dirty="0">
                <a:latin typeface="Segoe UI"/>
                <a:cs typeface="Segoe UI"/>
              </a:rPr>
              <a:t>rate</a:t>
            </a:r>
            <a:endParaRPr sz="2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20" dirty="0">
                <a:latin typeface="Segoe UI"/>
                <a:cs typeface="Segoe UI"/>
              </a:rPr>
              <a:t>Stopping</a:t>
            </a:r>
            <a:r>
              <a:rPr sz="2800" spc="5" dirty="0">
                <a:latin typeface="Segoe UI"/>
                <a:cs typeface="Segoe UI"/>
              </a:rPr>
              <a:t> </a:t>
            </a:r>
            <a:r>
              <a:rPr sz="2800" spc="-5" dirty="0">
                <a:latin typeface="Segoe UI"/>
                <a:cs typeface="Segoe UI"/>
              </a:rPr>
              <a:t>criterion</a:t>
            </a:r>
            <a:endParaRPr sz="2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35786" y="483234"/>
            <a:ext cx="687324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latin typeface="Segoe UI Light"/>
                <a:cs typeface="Segoe UI Light"/>
              </a:rPr>
              <a:t>Neural </a:t>
            </a:r>
            <a:r>
              <a:rPr sz="4400" dirty="0">
                <a:latin typeface="Segoe UI Light"/>
                <a:cs typeface="Segoe UI Light"/>
              </a:rPr>
              <a:t>Network</a:t>
            </a:r>
            <a:r>
              <a:rPr sz="4400" spc="-55" dirty="0">
                <a:latin typeface="Segoe UI Light"/>
                <a:cs typeface="Segoe UI Light"/>
              </a:rPr>
              <a:t> </a:t>
            </a:r>
            <a:r>
              <a:rPr sz="4400" spc="-15" dirty="0">
                <a:latin typeface="Segoe UI Light"/>
                <a:cs typeface="Segoe UI Light"/>
              </a:rPr>
              <a:t>Architectures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418464" y="1622501"/>
            <a:ext cx="8307070" cy="44223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7307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72440" algn="l"/>
                <a:tab pos="473075" algn="l"/>
              </a:tabLst>
            </a:pPr>
            <a:r>
              <a:rPr b="0" spc="-40" dirty="0">
                <a:latin typeface="Segoe UI"/>
                <a:cs typeface="Segoe UI"/>
              </a:rPr>
              <a:t>We </a:t>
            </a:r>
            <a:r>
              <a:rPr b="0" dirty="0">
                <a:latin typeface="Segoe UI"/>
                <a:cs typeface="Segoe UI"/>
              </a:rPr>
              <a:t>focused on a </a:t>
            </a:r>
            <a:r>
              <a:rPr spc="-5" dirty="0"/>
              <a:t>2-layer</a:t>
            </a:r>
            <a:r>
              <a:rPr spc="-25" dirty="0"/>
              <a:t> </a:t>
            </a:r>
            <a:r>
              <a:rPr spc="5" dirty="0"/>
              <a:t>feedforward</a:t>
            </a:r>
          </a:p>
          <a:p>
            <a:pPr marL="473075">
              <a:lnSpc>
                <a:spcPct val="100000"/>
              </a:lnSpc>
              <a:spcBef>
                <a:spcPts val="5"/>
              </a:spcBef>
            </a:pPr>
            <a:r>
              <a:rPr b="0" dirty="0">
                <a:latin typeface="Segoe UI"/>
                <a:cs typeface="Segoe UI"/>
              </a:rPr>
              <a:t>network</a:t>
            </a:r>
          </a:p>
          <a:p>
            <a:pPr marL="117475">
              <a:lnSpc>
                <a:spcPct val="100000"/>
              </a:lnSpc>
              <a:spcBef>
                <a:spcPts val="10"/>
              </a:spcBef>
            </a:pPr>
            <a:endParaRPr sz="3600" dirty="0">
              <a:latin typeface="Segoe UI"/>
              <a:cs typeface="Segoe UI"/>
            </a:endParaRPr>
          </a:p>
          <a:p>
            <a:pPr marL="473075" indent="-342900">
              <a:lnSpc>
                <a:spcPct val="100000"/>
              </a:lnSpc>
              <a:buFont typeface="Arial"/>
              <a:buChar char="•"/>
              <a:tabLst>
                <a:tab pos="472440" algn="l"/>
                <a:tab pos="473075" algn="l"/>
              </a:tabLst>
            </a:pPr>
            <a:r>
              <a:rPr b="0" dirty="0">
                <a:latin typeface="Segoe UI"/>
                <a:cs typeface="Segoe UI"/>
              </a:rPr>
              <a:t>Many other deeper</a:t>
            </a:r>
            <a:r>
              <a:rPr b="0" spc="-20" dirty="0">
                <a:latin typeface="Segoe UI"/>
                <a:cs typeface="Segoe UI"/>
              </a:rPr>
              <a:t> </a:t>
            </a:r>
            <a:r>
              <a:rPr b="0" spc="-10" dirty="0">
                <a:latin typeface="Segoe UI"/>
                <a:cs typeface="Segoe UI"/>
              </a:rPr>
              <a:t>architectures</a:t>
            </a:r>
          </a:p>
          <a:p>
            <a:pPr marL="873760" lvl="1" indent="-28702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874394" algn="l"/>
              </a:tabLst>
            </a:pPr>
            <a:r>
              <a:rPr sz="2800" dirty="0">
                <a:latin typeface="Segoe UI"/>
                <a:cs typeface="Segoe UI"/>
              </a:rPr>
              <a:t>Feedforward </a:t>
            </a:r>
            <a:r>
              <a:rPr sz="2800" spc="-5" dirty="0">
                <a:latin typeface="Segoe UI"/>
                <a:cs typeface="Segoe UI"/>
              </a:rPr>
              <a:t>network </a:t>
            </a:r>
            <a:r>
              <a:rPr sz="2800" spc="-10" dirty="0">
                <a:latin typeface="Segoe UI"/>
                <a:cs typeface="Segoe UI"/>
              </a:rPr>
              <a:t>with </a:t>
            </a:r>
            <a:r>
              <a:rPr sz="2800" spc="-15" dirty="0">
                <a:latin typeface="Segoe UI"/>
                <a:cs typeface="Segoe UI"/>
              </a:rPr>
              <a:t>more </a:t>
            </a:r>
            <a:r>
              <a:rPr sz="2800" spc="-5" dirty="0">
                <a:latin typeface="Segoe UI"/>
                <a:cs typeface="Segoe UI"/>
              </a:rPr>
              <a:t>than 2</a:t>
            </a:r>
            <a:r>
              <a:rPr sz="2800" spc="55" dirty="0">
                <a:latin typeface="Segoe UI"/>
                <a:cs typeface="Segoe UI"/>
              </a:rPr>
              <a:t> </a:t>
            </a:r>
            <a:r>
              <a:rPr sz="2800" spc="-5" dirty="0">
                <a:latin typeface="Segoe UI"/>
                <a:cs typeface="Segoe UI"/>
              </a:rPr>
              <a:t>layers</a:t>
            </a:r>
            <a:endParaRPr sz="2800" dirty="0">
              <a:latin typeface="Segoe UI"/>
              <a:cs typeface="Segoe UI"/>
            </a:endParaRPr>
          </a:p>
          <a:p>
            <a:pPr marL="873760" lvl="1" indent="-28702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874394" algn="l"/>
              </a:tabLst>
            </a:pPr>
            <a:r>
              <a:rPr sz="2800" spc="-15" dirty="0">
                <a:latin typeface="Segoe UI"/>
                <a:cs typeface="Segoe UI"/>
              </a:rPr>
              <a:t>Recurrent </a:t>
            </a:r>
            <a:r>
              <a:rPr sz="2800" spc="-5" dirty="0">
                <a:latin typeface="Segoe UI"/>
                <a:cs typeface="Segoe UI"/>
              </a:rPr>
              <a:t>network (i.e. network has</a:t>
            </a:r>
            <a:r>
              <a:rPr sz="2800" spc="30" dirty="0">
                <a:latin typeface="Segoe UI"/>
                <a:cs typeface="Segoe UI"/>
              </a:rPr>
              <a:t> </a:t>
            </a:r>
            <a:r>
              <a:rPr sz="2800" spc="-5" dirty="0">
                <a:latin typeface="Segoe UI"/>
                <a:cs typeface="Segoe UI"/>
              </a:rPr>
              <a:t>cycles)</a:t>
            </a:r>
            <a:endParaRPr sz="2800" dirty="0">
              <a:latin typeface="Segoe UI"/>
              <a:cs typeface="Segoe UI"/>
            </a:endParaRPr>
          </a:p>
          <a:p>
            <a:pPr marL="873760" lvl="1" indent="-28702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874394" algn="l"/>
              </a:tabLst>
            </a:pPr>
            <a:r>
              <a:rPr sz="2800" spc="-5" dirty="0">
                <a:latin typeface="Segoe UI"/>
                <a:cs typeface="Segoe UI"/>
              </a:rPr>
              <a:t>Can </a:t>
            </a:r>
            <a:r>
              <a:rPr sz="2800" spc="-10" dirty="0">
                <a:latin typeface="Segoe UI"/>
                <a:cs typeface="Segoe UI"/>
              </a:rPr>
              <a:t>still </a:t>
            </a:r>
            <a:r>
              <a:rPr sz="2800" spc="-5" dirty="0">
                <a:latin typeface="Segoe UI"/>
                <a:cs typeface="Segoe UI"/>
              </a:rPr>
              <a:t>be trained with</a:t>
            </a:r>
            <a:r>
              <a:rPr sz="2800" spc="5" dirty="0">
                <a:latin typeface="Segoe UI"/>
                <a:cs typeface="Segoe UI"/>
              </a:rPr>
              <a:t> </a:t>
            </a:r>
            <a:r>
              <a:rPr sz="2800" spc="-10" dirty="0">
                <a:latin typeface="Segoe UI"/>
                <a:cs typeface="Segoe UI"/>
              </a:rPr>
              <a:t>backpropagation</a:t>
            </a:r>
            <a:endParaRPr sz="2800" dirty="0">
              <a:latin typeface="Segoe UI"/>
              <a:cs typeface="Segoe UI"/>
            </a:endParaRPr>
          </a:p>
          <a:p>
            <a:pPr marL="1273175" lvl="2" indent="-229235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1273810" algn="l"/>
              </a:tabLst>
            </a:pPr>
            <a:r>
              <a:rPr sz="2400" spc="-5" dirty="0">
                <a:latin typeface="Segoe UI"/>
                <a:cs typeface="Segoe UI"/>
              </a:rPr>
              <a:t>But </a:t>
            </a:r>
            <a:r>
              <a:rPr sz="2400" spc="-15" dirty="0">
                <a:latin typeface="Segoe UI"/>
                <a:cs typeface="Segoe UI"/>
              </a:rPr>
              <a:t>more </a:t>
            </a:r>
            <a:r>
              <a:rPr sz="2400" dirty="0">
                <a:latin typeface="Segoe UI"/>
                <a:cs typeface="Segoe UI"/>
              </a:rPr>
              <a:t>practical </a:t>
            </a:r>
            <a:r>
              <a:rPr sz="2400" spc="-5" dirty="0">
                <a:latin typeface="Segoe UI"/>
                <a:cs typeface="Segoe UI"/>
              </a:rPr>
              <a:t>issues </a:t>
            </a:r>
            <a:r>
              <a:rPr sz="2400" dirty="0">
                <a:latin typeface="Segoe UI"/>
                <a:cs typeface="Segoe UI"/>
              </a:rPr>
              <a:t>arise with deeper</a:t>
            </a:r>
            <a:r>
              <a:rPr sz="2400" spc="-50" dirty="0">
                <a:latin typeface="Segoe UI"/>
                <a:cs typeface="Segoe UI"/>
              </a:rPr>
              <a:t> </a:t>
            </a:r>
            <a:r>
              <a:rPr sz="2400" dirty="0">
                <a:latin typeface="Segoe UI"/>
                <a:cs typeface="Segoe UI"/>
              </a:rPr>
              <a:t>networks</a:t>
            </a:r>
            <a:r>
              <a:rPr lang="en-US" sz="2400" dirty="0">
                <a:latin typeface="Segoe UI"/>
                <a:cs typeface="Segoe UI"/>
              </a:rPr>
              <a:t> (e.g., vanishing gradients)</a:t>
            </a:r>
            <a:endParaRPr sz="2400" dirty="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57122" y="483234"/>
            <a:ext cx="682815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latin typeface="Segoe UI Light"/>
                <a:cs typeface="Segoe UI Light"/>
              </a:rPr>
              <a:t>Multi-Layer </a:t>
            </a:r>
            <a:r>
              <a:rPr sz="4400" spc="-45" dirty="0">
                <a:latin typeface="Segoe UI Light"/>
                <a:cs typeface="Segoe UI Light"/>
              </a:rPr>
              <a:t>Perceptron</a:t>
            </a:r>
            <a:r>
              <a:rPr sz="4400" spc="-60" dirty="0">
                <a:latin typeface="Segoe UI Light"/>
                <a:cs typeface="Segoe UI Light"/>
              </a:rPr>
              <a:t> </a:t>
            </a:r>
            <a:r>
              <a:rPr sz="4400" spc="-5" dirty="0">
                <a:latin typeface="Segoe UI Light"/>
                <a:cs typeface="Segoe UI Light"/>
              </a:rPr>
              <a:t>(MLP)</a:t>
            </a:r>
            <a:endParaRPr sz="4400">
              <a:latin typeface="Segoe UI Light"/>
              <a:cs typeface="Segoe U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932432"/>
            <a:ext cx="3959352" cy="27111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206240" y="2084832"/>
            <a:ext cx="4907279" cy="238778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878326" y="6483197"/>
            <a:ext cx="509397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solidFill>
                  <a:srgbClr val="7E7E7E"/>
                </a:solidFill>
                <a:latin typeface="Arial"/>
                <a:cs typeface="Arial"/>
              </a:rPr>
              <a:t>Image source:</a:t>
            </a:r>
            <a:r>
              <a:rPr sz="1600" spc="9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7E7E7E"/>
                </a:solidFill>
                <a:latin typeface="Arial"/>
                <a:cs typeface="Arial"/>
                <a:hlinkClick r:id="rId4"/>
              </a:rPr>
              <a:t>http://cs231n.github.io/neural-networks-1/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22375" y="4983607"/>
            <a:ext cx="1570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2 </a:t>
            </a:r>
            <a:r>
              <a:rPr sz="1800" spc="-10" dirty="0">
                <a:latin typeface="Arial"/>
                <a:cs typeface="Arial"/>
              </a:rPr>
              <a:t>layer</a:t>
            </a:r>
            <a:r>
              <a:rPr sz="1800" spc="-2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network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03772" y="5031740"/>
            <a:ext cx="15703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Arial"/>
                <a:cs typeface="Arial"/>
              </a:rPr>
              <a:t>3 </a:t>
            </a:r>
            <a:r>
              <a:rPr sz="1800" spc="-10" dirty="0">
                <a:latin typeface="Arial"/>
                <a:cs typeface="Arial"/>
              </a:rPr>
              <a:t>layer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network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23669" y="483234"/>
            <a:ext cx="529780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latin typeface="Segoe UI Light"/>
                <a:cs typeface="Segoe UI Light"/>
              </a:rPr>
              <a:t>Computational</a:t>
            </a:r>
            <a:r>
              <a:rPr sz="4400" spc="-95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Graphs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2501"/>
            <a:ext cx="7911465" cy="10026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Segoe UI"/>
                <a:cs typeface="Segoe UI"/>
              </a:rPr>
              <a:t>Simple and </a:t>
            </a:r>
            <a:r>
              <a:rPr sz="3200" spc="5" dirty="0">
                <a:latin typeface="Segoe UI"/>
                <a:cs typeface="Segoe UI"/>
              </a:rPr>
              <a:t>powerful </a:t>
            </a:r>
            <a:r>
              <a:rPr sz="3200" dirty="0">
                <a:latin typeface="Segoe UI"/>
                <a:cs typeface="Segoe UI"/>
              </a:rPr>
              <a:t>abstraction </a:t>
            </a:r>
            <a:r>
              <a:rPr sz="3200" spc="-20" dirty="0">
                <a:latin typeface="Segoe UI"/>
                <a:cs typeface="Segoe UI"/>
              </a:rPr>
              <a:t>to  </a:t>
            </a:r>
            <a:r>
              <a:rPr sz="3200" dirty="0">
                <a:latin typeface="Segoe UI"/>
                <a:cs typeface="Segoe UI"/>
              </a:rPr>
              <a:t>implement </a:t>
            </a:r>
            <a:r>
              <a:rPr sz="3200" spc="15" dirty="0">
                <a:latin typeface="Segoe UI"/>
                <a:cs typeface="Segoe UI"/>
              </a:rPr>
              <a:t>forward </a:t>
            </a:r>
            <a:r>
              <a:rPr sz="3200" dirty="0">
                <a:latin typeface="Segoe UI"/>
                <a:cs typeface="Segoe UI"/>
              </a:rPr>
              <a:t>and</a:t>
            </a:r>
            <a:r>
              <a:rPr sz="3200" spc="-85" dirty="0">
                <a:latin typeface="Segoe UI"/>
                <a:cs typeface="Segoe UI"/>
              </a:rPr>
              <a:t> </a:t>
            </a:r>
            <a:r>
              <a:rPr sz="3200" spc="-10" dirty="0">
                <a:latin typeface="Segoe UI"/>
                <a:cs typeface="Segoe UI"/>
              </a:rPr>
              <a:t>back-propagation</a:t>
            </a:r>
            <a:endParaRPr sz="3200">
              <a:latin typeface="Segoe UI"/>
              <a:cs typeface="Segoe U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774677" y="3482350"/>
            <a:ext cx="2885440" cy="1424940"/>
            <a:chOff x="4774677" y="3482350"/>
            <a:chExt cx="2885440" cy="142494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774677" y="3482350"/>
              <a:ext cx="2884960" cy="129995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0051" y="4395216"/>
              <a:ext cx="1036320" cy="51206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12791" y="3500628"/>
              <a:ext cx="2808732" cy="122377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812791" y="3500628"/>
              <a:ext cx="2809240" cy="1224280"/>
            </a:xfrm>
            <a:custGeom>
              <a:avLst/>
              <a:gdLst/>
              <a:ahLst/>
              <a:cxnLst/>
              <a:rect l="l" t="t" r="r" b="b"/>
              <a:pathLst>
                <a:path w="2809240" h="1224279">
                  <a:moveTo>
                    <a:pt x="0" y="1223772"/>
                  </a:moveTo>
                  <a:lnTo>
                    <a:pt x="2808732" y="1223772"/>
                  </a:lnTo>
                  <a:lnTo>
                    <a:pt x="2808732" y="0"/>
                  </a:lnTo>
                  <a:lnTo>
                    <a:pt x="0" y="0"/>
                  </a:lnTo>
                  <a:lnTo>
                    <a:pt x="0" y="1223772"/>
                  </a:lnTo>
                  <a:close/>
                </a:path>
              </a:pathLst>
            </a:custGeom>
            <a:ln w="9144">
              <a:solidFill>
                <a:srgbClr val="1755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902578" y="4454474"/>
            <a:ext cx="7664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Neuron</a:t>
            </a:r>
            <a:r>
              <a:rPr sz="1600" spc="-50" dirty="0">
                <a:latin typeface="Calibri"/>
                <a:cs typeface="Calibri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𝑗</a:t>
            </a:r>
            <a:endParaRPr sz="1600">
              <a:latin typeface="Cambria Math"/>
              <a:cs typeface="Cambria Math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1354821" y="3482350"/>
            <a:ext cx="2885440" cy="1424940"/>
            <a:chOff x="1354821" y="3482350"/>
            <a:chExt cx="2885440" cy="1424940"/>
          </a:xfrm>
        </p:grpSpPr>
        <p:pic>
          <p:nvPicPr>
            <p:cNvPr id="11" name="object 1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54821" y="3482350"/>
              <a:ext cx="2884960" cy="12999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333244" y="4395216"/>
              <a:ext cx="1005840" cy="51206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92936" y="3500628"/>
              <a:ext cx="2808732" cy="1223772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392936" y="3500628"/>
              <a:ext cx="2809240" cy="1224280"/>
            </a:xfrm>
            <a:custGeom>
              <a:avLst/>
              <a:gdLst/>
              <a:ahLst/>
              <a:cxnLst/>
              <a:rect l="l" t="t" r="r" b="b"/>
              <a:pathLst>
                <a:path w="2809240" h="1224279">
                  <a:moveTo>
                    <a:pt x="0" y="1223772"/>
                  </a:moveTo>
                  <a:lnTo>
                    <a:pt x="2808732" y="1223772"/>
                  </a:lnTo>
                  <a:lnTo>
                    <a:pt x="2808732" y="0"/>
                  </a:lnTo>
                  <a:lnTo>
                    <a:pt x="0" y="0"/>
                  </a:lnTo>
                  <a:lnTo>
                    <a:pt x="0" y="1223772"/>
                  </a:lnTo>
                  <a:close/>
                </a:path>
              </a:pathLst>
            </a:custGeom>
            <a:ln w="9144">
              <a:solidFill>
                <a:srgbClr val="1755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2485135" y="4454474"/>
            <a:ext cx="7575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Neuron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𝑖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502158" y="3844290"/>
            <a:ext cx="360045" cy="360045"/>
          </a:xfrm>
          <a:custGeom>
            <a:avLst/>
            <a:gdLst/>
            <a:ahLst/>
            <a:cxnLst/>
            <a:rect l="l" t="t" r="r" b="b"/>
            <a:pathLst>
              <a:path w="360044" h="360045">
                <a:moveTo>
                  <a:pt x="0" y="179832"/>
                </a:moveTo>
                <a:lnTo>
                  <a:pt x="6424" y="132027"/>
                </a:lnTo>
                <a:lnTo>
                  <a:pt x="24553" y="89069"/>
                </a:lnTo>
                <a:lnTo>
                  <a:pt x="52673" y="52673"/>
                </a:lnTo>
                <a:lnTo>
                  <a:pt x="89069" y="24553"/>
                </a:lnTo>
                <a:lnTo>
                  <a:pt x="132027" y="6424"/>
                </a:lnTo>
                <a:lnTo>
                  <a:pt x="179832" y="0"/>
                </a:lnTo>
                <a:lnTo>
                  <a:pt x="227636" y="6424"/>
                </a:lnTo>
                <a:lnTo>
                  <a:pt x="270594" y="24553"/>
                </a:lnTo>
                <a:lnTo>
                  <a:pt x="306990" y="52673"/>
                </a:lnTo>
                <a:lnTo>
                  <a:pt x="335110" y="89069"/>
                </a:lnTo>
                <a:lnTo>
                  <a:pt x="353239" y="132027"/>
                </a:lnTo>
                <a:lnTo>
                  <a:pt x="359664" y="179832"/>
                </a:lnTo>
                <a:lnTo>
                  <a:pt x="353239" y="227636"/>
                </a:lnTo>
                <a:lnTo>
                  <a:pt x="335110" y="270594"/>
                </a:lnTo>
                <a:lnTo>
                  <a:pt x="306990" y="306990"/>
                </a:lnTo>
                <a:lnTo>
                  <a:pt x="270594" y="335110"/>
                </a:lnTo>
                <a:lnTo>
                  <a:pt x="227636" y="353239"/>
                </a:lnTo>
                <a:lnTo>
                  <a:pt x="179832" y="359664"/>
                </a:lnTo>
                <a:lnTo>
                  <a:pt x="132027" y="353239"/>
                </a:lnTo>
                <a:lnTo>
                  <a:pt x="89069" y="335110"/>
                </a:lnTo>
                <a:lnTo>
                  <a:pt x="52673" y="306990"/>
                </a:lnTo>
                <a:lnTo>
                  <a:pt x="24553" y="270594"/>
                </a:lnTo>
                <a:lnTo>
                  <a:pt x="6424" y="227636"/>
                </a:lnTo>
                <a:lnTo>
                  <a:pt x="0" y="179832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549859" y="3860672"/>
            <a:ext cx="298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35" dirty="0">
                <a:latin typeface="Cambria Math"/>
                <a:cs typeface="Cambria Math"/>
              </a:rPr>
              <a:t>𝑥</a:t>
            </a:r>
            <a:r>
              <a:rPr sz="1950" spc="52" baseline="-14957" dirty="0">
                <a:latin typeface="Cambria Math"/>
                <a:cs typeface="Cambria Math"/>
              </a:rPr>
              <a:t>𝑘</a:t>
            </a:r>
            <a:endParaRPr sz="1950" baseline="-14957">
              <a:latin typeface="Cambria Math"/>
              <a:cs typeface="Cambria Math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533144" y="3779520"/>
            <a:ext cx="527685" cy="527685"/>
            <a:chOff x="1533144" y="3779520"/>
            <a:chExt cx="527685" cy="527685"/>
          </a:xfrm>
        </p:grpSpPr>
        <p:pic>
          <p:nvPicPr>
            <p:cNvPr id="19" name="object 1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33144" y="3779520"/>
              <a:ext cx="527304" cy="52730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595628" y="3877056"/>
              <a:ext cx="402335" cy="3810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80388" y="3806952"/>
              <a:ext cx="432816" cy="432816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580388" y="3806952"/>
              <a:ext cx="433070" cy="433070"/>
            </a:xfrm>
            <a:custGeom>
              <a:avLst/>
              <a:gdLst/>
              <a:ahLst/>
              <a:cxnLst/>
              <a:rect l="l" t="t" r="r" b="b"/>
              <a:pathLst>
                <a:path w="433069" h="433070">
                  <a:moveTo>
                    <a:pt x="0" y="216408"/>
                  </a:moveTo>
                  <a:lnTo>
                    <a:pt x="5716" y="166791"/>
                  </a:lnTo>
                  <a:lnTo>
                    <a:pt x="21998" y="121242"/>
                  </a:lnTo>
                  <a:lnTo>
                    <a:pt x="47546" y="81060"/>
                  </a:lnTo>
                  <a:lnTo>
                    <a:pt x="81060" y="47546"/>
                  </a:lnTo>
                  <a:lnTo>
                    <a:pt x="121242" y="21998"/>
                  </a:lnTo>
                  <a:lnTo>
                    <a:pt x="166791" y="5716"/>
                  </a:lnTo>
                  <a:lnTo>
                    <a:pt x="216407" y="0"/>
                  </a:lnTo>
                  <a:lnTo>
                    <a:pt x="266024" y="5716"/>
                  </a:lnTo>
                  <a:lnTo>
                    <a:pt x="311573" y="21998"/>
                  </a:lnTo>
                  <a:lnTo>
                    <a:pt x="351755" y="47546"/>
                  </a:lnTo>
                  <a:lnTo>
                    <a:pt x="385269" y="81060"/>
                  </a:lnTo>
                  <a:lnTo>
                    <a:pt x="410817" y="121242"/>
                  </a:lnTo>
                  <a:lnTo>
                    <a:pt x="427099" y="166791"/>
                  </a:lnTo>
                  <a:lnTo>
                    <a:pt x="432816" y="216408"/>
                  </a:lnTo>
                  <a:lnTo>
                    <a:pt x="427099" y="266024"/>
                  </a:lnTo>
                  <a:lnTo>
                    <a:pt x="410817" y="311573"/>
                  </a:lnTo>
                  <a:lnTo>
                    <a:pt x="385269" y="351755"/>
                  </a:lnTo>
                  <a:lnTo>
                    <a:pt x="351755" y="385269"/>
                  </a:lnTo>
                  <a:lnTo>
                    <a:pt x="311573" y="410817"/>
                  </a:lnTo>
                  <a:lnTo>
                    <a:pt x="266024" y="427099"/>
                  </a:lnTo>
                  <a:lnTo>
                    <a:pt x="216407" y="432816"/>
                  </a:lnTo>
                  <a:lnTo>
                    <a:pt x="166791" y="427099"/>
                  </a:lnTo>
                  <a:lnTo>
                    <a:pt x="121242" y="410817"/>
                  </a:lnTo>
                  <a:lnTo>
                    <a:pt x="81060" y="385269"/>
                  </a:lnTo>
                  <a:lnTo>
                    <a:pt x="47546" y="351755"/>
                  </a:lnTo>
                  <a:lnTo>
                    <a:pt x="21998" y="311573"/>
                  </a:lnTo>
                  <a:lnTo>
                    <a:pt x="5716" y="266024"/>
                  </a:lnTo>
                  <a:lnTo>
                    <a:pt x="0" y="216408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1710689" y="3843604"/>
            <a:ext cx="17272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latin typeface="Cambria Math"/>
                <a:cs typeface="Cambria Math"/>
              </a:rPr>
              <a:t>𝚺</a:t>
            </a:r>
            <a:endParaRPr sz="2000">
              <a:latin typeface="Cambria Math"/>
              <a:cs typeface="Cambria Math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2369820" y="3616452"/>
            <a:ext cx="1030605" cy="928369"/>
            <a:chOff x="2369820" y="3616452"/>
            <a:chExt cx="1030605" cy="928369"/>
          </a:xfrm>
        </p:grpSpPr>
        <p:pic>
          <p:nvPicPr>
            <p:cNvPr id="25" name="object 2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369820" y="3616452"/>
              <a:ext cx="1030224" cy="854963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97836" y="4139184"/>
              <a:ext cx="775715" cy="40538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417064" y="3643884"/>
              <a:ext cx="935736" cy="760476"/>
            </a:xfrm>
            <a:prstGeom prst="rect">
              <a:avLst/>
            </a:prstGeom>
          </p:spPr>
        </p:pic>
      </p:grpSp>
      <p:sp>
        <p:nvSpPr>
          <p:cNvPr id="28" name="object 28"/>
          <p:cNvSpPr txBox="1"/>
          <p:nvPr/>
        </p:nvSpPr>
        <p:spPr>
          <a:xfrm>
            <a:off x="2417064" y="3643884"/>
            <a:ext cx="935990" cy="760730"/>
          </a:xfrm>
          <a:prstGeom prst="rect">
            <a:avLst/>
          </a:prstGeom>
          <a:ln w="9144">
            <a:solidFill>
              <a:srgbClr val="9E243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marL="214629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Sigmoid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861822" y="3964051"/>
            <a:ext cx="2846705" cy="120650"/>
            <a:chOff x="861822" y="3964051"/>
            <a:chExt cx="2846705" cy="120650"/>
          </a:xfrm>
        </p:grpSpPr>
        <p:sp>
          <p:nvSpPr>
            <p:cNvPr id="30" name="object 30"/>
            <p:cNvSpPr/>
            <p:nvPr/>
          </p:nvSpPr>
          <p:spPr>
            <a:xfrm>
              <a:off x="861822" y="3964051"/>
              <a:ext cx="720090" cy="120650"/>
            </a:xfrm>
            <a:custGeom>
              <a:avLst/>
              <a:gdLst/>
              <a:ahLst/>
              <a:cxnLst/>
              <a:rect l="l" t="t" r="r" b="b"/>
              <a:pathLst>
                <a:path w="720090" h="120650">
                  <a:moveTo>
                    <a:pt x="668800" y="60071"/>
                  </a:moveTo>
                  <a:lnTo>
                    <a:pt x="604012" y="97917"/>
                  </a:lnTo>
                  <a:lnTo>
                    <a:pt x="601853" y="105791"/>
                  </a:lnTo>
                  <a:lnTo>
                    <a:pt x="605536" y="112013"/>
                  </a:lnTo>
                  <a:lnTo>
                    <a:pt x="609091" y="118110"/>
                  </a:lnTo>
                  <a:lnTo>
                    <a:pt x="617093" y="120268"/>
                  </a:lnTo>
                  <a:lnTo>
                    <a:pt x="623189" y="116586"/>
                  </a:lnTo>
                  <a:lnTo>
                    <a:pt x="697878" y="73025"/>
                  </a:lnTo>
                  <a:lnTo>
                    <a:pt x="694436" y="73025"/>
                  </a:lnTo>
                  <a:lnTo>
                    <a:pt x="694436" y="71247"/>
                  </a:lnTo>
                  <a:lnTo>
                    <a:pt x="687959" y="71247"/>
                  </a:lnTo>
                  <a:lnTo>
                    <a:pt x="668800" y="60071"/>
                  </a:lnTo>
                  <a:close/>
                </a:path>
                <a:path w="720090" h="120650">
                  <a:moveTo>
                    <a:pt x="646593" y="47117"/>
                  </a:moveTo>
                  <a:lnTo>
                    <a:pt x="0" y="47117"/>
                  </a:lnTo>
                  <a:lnTo>
                    <a:pt x="0" y="73025"/>
                  </a:lnTo>
                  <a:lnTo>
                    <a:pt x="646593" y="73025"/>
                  </a:lnTo>
                  <a:lnTo>
                    <a:pt x="668800" y="60071"/>
                  </a:lnTo>
                  <a:lnTo>
                    <a:pt x="646593" y="47117"/>
                  </a:lnTo>
                  <a:close/>
                </a:path>
                <a:path w="720090" h="120650">
                  <a:moveTo>
                    <a:pt x="697878" y="47117"/>
                  </a:moveTo>
                  <a:lnTo>
                    <a:pt x="694436" y="47117"/>
                  </a:lnTo>
                  <a:lnTo>
                    <a:pt x="694436" y="73025"/>
                  </a:lnTo>
                  <a:lnTo>
                    <a:pt x="697878" y="73025"/>
                  </a:lnTo>
                  <a:lnTo>
                    <a:pt x="720090" y="60071"/>
                  </a:lnTo>
                  <a:lnTo>
                    <a:pt x="697878" y="47117"/>
                  </a:lnTo>
                  <a:close/>
                </a:path>
                <a:path w="720090" h="120650">
                  <a:moveTo>
                    <a:pt x="687959" y="48894"/>
                  </a:moveTo>
                  <a:lnTo>
                    <a:pt x="668800" y="60071"/>
                  </a:lnTo>
                  <a:lnTo>
                    <a:pt x="687959" y="71247"/>
                  </a:lnTo>
                  <a:lnTo>
                    <a:pt x="687959" y="48894"/>
                  </a:lnTo>
                  <a:close/>
                </a:path>
                <a:path w="720090" h="120650">
                  <a:moveTo>
                    <a:pt x="694436" y="48894"/>
                  </a:moveTo>
                  <a:lnTo>
                    <a:pt x="687959" y="48894"/>
                  </a:lnTo>
                  <a:lnTo>
                    <a:pt x="687959" y="71247"/>
                  </a:lnTo>
                  <a:lnTo>
                    <a:pt x="694436" y="71247"/>
                  </a:lnTo>
                  <a:lnTo>
                    <a:pt x="694436" y="48894"/>
                  </a:lnTo>
                  <a:close/>
                </a:path>
                <a:path w="720090" h="120650">
                  <a:moveTo>
                    <a:pt x="617093" y="0"/>
                  </a:moveTo>
                  <a:lnTo>
                    <a:pt x="609091" y="2031"/>
                  </a:lnTo>
                  <a:lnTo>
                    <a:pt x="605536" y="8255"/>
                  </a:lnTo>
                  <a:lnTo>
                    <a:pt x="601853" y="14478"/>
                  </a:lnTo>
                  <a:lnTo>
                    <a:pt x="604012" y="22351"/>
                  </a:lnTo>
                  <a:lnTo>
                    <a:pt x="610235" y="25907"/>
                  </a:lnTo>
                  <a:lnTo>
                    <a:pt x="668800" y="60071"/>
                  </a:lnTo>
                  <a:lnTo>
                    <a:pt x="687959" y="48894"/>
                  </a:lnTo>
                  <a:lnTo>
                    <a:pt x="694436" y="48894"/>
                  </a:lnTo>
                  <a:lnTo>
                    <a:pt x="694436" y="47117"/>
                  </a:lnTo>
                  <a:lnTo>
                    <a:pt x="697878" y="47117"/>
                  </a:lnTo>
                  <a:lnTo>
                    <a:pt x="61709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013966" y="3964050"/>
              <a:ext cx="1694180" cy="120650"/>
            </a:xfrm>
            <a:custGeom>
              <a:avLst/>
              <a:gdLst/>
              <a:ahLst/>
              <a:cxnLst/>
              <a:rect l="l" t="t" r="r" b="b"/>
              <a:pathLst>
                <a:path w="1694179" h="120650">
                  <a:moveTo>
                    <a:pt x="404622" y="60071"/>
                  </a:moveTo>
                  <a:lnTo>
                    <a:pt x="382409" y="47117"/>
                  </a:lnTo>
                  <a:lnTo>
                    <a:pt x="307721" y="3556"/>
                  </a:lnTo>
                  <a:lnTo>
                    <a:pt x="301498" y="0"/>
                  </a:lnTo>
                  <a:lnTo>
                    <a:pt x="293497" y="2032"/>
                  </a:lnTo>
                  <a:lnTo>
                    <a:pt x="289941" y="8255"/>
                  </a:lnTo>
                  <a:lnTo>
                    <a:pt x="286385" y="14351"/>
                  </a:lnTo>
                  <a:lnTo>
                    <a:pt x="288417" y="22352"/>
                  </a:lnTo>
                  <a:lnTo>
                    <a:pt x="294640" y="25908"/>
                  </a:lnTo>
                  <a:lnTo>
                    <a:pt x="330987" y="47117"/>
                  </a:lnTo>
                  <a:lnTo>
                    <a:pt x="0" y="47117"/>
                  </a:lnTo>
                  <a:lnTo>
                    <a:pt x="0" y="73025"/>
                  </a:lnTo>
                  <a:lnTo>
                    <a:pt x="330987" y="73025"/>
                  </a:lnTo>
                  <a:lnTo>
                    <a:pt x="294640" y="94234"/>
                  </a:lnTo>
                  <a:lnTo>
                    <a:pt x="288417" y="97790"/>
                  </a:lnTo>
                  <a:lnTo>
                    <a:pt x="286385" y="105791"/>
                  </a:lnTo>
                  <a:lnTo>
                    <a:pt x="289941" y="111887"/>
                  </a:lnTo>
                  <a:lnTo>
                    <a:pt x="293497" y="118110"/>
                  </a:lnTo>
                  <a:lnTo>
                    <a:pt x="301498" y="120142"/>
                  </a:lnTo>
                  <a:lnTo>
                    <a:pt x="307721" y="116586"/>
                  </a:lnTo>
                  <a:lnTo>
                    <a:pt x="382409" y="73025"/>
                  </a:lnTo>
                  <a:lnTo>
                    <a:pt x="404622" y="60071"/>
                  </a:lnTo>
                  <a:close/>
                </a:path>
                <a:path w="1694179" h="120650">
                  <a:moveTo>
                    <a:pt x="1694053" y="60071"/>
                  </a:moveTo>
                  <a:lnTo>
                    <a:pt x="1671840" y="47117"/>
                  </a:lnTo>
                  <a:lnTo>
                    <a:pt x="1591056" y="0"/>
                  </a:lnTo>
                  <a:lnTo>
                    <a:pt x="1583055" y="2032"/>
                  </a:lnTo>
                  <a:lnTo>
                    <a:pt x="1579499" y="8255"/>
                  </a:lnTo>
                  <a:lnTo>
                    <a:pt x="1575816" y="14351"/>
                  </a:lnTo>
                  <a:lnTo>
                    <a:pt x="1577975" y="22352"/>
                  </a:lnTo>
                  <a:lnTo>
                    <a:pt x="1584198" y="25908"/>
                  </a:lnTo>
                  <a:lnTo>
                    <a:pt x="1620545" y="47117"/>
                  </a:lnTo>
                  <a:lnTo>
                    <a:pt x="1339596" y="47117"/>
                  </a:lnTo>
                  <a:lnTo>
                    <a:pt x="1339596" y="73025"/>
                  </a:lnTo>
                  <a:lnTo>
                    <a:pt x="1620545" y="73025"/>
                  </a:lnTo>
                  <a:lnTo>
                    <a:pt x="1584198" y="94234"/>
                  </a:lnTo>
                  <a:lnTo>
                    <a:pt x="1577975" y="97790"/>
                  </a:lnTo>
                  <a:lnTo>
                    <a:pt x="1575943" y="105791"/>
                  </a:lnTo>
                  <a:lnTo>
                    <a:pt x="1579499" y="112014"/>
                  </a:lnTo>
                  <a:lnTo>
                    <a:pt x="1583055" y="118110"/>
                  </a:lnTo>
                  <a:lnTo>
                    <a:pt x="1591056" y="120269"/>
                  </a:lnTo>
                  <a:lnTo>
                    <a:pt x="1597152" y="116586"/>
                  </a:lnTo>
                  <a:lnTo>
                    <a:pt x="1671840" y="73025"/>
                  </a:lnTo>
                  <a:lnTo>
                    <a:pt x="1694053" y="600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967739" y="3723513"/>
            <a:ext cx="399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30" baseline="10802" dirty="0">
                <a:latin typeface="Cambria Math"/>
                <a:cs typeface="Cambria Math"/>
              </a:rPr>
              <a:t>𝑤</a:t>
            </a:r>
            <a:r>
              <a:rPr sz="1300" spc="20" dirty="0">
                <a:latin typeface="Cambria Math"/>
                <a:cs typeface="Cambria Math"/>
              </a:rPr>
              <a:t>𝑘𝑖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093976" y="3679063"/>
            <a:ext cx="240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𝑧</a:t>
            </a:r>
            <a:r>
              <a:rPr sz="1950" baseline="-14957" dirty="0">
                <a:latin typeface="Cambria Math"/>
                <a:cs typeface="Cambria Math"/>
              </a:rPr>
              <a:t>𝑖</a:t>
            </a:r>
            <a:endParaRPr sz="1950" baseline="-14957">
              <a:latin typeface="Cambria Math"/>
              <a:cs typeface="Cambria Math"/>
            </a:endParaRPr>
          </a:p>
        </p:txBody>
      </p:sp>
      <p:grpSp>
        <p:nvGrpSpPr>
          <p:cNvPr id="34" name="object 34"/>
          <p:cNvGrpSpPr/>
          <p:nvPr/>
        </p:nvGrpSpPr>
        <p:grpSpPr>
          <a:xfrm>
            <a:off x="7805875" y="3788611"/>
            <a:ext cx="509270" cy="509270"/>
            <a:chOff x="7805875" y="3788611"/>
            <a:chExt cx="509270" cy="509270"/>
          </a:xfrm>
        </p:grpSpPr>
        <p:pic>
          <p:nvPicPr>
            <p:cNvPr id="35" name="object 3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805875" y="3788611"/>
              <a:ext cx="509121" cy="50912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850124" y="3874007"/>
              <a:ext cx="419100" cy="387095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44028" y="3806951"/>
              <a:ext cx="432816" cy="432816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844028" y="3806951"/>
              <a:ext cx="433070" cy="433070"/>
            </a:xfrm>
            <a:custGeom>
              <a:avLst/>
              <a:gdLst/>
              <a:ahLst/>
              <a:cxnLst/>
              <a:rect l="l" t="t" r="r" b="b"/>
              <a:pathLst>
                <a:path w="433070" h="433070">
                  <a:moveTo>
                    <a:pt x="0" y="216408"/>
                  </a:moveTo>
                  <a:lnTo>
                    <a:pt x="5716" y="166791"/>
                  </a:lnTo>
                  <a:lnTo>
                    <a:pt x="21998" y="121242"/>
                  </a:lnTo>
                  <a:lnTo>
                    <a:pt x="47546" y="81060"/>
                  </a:lnTo>
                  <a:lnTo>
                    <a:pt x="81060" y="47546"/>
                  </a:lnTo>
                  <a:lnTo>
                    <a:pt x="121242" y="21998"/>
                  </a:lnTo>
                  <a:lnTo>
                    <a:pt x="166791" y="5716"/>
                  </a:lnTo>
                  <a:lnTo>
                    <a:pt x="216407" y="0"/>
                  </a:lnTo>
                  <a:lnTo>
                    <a:pt x="266024" y="5716"/>
                  </a:lnTo>
                  <a:lnTo>
                    <a:pt x="311573" y="21998"/>
                  </a:lnTo>
                  <a:lnTo>
                    <a:pt x="351755" y="47546"/>
                  </a:lnTo>
                  <a:lnTo>
                    <a:pt x="385269" y="81060"/>
                  </a:lnTo>
                  <a:lnTo>
                    <a:pt x="410817" y="121242"/>
                  </a:lnTo>
                  <a:lnTo>
                    <a:pt x="427099" y="166791"/>
                  </a:lnTo>
                  <a:lnTo>
                    <a:pt x="432816" y="216408"/>
                  </a:lnTo>
                  <a:lnTo>
                    <a:pt x="427099" y="266024"/>
                  </a:lnTo>
                  <a:lnTo>
                    <a:pt x="410817" y="311573"/>
                  </a:lnTo>
                  <a:lnTo>
                    <a:pt x="385269" y="351755"/>
                  </a:lnTo>
                  <a:lnTo>
                    <a:pt x="351755" y="385269"/>
                  </a:lnTo>
                  <a:lnTo>
                    <a:pt x="311573" y="410817"/>
                  </a:lnTo>
                  <a:lnTo>
                    <a:pt x="266024" y="427099"/>
                  </a:lnTo>
                  <a:lnTo>
                    <a:pt x="216407" y="432816"/>
                  </a:lnTo>
                  <a:lnTo>
                    <a:pt x="166791" y="427099"/>
                  </a:lnTo>
                  <a:lnTo>
                    <a:pt x="121242" y="410817"/>
                  </a:lnTo>
                  <a:lnTo>
                    <a:pt x="81060" y="385269"/>
                  </a:lnTo>
                  <a:lnTo>
                    <a:pt x="47546" y="351755"/>
                  </a:lnTo>
                  <a:lnTo>
                    <a:pt x="21998" y="311573"/>
                  </a:lnTo>
                  <a:lnTo>
                    <a:pt x="5716" y="266024"/>
                  </a:lnTo>
                  <a:lnTo>
                    <a:pt x="0" y="216408"/>
                  </a:lnTo>
                  <a:close/>
                </a:path>
              </a:pathLst>
            </a:custGeom>
            <a:ln w="9144">
              <a:solidFill>
                <a:srgbClr val="EF7B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7967853" y="3843604"/>
            <a:ext cx="18796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5" dirty="0">
                <a:latin typeface="Cambria Math"/>
                <a:cs typeface="Cambria Math"/>
              </a:rPr>
              <a:t>𝓛</a:t>
            </a:r>
            <a:endParaRPr sz="2000">
              <a:latin typeface="Cambria Math"/>
              <a:cs typeface="Cambria Math"/>
            </a:endParaRPr>
          </a:p>
        </p:txBody>
      </p:sp>
      <p:grpSp>
        <p:nvGrpSpPr>
          <p:cNvPr id="40" name="object 40"/>
          <p:cNvGrpSpPr/>
          <p:nvPr/>
        </p:nvGrpSpPr>
        <p:grpSpPr>
          <a:xfrm>
            <a:off x="2538857" y="3475482"/>
            <a:ext cx="6108065" cy="741680"/>
            <a:chOff x="2538857" y="3475482"/>
            <a:chExt cx="6108065" cy="741680"/>
          </a:xfrm>
        </p:grpSpPr>
        <p:sp>
          <p:nvSpPr>
            <p:cNvPr id="41" name="object 41"/>
            <p:cNvSpPr/>
            <p:nvPr/>
          </p:nvSpPr>
          <p:spPr>
            <a:xfrm>
              <a:off x="2552700" y="3720084"/>
              <a:ext cx="666115" cy="489584"/>
            </a:xfrm>
            <a:custGeom>
              <a:avLst/>
              <a:gdLst/>
              <a:ahLst/>
              <a:cxnLst/>
              <a:rect l="l" t="t" r="r" b="b"/>
              <a:pathLst>
                <a:path w="666114" h="489585">
                  <a:moveTo>
                    <a:pt x="665988" y="0"/>
                  </a:moveTo>
                  <a:lnTo>
                    <a:pt x="0" y="0"/>
                  </a:lnTo>
                  <a:lnTo>
                    <a:pt x="0" y="489204"/>
                  </a:lnTo>
                  <a:lnTo>
                    <a:pt x="665988" y="489204"/>
                  </a:lnTo>
                  <a:lnTo>
                    <a:pt x="665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552700" y="3720084"/>
              <a:ext cx="666115" cy="489584"/>
            </a:xfrm>
            <a:custGeom>
              <a:avLst/>
              <a:gdLst/>
              <a:ahLst/>
              <a:cxnLst/>
              <a:rect l="l" t="t" r="r" b="b"/>
              <a:pathLst>
                <a:path w="666114" h="489585">
                  <a:moveTo>
                    <a:pt x="0" y="489204"/>
                  </a:moveTo>
                  <a:lnTo>
                    <a:pt x="665988" y="489204"/>
                  </a:lnTo>
                  <a:lnTo>
                    <a:pt x="665988" y="0"/>
                  </a:lnTo>
                  <a:lnTo>
                    <a:pt x="0" y="0"/>
                  </a:lnTo>
                  <a:lnTo>
                    <a:pt x="0" y="48920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553462" y="3966210"/>
              <a:ext cx="325120" cy="222885"/>
            </a:xfrm>
            <a:custGeom>
              <a:avLst/>
              <a:gdLst/>
              <a:ahLst/>
              <a:cxnLst/>
              <a:rect l="l" t="t" r="r" b="b"/>
              <a:pathLst>
                <a:path w="325119" h="222885">
                  <a:moveTo>
                    <a:pt x="324612" y="0"/>
                  </a:moveTo>
                  <a:lnTo>
                    <a:pt x="0" y="222503"/>
                  </a:lnTo>
                  <a:lnTo>
                    <a:pt x="44364" y="219682"/>
                  </a:lnTo>
                  <a:lnTo>
                    <a:pt x="87264" y="215931"/>
                  </a:lnTo>
                  <a:lnTo>
                    <a:pt x="127140" y="210323"/>
                  </a:lnTo>
                  <a:lnTo>
                    <a:pt x="192154" y="191535"/>
                  </a:lnTo>
                  <a:lnTo>
                    <a:pt x="239406" y="163032"/>
                  </a:lnTo>
                  <a:lnTo>
                    <a:pt x="279749" y="108495"/>
                  </a:lnTo>
                  <a:lnTo>
                    <a:pt x="298227" y="67008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553462" y="3966210"/>
              <a:ext cx="325120" cy="222885"/>
            </a:xfrm>
            <a:custGeom>
              <a:avLst/>
              <a:gdLst/>
              <a:ahLst/>
              <a:cxnLst/>
              <a:rect l="l" t="t" r="r" b="b"/>
              <a:pathLst>
                <a:path w="325119" h="222885">
                  <a:moveTo>
                    <a:pt x="0" y="222503"/>
                  </a:moveTo>
                  <a:lnTo>
                    <a:pt x="44364" y="219682"/>
                  </a:lnTo>
                  <a:lnTo>
                    <a:pt x="87264" y="215931"/>
                  </a:lnTo>
                  <a:lnTo>
                    <a:pt x="127140" y="210323"/>
                  </a:lnTo>
                  <a:lnTo>
                    <a:pt x="192154" y="191535"/>
                  </a:lnTo>
                  <a:lnTo>
                    <a:pt x="239406" y="163032"/>
                  </a:lnTo>
                  <a:lnTo>
                    <a:pt x="279749" y="108495"/>
                  </a:lnTo>
                  <a:lnTo>
                    <a:pt x="298227" y="67008"/>
                  </a:lnTo>
                  <a:lnTo>
                    <a:pt x="313705" y="27354"/>
                  </a:lnTo>
                  <a:lnTo>
                    <a:pt x="324612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878074" y="3742182"/>
              <a:ext cx="325120" cy="224154"/>
            </a:xfrm>
            <a:custGeom>
              <a:avLst/>
              <a:gdLst/>
              <a:ahLst/>
              <a:cxnLst/>
              <a:rect l="l" t="t" r="r" b="b"/>
              <a:pathLst>
                <a:path w="325119" h="224154">
                  <a:moveTo>
                    <a:pt x="324612" y="0"/>
                  </a:moveTo>
                  <a:lnTo>
                    <a:pt x="280247" y="2841"/>
                  </a:lnTo>
                  <a:lnTo>
                    <a:pt x="237347" y="6635"/>
                  </a:lnTo>
                  <a:lnTo>
                    <a:pt x="197471" y="12287"/>
                  </a:lnTo>
                  <a:lnTo>
                    <a:pt x="132457" y="31172"/>
                  </a:lnTo>
                  <a:lnTo>
                    <a:pt x="85205" y="59830"/>
                  </a:lnTo>
                  <a:lnTo>
                    <a:pt x="44862" y="114817"/>
                  </a:lnTo>
                  <a:lnTo>
                    <a:pt x="26384" y="156606"/>
                  </a:lnTo>
                  <a:lnTo>
                    <a:pt x="10906" y="196514"/>
                  </a:lnTo>
                  <a:lnTo>
                    <a:pt x="0" y="224028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2878074" y="3742182"/>
              <a:ext cx="325120" cy="224154"/>
            </a:xfrm>
            <a:custGeom>
              <a:avLst/>
              <a:gdLst/>
              <a:ahLst/>
              <a:cxnLst/>
              <a:rect l="l" t="t" r="r" b="b"/>
              <a:pathLst>
                <a:path w="325119" h="224154">
                  <a:moveTo>
                    <a:pt x="324612" y="0"/>
                  </a:moveTo>
                  <a:lnTo>
                    <a:pt x="280247" y="2841"/>
                  </a:lnTo>
                  <a:lnTo>
                    <a:pt x="237347" y="6635"/>
                  </a:lnTo>
                  <a:lnTo>
                    <a:pt x="197471" y="12287"/>
                  </a:lnTo>
                  <a:lnTo>
                    <a:pt x="132457" y="31172"/>
                  </a:lnTo>
                  <a:lnTo>
                    <a:pt x="85205" y="59830"/>
                  </a:lnTo>
                  <a:lnTo>
                    <a:pt x="44862" y="114817"/>
                  </a:lnTo>
                  <a:lnTo>
                    <a:pt x="26384" y="156606"/>
                  </a:lnTo>
                  <a:lnTo>
                    <a:pt x="10906" y="196514"/>
                  </a:lnTo>
                  <a:lnTo>
                    <a:pt x="0" y="224028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708654" y="3844290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179832" y="0"/>
                  </a:moveTo>
                  <a:lnTo>
                    <a:pt x="132027" y="6424"/>
                  </a:lnTo>
                  <a:lnTo>
                    <a:pt x="89069" y="24553"/>
                  </a:lnTo>
                  <a:lnTo>
                    <a:pt x="52673" y="52673"/>
                  </a:lnTo>
                  <a:lnTo>
                    <a:pt x="24553" y="89069"/>
                  </a:lnTo>
                  <a:lnTo>
                    <a:pt x="6424" y="132027"/>
                  </a:lnTo>
                  <a:lnTo>
                    <a:pt x="0" y="179832"/>
                  </a:lnTo>
                  <a:lnTo>
                    <a:pt x="6424" y="227636"/>
                  </a:lnTo>
                  <a:lnTo>
                    <a:pt x="24553" y="270594"/>
                  </a:lnTo>
                  <a:lnTo>
                    <a:pt x="52673" y="306990"/>
                  </a:lnTo>
                  <a:lnTo>
                    <a:pt x="89069" y="335110"/>
                  </a:lnTo>
                  <a:lnTo>
                    <a:pt x="132027" y="353239"/>
                  </a:lnTo>
                  <a:lnTo>
                    <a:pt x="179832" y="359664"/>
                  </a:lnTo>
                  <a:lnTo>
                    <a:pt x="227636" y="353239"/>
                  </a:lnTo>
                  <a:lnTo>
                    <a:pt x="270594" y="335110"/>
                  </a:lnTo>
                  <a:lnTo>
                    <a:pt x="306990" y="306990"/>
                  </a:lnTo>
                  <a:lnTo>
                    <a:pt x="335110" y="270594"/>
                  </a:lnTo>
                  <a:lnTo>
                    <a:pt x="353239" y="227636"/>
                  </a:lnTo>
                  <a:lnTo>
                    <a:pt x="359663" y="179832"/>
                  </a:lnTo>
                  <a:lnTo>
                    <a:pt x="353239" y="132027"/>
                  </a:lnTo>
                  <a:lnTo>
                    <a:pt x="335110" y="89069"/>
                  </a:lnTo>
                  <a:lnTo>
                    <a:pt x="306990" y="52673"/>
                  </a:lnTo>
                  <a:lnTo>
                    <a:pt x="270594" y="24553"/>
                  </a:lnTo>
                  <a:lnTo>
                    <a:pt x="227636" y="6424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3708654" y="3844290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0" y="179832"/>
                  </a:move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2" y="0"/>
                  </a:lnTo>
                  <a:lnTo>
                    <a:pt x="227636" y="6424"/>
                  </a:lnTo>
                  <a:lnTo>
                    <a:pt x="270594" y="24553"/>
                  </a:lnTo>
                  <a:lnTo>
                    <a:pt x="306990" y="52673"/>
                  </a:lnTo>
                  <a:lnTo>
                    <a:pt x="335110" y="89069"/>
                  </a:lnTo>
                  <a:lnTo>
                    <a:pt x="353239" y="132027"/>
                  </a:lnTo>
                  <a:lnTo>
                    <a:pt x="359663" y="179832"/>
                  </a:lnTo>
                  <a:lnTo>
                    <a:pt x="353239" y="227636"/>
                  </a:lnTo>
                  <a:lnTo>
                    <a:pt x="335110" y="270594"/>
                  </a:lnTo>
                  <a:lnTo>
                    <a:pt x="306990" y="306990"/>
                  </a:lnTo>
                  <a:lnTo>
                    <a:pt x="270594" y="335110"/>
                  </a:lnTo>
                  <a:lnTo>
                    <a:pt x="227636" y="353239"/>
                  </a:lnTo>
                  <a:lnTo>
                    <a:pt x="179832" y="359664"/>
                  </a:lnTo>
                  <a:lnTo>
                    <a:pt x="132027" y="353239"/>
                  </a:lnTo>
                  <a:lnTo>
                    <a:pt x="89069" y="335110"/>
                  </a:lnTo>
                  <a:lnTo>
                    <a:pt x="52673" y="306990"/>
                  </a:lnTo>
                  <a:lnTo>
                    <a:pt x="24553" y="270594"/>
                  </a:lnTo>
                  <a:lnTo>
                    <a:pt x="6424" y="227636"/>
                  </a:lnTo>
                  <a:lnTo>
                    <a:pt x="0" y="17983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001000" y="3475482"/>
              <a:ext cx="120650" cy="333375"/>
            </a:xfrm>
            <a:custGeom>
              <a:avLst/>
              <a:gdLst/>
              <a:ahLst/>
              <a:cxnLst/>
              <a:rect l="l" t="t" r="r" b="b"/>
              <a:pathLst>
                <a:path w="120650" h="333375">
                  <a:moveTo>
                    <a:pt x="14477" y="215137"/>
                  </a:moveTo>
                  <a:lnTo>
                    <a:pt x="8381" y="218693"/>
                  </a:lnTo>
                  <a:lnTo>
                    <a:pt x="2158" y="222249"/>
                  </a:lnTo>
                  <a:lnTo>
                    <a:pt x="0" y="230250"/>
                  </a:lnTo>
                  <a:lnTo>
                    <a:pt x="3682" y="236346"/>
                  </a:lnTo>
                  <a:lnTo>
                    <a:pt x="60198" y="333247"/>
                  </a:lnTo>
                  <a:lnTo>
                    <a:pt x="75160" y="307593"/>
                  </a:lnTo>
                  <a:lnTo>
                    <a:pt x="47244" y="307593"/>
                  </a:lnTo>
                  <a:lnTo>
                    <a:pt x="47244" y="259751"/>
                  </a:lnTo>
                  <a:lnTo>
                    <a:pt x="26034" y="223392"/>
                  </a:lnTo>
                  <a:lnTo>
                    <a:pt x="22478" y="217169"/>
                  </a:lnTo>
                  <a:lnTo>
                    <a:pt x="14477" y="215137"/>
                  </a:lnTo>
                  <a:close/>
                </a:path>
                <a:path w="120650" h="333375">
                  <a:moveTo>
                    <a:pt x="47244" y="259751"/>
                  </a:moveTo>
                  <a:lnTo>
                    <a:pt x="47244" y="307593"/>
                  </a:lnTo>
                  <a:lnTo>
                    <a:pt x="73151" y="307593"/>
                  </a:lnTo>
                  <a:lnTo>
                    <a:pt x="73151" y="301116"/>
                  </a:lnTo>
                  <a:lnTo>
                    <a:pt x="49022" y="301116"/>
                  </a:lnTo>
                  <a:lnTo>
                    <a:pt x="60198" y="281958"/>
                  </a:lnTo>
                  <a:lnTo>
                    <a:pt x="47244" y="259751"/>
                  </a:lnTo>
                  <a:close/>
                </a:path>
                <a:path w="120650" h="333375">
                  <a:moveTo>
                    <a:pt x="105918" y="215137"/>
                  </a:moveTo>
                  <a:lnTo>
                    <a:pt x="97917" y="217169"/>
                  </a:lnTo>
                  <a:lnTo>
                    <a:pt x="94360" y="223392"/>
                  </a:lnTo>
                  <a:lnTo>
                    <a:pt x="73151" y="259751"/>
                  </a:lnTo>
                  <a:lnTo>
                    <a:pt x="73151" y="307593"/>
                  </a:lnTo>
                  <a:lnTo>
                    <a:pt x="75160" y="307593"/>
                  </a:lnTo>
                  <a:lnTo>
                    <a:pt x="120269" y="230250"/>
                  </a:lnTo>
                  <a:lnTo>
                    <a:pt x="118236" y="222249"/>
                  </a:lnTo>
                  <a:lnTo>
                    <a:pt x="112014" y="218693"/>
                  </a:lnTo>
                  <a:lnTo>
                    <a:pt x="105918" y="215137"/>
                  </a:lnTo>
                  <a:close/>
                </a:path>
                <a:path w="120650" h="333375">
                  <a:moveTo>
                    <a:pt x="60198" y="281958"/>
                  </a:moveTo>
                  <a:lnTo>
                    <a:pt x="49022" y="301116"/>
                  </a:lnTo>
                  <a:lnTo>
                    <a:pt x="71374" y="301116"/>
                  </a:lnTo>
                  <a:lnTo>
                    <a:pt x="60198" y="281958"/>
                  </a:lnTo>
                  <a:close/>
                </a:path>
                <a:path w="120650" h="333375">
                  <a:moveTo>
                    <a:pt x="73151" y="259751"/>
                  </a:moveTo>
                  <a:lnTo>
                    <a:pt x="60198" y="281958"/>
                  </a:lnTo>
                  <a:lnTo>
                    <a:pt x="71374" y="301116"/>
                  </a:lnTo>
                  <a:lnTo>
                    <a:pt x="73151" y="301116"/>
                  </a:lnTo>
                  <a:lnTo>
                    <a:pt x="73151" y="259751"/>
                  </a:lnTo>
                  <a:close/>
                </a:path>
                <a:path w="120650" h="333375">
                  <a:moveTo>
                    <a:pt x="73151" y="0"/>
                  </a:moveTo>
                  <a:lnTo>
                    <a:pt x="47244" y="0"/>
                  </a:lnTo>
                  <a:lnTo>
                    <a:pt x="47244" y="259751"/>
                  </a:lnTo>
                  <a:lnTo>
                    <a:pt x="60198" y="281958"/>
                  </a:lnTo>
                  <a:lnTo>
                    <a:pt x="73151" y="259751"/>
                  </a:lnTo>
                  <a:lnTo>
                    <a:pt x="7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277605" y="3964051"/>
              <a:ext cx="369570" cy="120650"/>
            </a:xfrm>
            <a:custGeom>
              <a:avLst/>
              <a:gdLst/>
              <a:ahLst/>
              <a:cxnLst/>
              <a:rect l="l" t="t" r="r" b="b"/>
              <a:pathLst>
                <a:path w="369570" h="120650">
                  <a:moveTo>
                    <a:pt x="317899" y="60071"/>
                  </a:moveTo>
                  <a:lnTo>
                    <a:pt x="259334" y="94234"/>
                  </a:lnTo>
                  <a:lnTo>
                    <a:pt x="253111" y="97790"/>
                  </a:lnTo>
                  <a:lnTo>
                    <a:pt x="251078" y="105791"/>
                  </a:lnTo>
                  <a:lnTo>
                    <a:pt x="254635" y="111887"/>
                  </a:lnTo>
                  <a:lnTo>
                    <a:pt x="258191" y="118110"/>
                  </a:lnTo>
                  <a:lnTo>
                    <a:pt x="266192" y="120142"/>
                  </a:lnTo>
                  <a:lnTo>
                    <a:pt x="346977" y="73025"/>
                  </a:lnTo>
                  <a:lnTo>
                    <a:pt x="343535" y="73025"/>
                  </a:lnTo>
                  <a:lnTo>
                    <a:pt x="343535" y="71247"/>
                  </a:lnTo>
                  <a:lnTo>
                    <a:pt x="337058" y="71247"/>
                  </a:lnTo>
                  <a:lnTo>
                    <a:pt x="317899" y="60071"/>
                  </a:lnTo>
                  <a:close/>
                </a:path>
                <a:path w="369570" h="120650">
                  <a:moveTo>
                    <a:pt x="295692" y="47117"/>
                  </a:moveTo>
                  <a:lnTo>
                    <a:pt x="0" y="47117"/>
                  </a:lnTo>
                  <a:lnTo>
                    <a:pt x="0" y="73025"/>
                  </a:lnTo>
                  <a:lnTo>
                    <a:pt x="295692" y="73025"/>
                  </a:lnTo>
                  <a:lnTo>
                    <a:pt x="317899" y="60071"/>
                  </a:lnTo>
                  <a:lnTo>
                    <a:pt x="295692" y="47117"/>
                  </a:lnTo>
                  <a:close/>
                </a:path>
                <a:path w="369570" h="120650">
                  <a:moveTo>
                    <a:pt x="346978" y="47117"/>
                  </a:moveTo>
                  <a:lnTo>
                    <a:pt x="343535" y="47117"/>
                  </a:lnTo>
                  <a:lnTo>
                    <a:pt x="343535" y="73025"/>
                  </a:lnTo>
                  <a:lnTo>
                    <a:pt x="346977" y="73025"/>
                  </a:lnTo>
                  <a:lnTo>
                    <a:pt x="369189" y="60071"/>
                  </a:lnTo>
                  <a:lnTo>
                    <a:pt x="346978" y="47117"/>
                  </a:lnTo>
                  <a:close/>
                </a:path>
                <a:path w="369570" h="120650">
                  <a:moveTo>
                    <a:pt x="337058" y="48894"/>
                  </a:moveTo>
                  <a:lnTo>
                    <a:pt x="317899" y="60071"/>
                  </a:lnTo>
                  <a:lnTo>
                    <a:pt x="337058" y="71247"/>
                  </a:lnTo>
                  <a:lnTo>
                    <a:pt x="337058" y="48894"/>
                  </a:lnTo>
                  <a:close/>
                </a:path>
                <a:path w="369570" h="120650">
                  <a:moveTo>
                    <a:pt x="343535" y="48894"/>
                  </a:moveTo>
                  <a:lnTo>
                    <a:pt x="337058" y="48894"/>
                  </a:lnTo>
                  <a:lnTo>
                    <a:pt x="337058" y="71247"/>
                  </a:lnTo>
                  <a:lnTo>
                    <a:pt x="343535" y="71247"/>
                  </a:lnTo>
                  <a:lnTo>
                    <a:pt x="343535" y="48894"/>
                  </a:lnTo>
                  <a:close/>
                </a:path>
                <a:path w="369570" h="120650">
                  <a:moveTo>
                    <a:pt x="266192" y="0"/>
                  </a:moveTo>
                  <a:lnTo>
                    <a:pt x="258191" y="2031"/>
                  </a:lnTo>
                  <a:lnTo>
                    <a:pt x="254635" y="8255"/>
                  </a:lnTo>
                  <a:lnTo>
                    <a:pt x="251078" y="14350"/>
                  </a:lnTo>
                  <a:lnTo>
                    <a:pt x="253111" y="22351"/>
                  </a:lnTo>
                  <a:lnTo>
                    <a:pt x="259334" y="25907"/>
                  </a:lnTo>
                  <a:lnTo>
                    <a:pt x="317899" y="60071"/>
                  </a:lnTo>
                  <a:lnTo>
                    <a:pt x="337058" y="48894"/>
                  </a:lnTo>
                  <a:lnTo>
                    <a:pt x="343535" y="48894"/>
                  </a:lnTo>
                  <a:lnTo>
                    <a:pt x="343535" y="47117"/>
                  </a:lnTo>
                  <a:lnTo>
                    <a:pt x="346978" y="47117"/>
                  </a:lnTo>
                  <a:lnTo>
                    <a:pt x="2661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 txBox="1"/>
          <p:nvPr/>
        </p:nvSpPr>
        <p:spPr>
          <a:xfrm>
            <a:off x="7967218" y="3145028"/>
            <a:ext cx="1536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𝑦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8753093" y="3866769"/>
            <a:ext cx="168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𝐸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3777741" y="3860672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70" dirty="0">
                <a:latin typeface="Cambria Math"/>
                <a:cs typeface="Cambria Math"/>
              </a:rPr>
              <a:t>𝑦</a:t>
            </a:r>
            <a:r>
              <a:rPr sz="1800" spc="240" dirty="0">
                <a:latin typeface="Cambria Math"/>
                <a:cs typeface="Cambria Math"/>
              </a:rPr>
              <a:t> </a:t>
            </a:r>
            <a:r>
              <a:rPr sz="1950" spc="75" baseline="-14957" dirty="0">
                <a:latin typeface="Cambria Math"/>
                <a:cs typeface="Cambria Math"/>
              </a:rPr>
              <a:t>𝑖</a:t>
            </a:r>
            <a:endParaRPr sz="1950" baseline="-14957">
              <a:latin typeface="Cambria Math"/>
              <a:cs typeface="Cambria Math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4956047" y="3781044"/>
            <a:ext cx="527685" cy="525780"/>
            <a:chOff x="4956047" y="3781044"/>
            <a:chExt cx="527685" cy="525780"/>
          </a:xfrm>
        </p:grpSpPr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956047" y="3781044"/>
              <a:ext cx="527303" cy="525780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018531" y="3877056"/>
              <a:ext cx="402336" cy="38100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03291" y="3808476"/>
              <a:ext cx="432816" cy="431292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003291" y="3808476"/>
              <a:ext cx="433070" cy="431800"/>
            </a:xfrm>
            <a:custGeom>
              <a:avLst/>
              <a:gdLst/>
              <a:ahLst/>
              <a:cxnLst/>
              <a:rect l="l" t="t" r="r" b="b"/>
              <a:pathLst>
                <a:path w="433070" h="431800">
                  <a:moveTo>
                    <a:pt x="0" y="215646"/>
                  </a:moveTo>
                  <a:lnTo>
                    <a:pt x="5716" y="166191"/>
                  </a:lnTo>
                  <a:lnTo>
                    <a:pt x="21998" y="120798"/>
                  </a:lnTo>
                  <a:lnTo>
                    <a:pt x="47546" y="80758"/>
                  </a:lnTo>
                  <a:lnTo>
                    <a:pt x="81060" y="47366"/>
                  </a:lnTo>
                  <a:lnTo>
                    <a:pt x="121242" y="21913"/>
                  </a:lnTo>
                  <a:lnTo>
                    <a:pt x="166791" y="5693"/>
                  </a:lnTo>
                  <a:lnTo>
                    <a:pt x="216408" y="0"/>
                  </a:lnTo>
                  <a:lnTo>
                    <a:pt x="266024" y="5693"/>
                  </a:lnTo>
                  <a:lnTo>
                    <a:pt x="311573" y="21913"/>
                  </a:lnTo>
                  <a:lnTo>
                    <a:pt x="351755" y="47366"/>
                  </a:lnTo>
                  <a:lnTo>
                    <a:pt x="385269" y="80758"/>
                  </a:lnTo>
                  <a:lnTo>
                    <a:pt x="410817" y="120798"/>
                  </a:lnTo>
                  <a:lnTo>
                    <a:pt x="427099" y="166191"/>
                  </a:lnTo>
                  <a:lnTo>
                    <a:pt x="432816" y="215646"/>
                  </a:lnTo>
                  <a:lnTo>
                    <a:pt x="427099" y="265100"/>
                  </a:lnTo>
                  <a:lnTo>
                    <a:pt x="410817" y="310493"/>
                  </a:lnTo>
                  <a:lnTo>
                    <a:pt x="385269" y="350533"/>
                  </a:lnTo>
                  <a:lnTo>
                    <a:pt x="351755" y="383925"/>
                  </a:lnTo>
                  <a:lnTo>
                    <a:pt x="311573" y="409378"/>
                  </a:lnTo>
                  <a:lnTo>
                    <a:pt x="266024" y="425598"/>
                  </a:lnTo>
                  <a:lnTo>
                    <a:pt x="216408" y="431292"/>
                  </a:lnTo>
                  <a:lnTo>
                    <a:pt x="166791" y="425598"/>
                  </a:lnTo>
                  <a:lnTo>
                    <a:pt x="121242" y="409378"/>
                  </a:lnTo>
                  <a:lnTo>
                    <a:pt x="81060" y="383925"/>
                  </a:lnTo>
                  <a:lnTo>
                    <a:pt x="47546" y="350533"/>
                  </a:lnTo>
                  <a:lnTo>
                    <a:pt x="21998" y="310493"/>
                  </a:lnTo>
                  <a:lnTo>
                    <a:pt x="5716" y="265100"/>
                  </a:lnTo>
                  <a:lnTo>
                    <a:pt x="0" y="21564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5134483" y="3844290"/>
            <a:ext cx="1727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mbria Math"/>
                <a:cs typeface="Cambria Math"/>
              </a:rPr>
              <a:t>𝚺</a:t>
            </a:r>
            <a:endParaRPr sz="2000">
              <a:latin typeface="Cambria Math"/>
              <a:cs typeface="Cambria Math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5792723" y="3616452"/>
            <a:ext cx="1031875" cy="928369"/>
            <a:chOff x="5792723" y="3616452"/>
            <a:chExt cx="1031875" cy="928369"/>
          </a:xfrm>
        </p:grpSpPr>
        <p:pic>
          <p:nvPicPr>
            <p:cNvPr id="61" name="object 6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792723" y="3616452"/>
              <a:ext cx="1031748" cy="85496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20739" y="4139184"/>
              <a:ext cx="775715" cy="405383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39967" y="3643884"/>
              <a:ext cx="937260" cy="760476"/>
            </a:xfrm>
            <a:prstGeom prst="rect">
              <a:avLst/>
            </a:prstGeom>
          </p:spPr>
        </p:pic>
      </p:grpSp>
      <p:sp>
        <p:nvSpPr>
          <p:cNvPr id="64" name="object 64"/>
          <p:cNvSpPr txBox="1"/>
          <p:nvPr/>
        </p:nvSpPr>
        <p:spPr>
          <a:xfrm>
            <a:off x="5839967" y="3643884"/>
            <a:ext cx="937260" cy="760730"/>
          </a:xfrm>
          <a:prstGeom prst="rect">
            <a:avLst/>
          </a:prstGeom>
          <a:ln w="9144">
            <a:solidFill>
              <a:srgbClr val="9E243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marL="214629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Sigmoid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5436870" y="3964050"/>
            <a:ext cx="1696085" cy="120650"/>
          </a:xfrm>
          <a:custGeom>
            <a:avLst/>
            <a:gdLst/>
            <a:ahLst/>
            <a:cxnLst/>
            <a:rect l="l" t="t" r="r" b="b"/>
            <a:pathLst>
              <a:path w="1696084" h="120650">
                <a:moveTo>
                  <a:pt x="404622" y="60071"/>
                </a:moveTo>
                <a:lnTo>
                  <a:pt x="382409" y="47117"/>
                </a:lnTo>
                <a:lnTo>
                  <a:pt x="307721" y="3556"/>
                </a:lnTo>
                <a:lnTo>
                  <a:pt x="301498" y="0"/>
                </a:lnTo>
                <a:lnTo>
                  <a:pt x="293497" y="2032"/>
                </a:lnTo>
                <a:lnTo>
                  <a:pt x="289941" y="8255"/>
                </a:lnTo>
                <a:lnTo>
                  <a:pt x="286385" y="14351"/>
                </a:lnTo>
                <a:lnTo>
                  <a:pt x="288417" y="22352"/>
                </a:lnTo>
                <a:lnTo>
                  <a:pt x="294640" y="25908"/>
                </a:lnTo>
                <a:lnTo>
                  <a:pt x="330987" y="47117"/>
                </a:lnTo>
                <a:lnTo>
                  <a:pt x="0" y="47117"/>
                </a:lnTo>
                <a:lnTo>
                  <a:pt x="0" y="73025"/>
                </a:lnTo>
                <a:lnTo>
                  <a:pt x="330987" y="73025"/>
                </a:lnTo>
                <a:lnTo>
                  <a:pt x="294640" y="94234"/>
                </a:lnTo>
                <a:lnTo>
                  <a:pt x="288417" y="97790"/>
                </a:lnTo>
                <a:lnTo>
                  <a:pt x="286385" y="105791"/>
                </a:lnTo>
                <a:lnTo>
                  <a:pt x="289941" y="111887"/>
                </a:lnTo>
                <a:lnTo>
                  <a:pt x="293497" y="118110"/>
                </a:lnTo>
                <a:lnTo>
                  <a:pt x="301498" y="120142"/>
                </a:lnTo>
                <a:lnTo>
                  <a:pt x="307721" y="116586"/>
                </a:lnTo>
                <a:lnTo>
                  <a:pt x="382409" y="73025"/>
                </a:lnTo>
                <a:lnTo>
                  <a:pt x="404622" y="60071"/>
                </a:lnTo>
                <a:close/>
              </a:path>
              <a:path w="1696084" h="120650">
                <a:moveTo>
                  <a:pt x="1695577" y="60071"/>
                </a:moveTo>
                <a:lnTo>
                  <a:pt x="1673364" y="47117"/>
                </a:lnTo>
                <a:lnTo>
                  <a:pt x="1592580" y="0"/>
                </a:lnTo>
                <a:lnTo>
                  <a:pt x="1584579" y="2032"/>
                </a:lnTo>
                <a:lnTo>
                  <a:pt x="1581023" y="8255"/>
                </a:lnTo>
                <a:lnTo>
                  <a:pt x="1577340" y="14351"/>
                </a:lnTo>
                <a:lnTo>
                  <a:pt x="1579499" y="22352"/>
                </a:lnTo>
                <a:lnTo>
                  <a:pt x="1585722" y="25908"/>
                </a:lnTo>
                <a:lnTo>
                  <a:pt x="1622069" y="47117"/>
                </a:lnTo>
                <a:lnTo>
                  <a:pt x="1341120" y="47117"/>
                </a:lnTo>
                <a:lnTo>
                  <a:pt x="1341120" y="73025"/>
                </a:lnTo>
                <a:lnTo>
                  <a:pt x="1622069" y="73025"/>
                </a:lnTo>
                <a:lnTo>
                  <a:pt x="1585722" y="94234"/>
                </a:lnTo>
                <a:lnTo>
                  <a:pt x="1579499" y="97790"/>
                </a:lnTo>
                <a:lnTo>
                  <a:pt x="1577467" y="105791"/>
                </a:lnTo>
                <a:lnTo>
                  <a:pt x="1581023" y="112014"/>
                </a:lnTo>
                <a:lnTo>
                  <a:pt x="1584579" y="118110"/>
                </a:lnTo>
                <a:lnTo>
                  <a:pt x="1592580" y="120269"/>
                </a:lnTo>
                <a:lnTo>
                  <a:pt x="1598676" y="116586"/>
                </a:lnTo>
                <a:lnTo>
                  <a:pt x="1673364" y="73025"/>
                </a:lnTo>
                <a:lnTo>
                  <a:pt x="1695577" y="600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5517769" y="3674745"/>
            <a:ext cx="240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mbria Math"/>
                <a:cs typeface="Cambria Math"/>
              </a:rPr>
              <a:t>𝑧</a:t>
            </a:r>
            <a:r>
              <a:rPr sz="1950" spc="-37" baseline="-14957" dirty="0">
                <a:latin typeface="Cambria Math"/>
                <a:cs typeface="Cambria Math"/>
              </a:rPr>
              <a:t>𝑗</a:t>
            </a:r>
            <a:endParaRPr sz="1950" baseline="-14957">
              <a:latin typeface="Cambria Math"/>
              <a:cs typeface="Cambria Math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5961760" y="3715321"/>
            <a:ext cx="1543050" cy="501650"/>
            <a:chOff x="5961760" y="3715321"/>
            <a:chExt cx="1543050" cy="501650"/>
          </a:xfrm>
        </p:grpSpPr>
        <p:sp>
          <p:nvSpPr>
            <p:cNvPr id="68" name="object 68"/>
            <p:cNvSpPr/>
            <p:nvPr/>
          </p:nvSpPr>
          <p:spPr>
            <a:xfrm>
              <a:off x="5975603" y="3720084"/>
              <a:ext cx="666115" cy="489584"/>
            </a:xfrm>
            <a:custGeom>
              <a:avLst/>
              <a:gdLst/>
              <a:ahLst/>
              <a:cxnLst/>
              <a:rect l="l" t="t" r="r" b="b"/>
              <a:pathLst>
                <a:path w="666115" h="489585">
                  <a:moveTo>
                    <a:pt x="665988" y="0"/>
                  </a:moveTo>
                  <a:lnTo>
                    <a:pt x="0" y="0"/>
                  </a:lnTo>
                  <a:lnTo>
                    <a:pt x="0" y="489204"/>
                  </a:lnTo>
                  <a:lnTo>
                    <a:pt x="665988" y="489204"/>
                  </a:lnTo>
                  <a:lnTo>
                    <a:pt x="665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975603" y="3720084"/>
              <a:ext cx="666115" cy="489584"/>
            </a:xfrm>
            <a:custGeom>
              <a:avLst/>
              <a:gdLst/>
              <a:ahLst/>
              <a:cxnLst/>
              <a:rect l="l" t="t" r="r" b="b"/>
              <a:pathLst>
                <a:path w="666115" h="489585">
                  <a:moveTo>
                    <a:pt x="0" y="489204"/>
                  </a:moveTo>
                  <a:lnTo>
                    <a:pt x="665988" y="489204"/>
                  </a:lnTo>
                  <a:lnTo>
                    <a:pt x="665988" y="0"/>
                  </a:lnTo>
                  <a:lnTo>
                    <a:pt x="0" y="0"/>
                  </a:lnTo>
                  <a:lnTo>
                    <a:pt x="0" y="48920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5976365" y="3966210"/>
              <a:ext cx="325120" cy="224154"/>
            </a:xfrm>
            <a:custGeom>
              <a:avLst/>
              <a:gdLst/>
              <a:ahLst/>
              <a:cxnLst/>
              <a:rect l="l" t="t" r="r" b="b"/>
              <a:pathLst>
                <a:path w="325120" h="224154">
                  <a:moveTo>
                    <a:pt x="324612" y="0"/>
                  </a:moveTo>
                  <a:lnTo>
                    <a:pt x="0" y="224027"/>
                  </a:lnTo>
                  <a:lnTo>
                    <a:pt x="44364" y="221186"/>
                  </a:lnTo>
                  <a:lnTo>
                    <a:pt x="87264" y="217392"/>
                  </a:lnTo>
                  <a:lnTo>
                    <a:pt x="127140" y="211740"/>
                  </a:lnTo>
                  <a:lnTo>
                    <a:pt x="192154" y="192855"/>
                  </a:lnTo>
                  <a:lnTo>
                    <a:pt x="239406" y="164197"/>
                  </a:lnTo>
                  <a:lnTo>
                    <a:pt x="279749" y="109210"/>
                  </a:lnTo>
                  <a:lnTo>
                    <a:pt x="298227" y="67421"/>
                  </a:lnTo>
                  <a:lnTo>
                    <a:pt x="313705" y="27513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5976365" y="3966210"/>
              <a:ext cx="325120" cy="224154"/>
            </a:xfrm>
            <a:custGeom>
              <a:avLst/>
              <a:gdLst/>
              <a:ahLst/>
              <a:cxnLst/>
              <a:rect l="l" t="t" r="r" b="b"/>
              <a:pathLst>
                <a:path w="325120" h="224154">
                  <a:moveTo>
                    <a:pt x="0" y="224027"/>
                  </a:moveTo>
                  <a:lnTo>
                    <a:pt x="44364" y="221186"/>
                  </a:lnTo>
                  <a:lnTo>
                    <a:pt x="87264" y="217392"/>
                  </a:lnTo>
                  <a:lnTo>
                    <a:pt x="127140" y="211740"/>
                  </a:lnTo>
                  <a:lnTo>
                    <a:pt x="192154" y="192855"/>
                  </a:lnTo>
                  <a:lnTo>
                    <a:pt x="239406" y="164197"/>
                  </a:lnTo>
                  <a:lnTo>
                    <a:pt x="279749" y="109210"/>
                  </a:lnTo>
                  <a:lnTo>
                    <a:pt x="298227" y="67421"/>
                  </a:lnTo>
                  <a:lnTo>
                    <a:pt x="313705" y="27513"/>
                  </a:lnTo>
                  <a:lnTo>
                    <a:pt x="324612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300977" y="3742182"/>
              <a:ext cx="325120" cy="224154"/>
            </a:xfrm>
            <a:custGeom>
              <a:avLst/>
              <a:gdLst/>
              <a:ahLst/>
              <a:cxnLst/>
              <a:rect l="l" t="t" r="r" b="b"/>
              <a:pathLst>
                <a:path w="325120" h="224154">
                  <a:moveTo>
                    <a:pt x="324612" y="0"/>
                  </a:moveTo>
                  <a:lnTo>
                    <a:pt x="280247" y="2841"/>
                  </a:lnTo>
                  <a:lnTo>
                    <a:pt x="237347" y="6635"/>
                  </a:lnTo>
                  <a:lnTo>
                    <a:pt x="197471" y="12287"/>
                  </a:lnTo>
                  <a:lnTo>
                    <a:pt x="132457" y="31172"/>
                  </a:lnTo>
                  <a:lnTo>
                    <a:pt x="85205" y="59830"/>
                  </a:lnTo>
                  <a:lnTo>
                    <a:pt x="44862" y="114817"/>
                  </a:lnTo>
                  <a:lnTo>
                    <a:pt x="26384" y="156606"/>
                  </a:lnTo>
                  <a:lnTo>
                    <a:pt x="10906" y="196514"/>
                  </a:lnTo>
                  <a:lnTo>
                    <a:pt x="0" y="224028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300977" y="3742182"/>
              <a:ext cx="325120" cy="224154"/>
            </a:xfrm>
            <a:custGeom>
              <a:avLst/>
              <a:gdLst/>
              <a:ahLst/>
              <a:cxnLst/>
              <a:rect l="l" t="t" r="r" b="b"/>
              <a:pathLst>
                <a:path w="325120" h="224154">
                  <a:moveTo>
                    <a:pt x="324612" y="0"/>
                  </a:moveTo>
                  <a:lnTo>
                    <a:pt x="280247" y="2841"/>
                  </a:lnTo>
                  <a:lnTo>
                    <a:pt x="237347" y="6635"/>
                  </a:lnTo>
                  <a:lnTo>
                    <a:pt x="197471" y="12287"/>
                  </a:lnTo>
                  <a:lnTo>
                    <a:pt x="132457" y="31172"/>
                  </a:lnTo>
                  <a:lnTo>
                    <a:pt x="85205" y="59830"/>
                  </a:lnTo>
                  <a:lnTo>
                    <a:pt x="44862" y="114817"/>
                  </a:lnTo>
                  <a:lnTo>
                    <a:pt x="26384" y="156606"/>
                  </a:lnTo>
                  <a:lnTo>
                    <a:pt x="10906" y="196514"/>
                  </a:lnTo>
                  <a:lnTo>
                    <a:pt x="0" y="224028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131557" y="3844290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179832" y="0"/>
                  </a:moveTo>
                  <a:lnTo>
                    <a:pt x="132027" y="6424"/>
                  </a:lnTo>
                  <a:lnTo>
                    <a:pt x="89069" y="24553"/>
                  </a:lnTo>
                  <a:lnTo>
                    <a:pt x="52673" y="52673"/>
                  </a:lnTo>
                  <a:lnTo>
                    <a:pt x="24553" y="89069"/>
                  </a:lnTo>
                  <a:lnTo>
                    <a:pt x="6424" y="132027"/>
                  </a:lnTo>
                  <a:lnTo>
                    <a:pt x="0" y="179832"/>
                  </a:lnTo>
                  <a:lnTo>
                    <a:pt x="6424" y="227636"/>
                  </a:lnTo>
                  <a:lnTo>
                    <a:pt x="24553" y="270594"/>
                  </a:lnTo>
                  <a:lnTo>
                    <a:pt x="52673" y="306990"/>
                  </a:lnTo>
                  <a:lnTo>
                    <a:pt x="89069" y="335110"/>
                  </a:lnTo>
                  <a:lnTo>
                    <a:pt x="132027" y="353239"/>
                  </a:lnTo>
                  <a:lnTo>
                    <a:pt x="179832" y="359664"/>
                  </a:lnTo>
                  <a:lnTo>
                    <a:pt x="227636" y="353239"/>
                  </a:lnTo>
                  <a:lnTo>
                    <a:pt x="270594" y="335110"/>
                  </a:lnTo>
                  <a:lnTo>
                    <a:pt x="306990" y="306990"/>
                  </a:lnTo>
                  <a:lnTo>
                    <a:pt x="335110" y="270594"/>
                  </a:lnTo>
                  <a:lnTo>
                    <a:pt x="353239" y="227636"/>
                  </a:lnTo>
                  <a:lnTo>
                    <a:pt x="359664" y="179832"/>
                  </a:lnTo>
                  <a:lnTo>
                    <a:pt x="353239" y="132027"/>
                  </a:lnTo>
                  <a:lnTo>
                    <a:pt x="335110" y="89069"/>
                  </a:lnTo>
                  <a:lnTo>
                    <a:pt x="306990" y="52673"/>
                  </a:lnTo>
                  <a:lnTo>
                    <a:pt x="270594" y="24553"/>
                  </a:lnTo>
                  <a:lnTo>
                    <a:pt x="227636" y="6424"/>
                  </a:lnTo>
                  <a:lnTo>
                    <a:pt x="17983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7131557" y="3844290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5">
                  <a:moveTo>
                    <a:pt x="0" y="179832"/>
                  </a:move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2" y="0"/>
                  </a:lnTo>
                  <a:lnTo>
                    <a:pt x="227636" y="6424"/>
                  </a:lnTo>
                  <a:lnTo>
                    <a:pt x="270594" y="24553"/>
                  </a:lnTo>
                  <a:lnTo>
                    <a:pt x="306990" y="52673"/>
                  </a:lnTo>
                  <a:lnTo>
                    <a:pt x="335110" y="89069"/>
                  </a:lnTo>
                  <a:lnTo>
                    <a:pt x="353239" y="132027"/>
                  </a:lnTo>
                  <a:lnTo>
                    <a:pt x="359664" y="179832"/>
                  </a:lnTo>
                  <a:lnTo>
                    <a:pt x="353239" y="227636"/>
                  </a:lnTo>
                  <a:lnTo>
                    <a:pt x="335110" y="270594"/>
                  </a:lnTo>
                  <a:lnTo>
                    <a:pt x="306990" y="306990"/>
                  </a:lnTo>
                  <a:lnTo>
                    <a:pt x="270594" y="335110"/>
                  </a:lnTo>
                  <a:lnTo>
                    <a:pt x="227636" y="353239"/>
                  </a:lnTo>
                  <a:lnTo>
                    <a:pt x="179832" y="359664"/>
                  </a:lnTo>
                  <a:lnTo>
                    <a:pt x="132027" y="353239"/>
                  </a:lnTo>
                  <a:lnTo>
                    <a:pt x="89069" y="335110"/>
                  </a:lnTo>
                  <a:lnTo>
                    <a:pt x="52673" y="306990"/>
                  </a:lnTo>
                  <a:lnTo>
                    <a:pt x="24553" y="270594"/>
                  </a:lnTo>
                  <a:lnTo>
                    <a:pt x="6424" y="227636"/>
                  </a:lnTo>
                  <a:lnTo>
                    <a:pt x="0" y="179832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6" name="object 76"/>
          <p:cNvSpPr txBox="1"/>
          <p:nvPr/>
        </p:nvSpPr>
        <p:spPr>
          <a:xfrm>
            <a:off x="7198486" y="3853053"/>
            <a:ext cx="26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70" dirty="0">
                <a:latin typeface="Cambria Math"/>
                <a:cs typeface="Cambria Math"/>
              </a:rPr>
              <a:t>𝑦</a:t>
            </a:r>
            <a:r>
              <a:rPr sz="1800" spc="145" dirty="0">
                <a:latin typeface="Cambria Math"/>
                <a:cs typeface="Cambria Math"/>
              </a:rPr>
              <a:t> </a:t>
            </a:r>
            <a:r>
              <a:rPr sz="1950" spc="225" baseline="-14957" dirty="0">
                <a:latin typeface="Cambria Math"/>
                <a:cs typeface="Cambria Math"/>
              </a:rPr>
              <a:t>𝑗</a:t>
            </a:r>
            <a:endParaRPr sz="1950" baseline="-14957">
              <a:latin typeface="Cambria Math"/>
              <a:cs typeface="Cambria Math"/>
            </a:endParaRPr>
          </a:p>
        </p:txBody>
      </p:sp>
      <p:grpSp>
        <p:nvGrpSpPr>
          <p:cNvPr id="77" name="object 77"/>
          <p:cNvGrpSpPr/>
          <p:nvPr/>
        </p:nvGrpSpPr>
        <p:grpSpPr>
          <a:xfrm>
            <a:off x="4068317" y="3964051"/>
            <a:ext cx="3776345" cy="120650"/>
            <a:chOff x="4068317" y="3964051"/>
            <a:chExt cx="3776345" cy="120650"/>
          </a:xfrm>
        </p:grpSpPr>
        <p:sp>
          <p:nvSpPr>
            <p:cNvPr id="78" name="object 78"/>
            <p:cNvSpPr/>
            <p:nvPr/>
          </p:nvSpPr>
          <p:spPr>
            <a:xfrm>
              <a:off x="4068317" y="3964178"/>
              <a:ext cx="936625" cy="120650"/>
            </a:xfrm>
            <a:custGeom>
              <a:avLst/>
              <a:gdLst/>
              <a:ahLst/>
              <a:cxnLst/>
              <a:rect l="l" t="t" r="r" b="b"/>
              <a:pathLst>
                <a:path w="936625" h="120650">
                  <a:moveTo>
                    <a:pt x="832993" y="0"/>
                  </a:moveTo>
                  <a:lnTo>
                    <a:pt x="825119" y="2032"/>
                  </a:lnTo>
                  <a:lnTo>
                    <a:pt x="821563" y="8255"/>
                  </a:lnTo>
                  <a:lnTo>
                    <a:pt x="817880" y="14478"/>
                  </a:lnTo>
                  <a:lnTo>
                    <a:pt x="820039" y="22352"/>
                  </a:lnTo>
                  <a:lnTo>
                    <a:pt x="826135" y="26035"/>
                  </a:lnTo>
                  <a:lnTo>
                    <a:pt x="862470" y="47230"/>
                  </a:lnTo>
                  <a:lnTo>
                    <a:pt x="910463" y="47244"/>
                  </a:lnTo>
                  <a:lnTo>
                    <a:pt x="910463" y="73152"/>
                  </a:lnTo>
                  <a:lnTo>
                    <a:pt x="862377" y="73152"/>
                  </a:lnTo>
                  <a:lnTo>
                    <a:pt x="826135" y="94234"/>
                  </a:lnTo>
                  <a:lnTo>
                    <a:pt x="819912" y="97917"/>
                  </a:lnTo>
                  <a:lnTo>
                    <a:pt x="817880" y="105791"/>
                  </a:lnTo>
                  <a:lnTo>
                    <a:pt x="821436" y="112014"/>
                  </a:lnTo>
                  <a:lnTo>
                    <a:pt x="825119" y="118237"/>
                  </a:lnTo>
                  <a:lnTo>
                    <a:pt x="832993" y="120269"/>
                  </a:lnTo>
                  <a:lnTo>
                    <a:pt x="839216" y="116713"/>
                  </a:lnTo>
                  <a:lnTo>
                    <a:pt x="913905" y="73152"/>
                  </a:lnTo>
                  <a:lnTo>
                    <a:pt x="910463" y="73152"/>
                  </a:lnTo>
                  <a:lnTo>
                    <a:pt x="913928" y="73138"/>
                  </a:lnTo>
                  <a:lnTo>
                    <a:pt x="936117" y="60198"/>
                  </a:lnTo>
                  <a:lnTo>
                    <a:pt x="839216" y="3556"/>
                  </a:lnTo>
                  <a:lnTo>
                    <a:pt x="832993" y="0"/>
                  </a:lnTo>
                  <a:close/>
                </a:path>
                <a:path w="936625" h="120650">
                  <a:moveTo>
                    <a:pt x="884673" y="60182"/>
                  </a:moveTo>
                  <a:lnTo>
                    <a:pt x="862400" y="73138"/>
                  </a:lnTo>
                  <a:lnTo>
                    <a:pt x="910463" y="73152"/>
                  </a:lnTo>
                  <a:lnTo>
                    <a:pt x="910463" y="71374"/>
                  </a:lnTo>
                  <a:lnTo>
                    <a:pt x="903859" y="71374"/>
                  </a:lnTo>
                  <a:lnTo>
                    <a:pt x="884673" y="60182"/>
                  </a:lnTo>
                  <a:close/>
                </a:path>
                <a:path w="936625" h="120650">
                  <a:moveTo>
                    <a:pt x="0" y="46990"/>
                  </a:moveTo>
                  <a:lnTo>
                    <a:pt x="0" y="72898"/>
                  </a:lnTo>
                  <a:lnTo>
                    <a:pt x="862400" y="73138"/>
                  </a:lnTo>
                  <a:lnTo>
                    <a:pt x="884673" y="60182"/>
                  </a:lnTo>
                  <a:lnTo>
                    <a:pt x="862470" y="47230"/>
                  </a:lnTo>
                  <a:lnTo>
                    <a:pt x="0" y="46990"/>
                  </a:lnTo>
                  <a:close/>
                </a:path>
                <a:path w="936625" h="120650">
                  <a:moveTo>
                    <a:pt x="903859" y="49022"/>
                  </a:moveTo>
                  <a:lnTo>
                    <a:pt x="884673" y="60182"/>
                  </a:lnTo>
                  <a:lnTo>
                    <a:pt x="903859" y="71374"/>
                  </a:lnTo>
                  <a:lnTo>
                    <a:pt x="903859" y="49022"/>
                  </a:lnTo>
                  <a:close/>
                </a:path>
                <a:path w="936625" h="120650">
                  <a:moveTo>
                    <a:pt x="910463" y="49022"/>
                  </a:moveTo>
                  <a:lnTo>
                    <a:pt x="903859" y="49022"/>
                  </a:lnTo>
                  <a:lnTo>
                    <a:pt x="903859" y="71374"/>
                  </a:lnTo>
                  <a:lnTo>
                    <a:pt x="910463" y="71374"/>
                  </a:lnTo>
                  <a:lnTo>
                    <a:pt x="910463" y="49022"/>
                  </a:lnTo>
                  <a:close/>
                </a:path>
                <a:path w="936625" h="120650">
                  <a:moveTo>
                    <a:pt x="862470" y="47230"/>
                  </a:moveTo>
                  <a:lnTo>
                    <a:pt x="884673" y="60182"/>
                  </a:lnTo>
                  <a:lnTo>
                    <a:pt x="903859" y="49022"/>
                  </a:lnTo>
                  <a:lnTo>
                    <a:pt x="910463" y="49022"/>
                  </a:lnTo>
                  <a:lnTo>
                    <a:pt x="910463" y="47244"/>
                  </a:lnTo>
                  <a:lnTo>
                    <a:pt x="862470" y="4723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7491221" y="3964051"/>
              <a:ext cx="353695" cy="120650"/>
            </a:xfrm>
            <a:custGeom>
              <a:avLst/>
              <a:gdLst/>
              <a:ahLst/>
              <a:cxnLst/>
              <a:rect l="l" t="t" r="r" b="b"/>
              <a:pathLst>
                <a:path w="353695" h="120650">
                  <a:moveTo>
                    <a:pt x="331202" y="47117"/>
                  </a:moveTo>
                  <a:lnTo>
                    <a:pt x="327659" y="47117"/>
                  </a:lnTo>
                  <a:lnTo>
                    <a:pt x="327659" y="73025"/>
                  </a:lnTo>
                  <a:lnTo>
                    <a:pt x="279785" y="73043"/>
                  </a:lnTo>
                  <a:lnTo>
                    <a:pt x="237235" y="97917"/>
                  </a:lnTo>
                  <a:lnTo>
                    <a:pt x="235203" y="105791"/>
                  </a:lnTo>
                  <a:lnTo>
                    <a:pt x="238759" y="112013"/>
                  </a:lnTo>
                  <a:lnTo>
                    <a:pt x="242443" y="118110"/>
                  </a:lnTo>
                  <a:lnTo>
                    <a:pt x="250317" y="120268"/>
                  </a:lnTo>
                  <a:lnTo>
                    <a:pt x="353441" y="60071"/>
                  </a:lnTo>
                  <a:lnTo>
                    <a:pt x="331202" y="47117"/>
                  </a:lnTo>
                  <a:close/>
                </a:path>
                <a:path w="353695" h="120650">
                  <a:moveTo>
                    <a:pt x="279849" y="47135"/>
                  </a:moveTo>
                  <a:lnTo>
                    <a:pt x="0" y="47243"/>
                  </a:lnTo>
                  <a:lnTo>
                    <a:pt x="0" y="73151"/>
                  </a:lnTo>
                  <a:lnTo>
                    <a:pt x="279785" y="73043"/>
                  </a:lnTo>
                  <a:lnTo>
                    <a:pt x="302024" y="60071"/>
                  </a:lnTo>
                  <a:lnTo>
                    <a:pt x="279849" y="47135"/>
                  </a:lnTo>
                  <a:close/>
                </a:path>
                <a:path w="353695" h="120650">
                  <a:moveTo>
                    <a:pt x="302024" y="60071"/>
                  </a:moveTo>
                  <a:lnTo>
                    <a:pt x="279785" y="73043"/>
                  </a:lnTo>
                  <a:lnTo>
                    <a:pt x="327659" y="73025"/>
                  </a:lnTo>
                  <a:lnTo>
                    <a:pt x="327659" y="71247"/>
                  </a:lnTo>
                  <a:lnTo>
                    <a:pt x="321182" y="71247"/>
                  </a:lnTo>
                  <a:lnTo>
                    <a:pt x="302024" y="60071"/>
                  </a:lnTo>
                  <a:close/>
                </a:path>
                <a:path w="353695" h="120650">
                  <a:moveTo>
                    <a:pt x="321182" y="48894"/>
                  </a:moveTo>
                  <a:lnTo>
                    <a:pt x="302024" y="60071"/>
                  </a:lnTo>
                  <a:lnTo>
                    <a:pt x="321182" y="71247"/>
                  </a:lnTo>
                  <a:lnTo>
                    <a:pt x="321182" y="48894"/>
                  </a:lnTo>
                  <a:close/>
                </a:path>
                <a:path w="353695" h="120650">
                  <a:moveTo>
                    <a:pt x="327659" y="48894"/>
                  </a:moveTo>
                  <a:lnTo>
                    <a:pt x="321182" y="48894"/>
                  </a:lnTo>
                  <a:lnTo>
                    <a:pt x="321182" y="71247"/>
                  </a:lnTo>
                  <a:lnTo>
                    <a:pt x="327659" y="71247"/>
                  </a:lnTo>
                  <a:lnTo>
                    <a:pt x="327659" y="48894"/>
                  </a:lnTo>
                  <a:close/>
                </a:path>
                <a:path w="353695" h="120650">
                  <a:moveTo>
                    <a:pt x="327659" y="47117"/>
                  </a:moveTo>
                  <a:lnTo>
                    <a:pt x="279849" y="47135"/>
                  </a:lnTo>
                  <a:lnTo>
                    <a:pt x="302024" y="60071"/>
                  </a:lnTo>
                  <a:lnTo>
                    <a:pt x="321182" y="48894"/>
                  </a:lnTo>
                  <a:lnTo>
                    <a:pt x="327659" y="48894"/>
                  </a:lnTo>
                  <a:lnTo>
                    <a:pt x="327659" y="47117"/>
                  </a:lnTo>
                  <a:close/>
                </a:path>
                <a:path w="353695" h="120650">
                  <a:moveTo>
                    <a:pt x="250317" y="0"/>
                  </a:moveTo>
                  <a:lnTo>
                    <a:pt x="242316" y="2031"/>
                  </a:lnTo>
                  <a:lnTo>
                    <a:pt x="238759" y="8255"/>
                  </a:lnTo>
                  <a:lnTo>
                    <a:pt x="235076" y="14478"/>
                  </a:lnTo>
                  <a:lnTo>
                    <a:pt x="237235" y="22351"/>
                  </a:lnTo>
                  <a:lnTo>
                    <a:pt x="243458" y="25907"/>
                  </a:lnTo>
                  <a:lnTo>
                    <a:pt x="279849" y="47135"/>
                  </a:lnTo>
                  <a:lnTo>
                    <a:pt x="331202" y="47117"/>
                  </a:lnTo>
                  <a:lnTo>
                    <a:pt x="25031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0" name="object 80"/>
          <p:cNvSpPr txBox="1"/>
          <p:nvPr/>
        </p:nvSpPr>
        <p:spPr>
          <a:xfrm>
            <a:off x="4374134" y="3718941"/>
            <a:ext cx="374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60" baseline="10802" dirty="0">
                <a:latin typeface="Cambria Math"/>
                <a:cs typeface="Cambria Math"/>
              </a:rPr>
              <a:t>𝑤</a:t>
            </a:r>
            <a:r>
              <a:rPr sz="1300" spc="40" dirty="0">
                <a:latin typeface="Cambria Math"/>
                <a:cs typeface="Cambria Math"/>
              </a:rPr>
              <a:t>𝑖𝑗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4059174" y="3510533"/>
            <a:ext cx="537210" cy="1034415"/>
          </a:xfrm>
          <a:custGeom>
            <a:avLst/>
            <a:gdLst/>
            <a:ahLst/>
            <a:cxnLst/>
            <a:rect l="l" t="t" r="r" b="b"/>
            <a:pathLst>
              <a:path w="537210" h="1034414">
                <a:moveTo>
                  <a:pt x="537210" y="0"/>
                </a:moveTo>
                <a:lnTo>
                  <a:pt x="421386" y="28702"/>
                </a:lnTo>
                <a:lnTo>
                  <a:pt x="417195" y="35699"/>
                </a:lnTo>
                <a:lnTo>
                  <a:pt x="418846" y="42672"/>
                </a:lnTo>
                <a:lnTo>
                  <a:pt x="420624" y="49657"/>
                </a:lnTo>
                <a:lnTo>
                  <a:pt x="427609" y="53860"/>
                </a:lnTo>
                <a:lnTo>
                  <a:pt x="475475" y="41973"/>
                </a:lnTo>
                <a:lnTo>
                  <a:pt x="127" y="503936"/>
                </a:lnTo>
                <a:lnTo>
                  <a:pt x="9296" y="513435"/>
                </a:lnTo>
                <a:lnTo>
                  <a:pt x="0" y="522859"/>
                </a:lnTo>
                <a:lnTo>
                  <a:pt x="475576" y="991692"/>
                </a:lnTo>
                <a:lnTo>
                  <a:pt x="427990" y="979551"/>
                </a:lnTo>
                <a:lnTo>
                  <a:pt x="421005" y="983742"/>
                </a:lnTo>
                <a:lnTo>
                  <a:pt x="419227" y="990600"/>
                </a:lnTo>
                <a:lnTo>
                  <a:pt x="417449" y="997585"/>
                </a:lnTo>
                <a:lnTo>
                  <a:pt x="421640" y="1004570"/>
                </a:lnTo>
                <a:lnTo>
                  <a:pt x="537210" y="1034161"/>
                </a:lnTo>
                <a:lnTo>
                  <a:pt x="534835" y="1025398"/>
                </a:lnTo>
                <a:lnTo>
                  <a:pt x="507834" y="925703"/>
                </a:lnTo>
                <a:lnTo>
                  <a:pt x="505968" y="918972"/>
                </a:lnTo>
                <a:lnTo>
                  <a:pt x="498856" y="914908"/>
                </a:lnTo>
                <a:lnTo>
                  <a:pt x="491998" y="916813"/>
                </a:lnTo>
                <a:lnTo>
                  <a:pt x="485140" y="918591"/>
                </a:lnTo>
                <a:lnTo>
                  <a:pt x="481076" y="925703"/>
                </a:lnTo>
                <a:lnTo>
                  <a:pt x="482854" y="932688"/>
                </a:lnTo>
                <a:lnTo>
                  <a:pt x="493839" y="973137"/>
                </a:lnTo>
                <a:lnTo>
                  <a:pt x="27559" y="513473"/>
                </a:lnTo>
                <a:lnTo>
                  <a:pt x="493496" y="60528"/>
                </a:lnTo>
                <a:lnTo>
                  <a:pt x="480314" y="107950"/>
                </a:lnTo>
                <a:lnTo>
                  <a:pt x="484251" y="115062"/>
                </a:lnTo>
                <a:lnTo>
                  <a:pt x="491236" y="117094"/>
                </a:lnTo>
                <a:lnTo>
                  <a:pt x="498094" y="118999"/>
                </a:lnTo>
                <a:lnTo>
                  <a:pt x="505206" y="114935"/>
                </a:lnTo>
                <a:lnTo>
                  <a:pt x="534797" y="8636"/>
                </a:lnTo>
                <a:lnTo>
                  <a:pt x="53721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12926" y="483234"/>
            <a:ext cx="6922770" cy="96837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5270"/>
              </a:lnSpc>
              <a:spcBef>
                <a:spcPts val="105"/>
              </a:spcBef>
              <a:tabLst>
                <a:tab pos="2957830" algn="l"/>
              </a:tabLst>
            </a:pPr>
            <a:r>
              <a:rPr sz="4400" spc="20" dirty="0">
                <a:latin typeface="Segoe UI Light"/>
                <a:cs typeface="Segoe UI Light"/>
              </a:rPr>
              <a:t>Multi-Layer:	</a:t>
            </a:r>
            <a:r>
              <a:rPr sz="4400" spc="-10" dirty="0">
                <a:latin typeface="Segoe UI Light"/>
                <a:cs typeface="Segoe UI Light"/>
              </a:rPr>
              <a:t>Backpropagation</a:t>
            </a:r>
            <a:endParaRPr sz="4400">
              <a:latin typeface="Segoe UI Light"/>
              <a:cs typeface="Segoe UI Light"/>
            </a:endParaRPr>
          </a:p>
          <a:p>
            <a:pPr marR="63500" algn="r">
              <a:lnSpc>
                <a:spcPts val="2150"/>
              </a:lnSpc>
            </a:pPr>
            <a:r>
              <a:rPr sz="1800" b="0" dirty="0">
                <a:latin typeface="Cambria Math"/>
                <a:cs typeface="Cambria Math"/>
              </a:rPr>
              <a:t>𝑦</a:t>
            </a:r>
            <a:endParaRPr sz="1800">
              <a:latin typeface="Cambria Math"/>
              <a:cs typeface="Cambria Math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631421" y="1490482"/>
            <a:ext cx="2885440" cy="1423670"/>
            <a:chOff x="4631421" y="1490482"/>
            <a:chExt cx="2885440" cy="14236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31421" y="1490482"/>
              <a:ext cx="2884960" cy="12999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05271" y="2401823"/>
              <a:ext cx="1037844" cy="51206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69535" y="1508759"/>
              <a:ext cx="2808732" cy="122377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669535" y="1508759"/>
              <a:ext cx="2809240" cy="1224280"/>
            </a:xfrm>
            <a:custGeom>
              <a:avLst/>
              <a:gdLst/>
              <a:ahLst/>
              <a:cxnLst/>
              <a:rect l="l" t="t" r="r" b="b"/>
              <a:pathLst>
                <a:path w="2809240" h="1224280">
                  <a:moveTo>
                    <a:pt x="0" y="1223772"/>
                  </a:moveTo>
                  <a:lnTo>
                    <a:pt x="2808732" y="1223772"/>
                  </a:lnTo>
                  <a:lnTo>
                    <a:pt x="2808732" y="0"/>
                  </a:lnTo>
                  <a:lnTo>
                    <a:pt x="0" y="0"/>
                  </a:lnTo>
                  <a:lnTo>
                    <a:pt x="0" y="1223772"/>
                  </a:lnTo>
                  <a:close/>
                </a:path>
              </a:pathLst>
            </a:custGeom>
            <a:ln w="9144">
              <a:solidFill>
                <a:srgbClr val="1755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758688" y="2461641"/>
            <a:ext cx="76581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Neuron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𝑗</a:t>
            </a:r>
            <a:endParaRPr sz="1600">
              <a:latin typeface="Cambria Math"/>
              <a:cs typeface="Cambria Math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211565" y="1490482"/>
            <a:ext cx="2885440" cy="1423670"/>
            <a:chOff x="1211565" y="1490482"/>
            <a:chExt cx="2885440" cy="1423670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1565" y="1490482"/>
              <a:ext cx="2884960" cy="12999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88463" y="2401823"/>
              <a:ext cx="1007363" cy="51206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49679" y="1508759"/>
              <a:ext cx="2808732" cy="122377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249679" y="1508759"/>
              <a:ext cx="2809240" cy="1224280"/>
            </a:xfrm>
            <a:custGeom>
              <a:avLst/>
              <a:gdLst/>
              <a:ahLst/>
              <a:cxnLst/>
              <a:rect l="l" t="t" r="r" b="b"/>
              <a:pathLst>
                <a:path w="2809240" h="1224280">
                  <a:moveTo>
                    <a:pt x="0" y="1223772"/>
                  </a:moveTo>
                  <a:lnTo>
                    <a:pt x="2808732" y="1223772"/>
                  </a:lnTo>
                  <a:lnTo>
                    <a:pt x="2808732" y="0"/>
                  </a:lnTo>
                  <a:lnTo>
                    <a:pt x="0" y="0"/>
                  </a:lnTo>
                  <a:lnTo>
                    <a:pt x="0" y="1223772"/>
                  </a:lnTo>
                  <a:close/>
                </a:path>
              </a:pathLst>
            </a:custGeom>
            <a:ln w="9144">
              <a:solidFill>
                <a:srgbClr val="17557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341245" y="2461641"/>
            <a:ext cx="75755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Neuron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mbria Math"/>
                <a:cs typeface="Cambria Math"/>
              </a:rPr>
              <a:t>𝑖</a:t>
            </a:r>
            <a:endParaRPr sz="1600">
              <a:latin typeface="Cambria Math"/>
              <a:cs typeface="Cambria Math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357377" y="1850898"/>
            <a:ext cx="360045" cy="361315"/>
          </a:xfrm>
          <a:custGeom>
            <a:avLst/>
            <a:gdLst/>
            <a:ahLst/>
            <a:cxnLst/>
            <a:rect l="l" t="t" r="r" b="b"/>
            <a:pathLst>
              <a:path w="360045" h="361314">
                <a:moveTo>
                  <a:pt x="0" y="180593"/>
                </a:moveTo>
                <a:lnTo>
                  <a:pt x="6424" y="132600"/>
                </a:lnTo>
                <a:lnTo>
                  <a:pt x="24553" y="89464"/>
                </a:lnTo>
                <a:lnTo>
                  <a:pt x="52673" y="52911"/>
                </a:lnTo>
                <a:lnTo>
                  <a:pt x="89069" y="24666"/>
                </a:lnTo>
                <a:lnTo>
                  <a:pt x="132027" y="6454"/>
                </a:lnTo>
                <a:lnTo>
                  <a:pt x="179831" y="0"/>
                </a:lnTo>
                <a:lnTo>
                  <a:pt x="227636" y="6454"/>
                </a:lnTo>
                <a:lnTo>
                  <a:pt x="270594" y="24666"/>
                </a:lnTo>
                <a:lnTo>
                  <a:pt x="306990" y="52911"/>
                </a:lnTo>
                <a:lnTo>
                  <a:pt x="335110" y="89464"/>
                </a:lnTo>
                <a:lnTo>
                  <a:pt x="353239" y="132600"/>
                </a:lnTo>
                <a:lnTo>
                  <a:pt x="359664" y="180593"/>
                </a:lnTo>
                <a:lnTo>
                  <a:pt x="353239" y="228587"/>
                </a:lnTo>
                <a:lnTo>
                  <a:pt x="335110" y="271723"/>
                </a:lnTo>
                <a:lnTo>
                  <a:pt x="306990" y="308276"/>
                </a:lnTo>
                <a:lnTo>
                  <a:pt x="270594" y="336521"/>
                </a:lnTo>
                <a:lnTo>
                  <a:pt x="227636" y="354733"/>
                </a:lnTo>
                <a:lnTo>
                  <a:pt x="179831" y="361188"/>
                </a:lnTo>
                <a:lnTo>
                  <a:pt x="132027" y="354733"/>
                </a:lnTo>
                <a:lnTo>
                  <a:pt x="89069" y="336521"/>
                </a:lnTo>
                <a:lnTo>
                  <a:pt x="52673" y="308276"/>
                </a:lnTo>
                <a:lnTo>
                  <a:pt x="24553" y="271723"/>
                </a:lnTo>
                <a:lnTo>
                  <a:pt x="6424" y="228587"/>
                </a:lnTo>
                <a:lnTo>
                  <a:pt x="0" y="180593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05993" y="1867661"/>
            <a:ext cx="2984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35" dirty="0">
                <a:latin typeface="Cambria Math"/>
                <a:cs typeface="Cambria Math"/>
              </a:rPr>
              <a:t>𝑥</a:t>
            </a:r>
            <a:r>
              <a:rPr sz="1950" spc="52" baseline="-14957" dirty="0">
                <a:latin typeface="Cambria Math"/>
                <a:cs typeface="Cambria Math"/>
              </a:rPr>
              <a:t>𝑘</a:t>
            </a:r>
            <a:endParaRPr sz="1950" baseline="-14957">
              <a:latin typeface="Cambria Math"/>
              <a:cs typeface="Cambria Math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389888" y="1787651"/>
            <a:ext cx="525780" cy="525780"/>
            <a:chOff x="1389888" y="1787651"/>
            <a:chExt cx="525780" cy="525780"/>
          </a:xfrm>
        </p:grpSpPr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89888" y="1787651"/>
              <a:ext cx="525780" cy="52577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52372" y="1883663"/>
              <a:ext cx="402335" cy="38100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437132" y="1815083"/>
              <a:ext cx="431292" cy="43129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437132" y="1815083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0" y="215645"/>
                  </a:moveTo>
                  <a:lnTo>
                    <a:pt x="5693" y="166191"/>
                  </a:lnTo>
                  <a:lnTo>
                    <a:pt x="21913" y="120798"/>
                  </a:lnTo>
                  <a:lnTo>
                    <a:pt x="47366" y="80758"/>
                  </a:lnTo>
                  <a:lnTo>
                    <a:pt x="80758" y="47366"/>
                  </a:lnTo>
                  <a:lnTo>
                    <a:pt x="120798" y="21913"/>
                  </a:lnTo>
                  <a:lnTo>
                    <a:pt x="166191" y="5693"/>
                  </a:lnTo>
                  <a:lnTo>
                    <a:pt x="215645" y="0"/>
                  </a:lnTo>
                  <a:lnTo>
                    <a:pt x="265100" y="5693"/>
                  </a:lnTo>
                  <a:lnTo>
                    <a:pt x="310493" y="21913"/>
                  </a:lnTo>
                  <a:lnTo>
                    <a:pt x="350533" y="47366"/>
                  </a:lnTo>
                  <a:lnTo>
                    <a:pt x="383925" y="80758"/>
                  </a:lnTo>
                  <a:lnTo>
                    <a:pt x="409378" y="120798"/>
                  </a:lnTo>
                  <a:lnTo>
                    <a:pt x="425598" y="166191"/>
                  </a:lnTo>
                  <a:lnTo>
                    <a:pt x="431292" y="215645"/>
                  </a:lnTo>
                  <a:lnTo>
                    <a:pt x="425598" y="265100"/>
                  </a:lnTo>
                  <a:lnTo>
                    <a:pt x="409378" y="310493"/>
                  </a:lnTo>
                  <a:lnTo>
                    <a:pt x="383925" y="350533"/>
                  </a:lnTo>
                  <a:lnTo>
                    <a:pt x="350533" y="383925"/>
                  </a:lnTo>
                  <a:lnTo>
                    <a:pt x="310493" y="409378"/>
                  </a:lnTo>
                  <a:lnTo>
                    <a:pt x="265100" y="425598"/>
                  </a:lnTo>
                  <a:lnTo>
                    <a:pt x="215645" y="431291"/>
                  </a:lnTo>
                  <a:lnTo>
                    <a:pt x="166191" y="425598"/>
                  </a:lnTo>
                  <a:lnTo>
                    <a:pt x="120798" y="409378"/>
                  </a:lnTo>
                  <a:lnTo>
                    <a:pt x="80758" y="383925"/>
                  </a:lnTo>
                  <a:lnTo>
                    <a:pt x="47366" y="350533"/>
                  </a:lnTo>
                  <a:lnTo>
                    <a:pt x="21913" y="310493"/>
                  </a:lnTo>
                  <a:lnTo>
                    <a:pt x="5693" y="265100"/>
                  </a:lnTo>
                  <a:lnTo>
                    <a:pt x="0" y="21564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566799" y="1850898"/>
            <a:ext cx="1727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𝚺</a:t>
            </a:r>
            <a:endParaRPr sz="2000">
              <a:latin typeface="Cambria Math"/>
              <a:cs typeface="Cambria Math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226564" y="1623060"/>
            <a:ext cx="1030605" cy="929640"/>
            <a:chOff x="2226564" y="1623060"/>
            <a:chExt cx="1030605" cy="929640"/>
          </a:xfrm>
        </p:grpSpPr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26564" y="1623060"/>
              <a:ext cx="1030224" cy="85496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353056" y="2147316"/>
              <a:ext cx="775716" cy="40538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273808" y="1650492"/>
              <a:ext cx="935736" cy="760476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2273807" y="1650492"/>
            <a:ext cx="935990" cy="760730"/>
          </a:xfrm>
          <a:prstGeom prst="rect">
            <a:avLst/>
          </a:prstGeom>
          <a:ln w="9144">
            <a:solidFill>
              <a:srgbClr val="9E243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350">
              <a:latin typeface="Times New Roman"/>
              <a:cs typeface="Times New Roman"/>
            </a:endParaRPr>
          </a:p>
          <a:p>
            <a:pPr marL="213360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Sigmoid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717041" y="1972182"/>
            <a:ext cx="2847975" cy="120650"/>
            <a:chOff x="717041" y="1972182"/>
            <a:chExt cx="2847975" cy="120650"/>
          </a:xfrm>
        </p:grpSpPr>
        <p:sp>
          <p:nvSpPr>
            <p:cNvPr id="29" name="object 29"/>
            <p:cNvSpPr/>
            <p:nvPr/>
          </p:nvSpPr>
          <p:spPr>
            <a:xfrm>
              <a:off x="717041" y="1972182"/>
              <a:ext cx="720090" cy="120650"/>
            </a:xfrm>
            <a:custGeom>
              <a:avLst/>
              <a:gdLst/>
              <a:ahLst/>
              <a:cxnLst/>
              <a:rect l="l" t="t" r="r" b="b"/>
              <a:pathLst>
                <a:path w="720090" h="120650">
                  <a:moveTo>
                    <a:pt x="668800" y="60070"/>
                  </a:moveTo>
                  <a:lnTo>
                    <a:pt x="604011" y="97916"/>
                  </a:lnTo>
                  <a:lnTo>
                    <a:pt x="601852" y="105790"/>
                  </a:lnTo>
                  <a:lnTo>
                    <a:pt x="605536" y="112013"/>
                  </a:lnTo>
                  <a:lnTo>
                    <a:pt x="609092" y="118109"/>
                  </a:lnTo>
                  <a:lnTo>
                    <a:pt x="617093" y="120268"/>
                  </a:lnTo>
                  <a:lnTo>
                    <a:pt x="623189" y="116586"/>
                  </a:lnTo>
                  <a:lnTo>
                    <a:pt x="697878" y="73025"/>
                  </a:lnTo>
                  <a:lnTo>
                    <a:pt x="694436" y="73025"/>
                  </a:lnTo>
                  <a:lnTo>
                    <a:pt x="694436" y="71246"/>
                  </a:lnTo>
                  <a:lnTo>
                    <a:pt x="687958" y="71246"/>
                  </a:lnTo>
                  <a:lnTo>
                    <a:pt x="668800" y="60070"/>
                  </a:lnTo>
                  <a:close/>
                </a:path>
                <a:path w="720090" h="120650">
                  <a:moveTo>
                    <a:pt x="646593" y="47116"/>
                  </a:moveTo>
                  <a:lnTo>
                    <a:pt x="0" y="47116"/>
                  </a:lnTo>
                  <a:lnTo>
                    <a:pt x="0" y="73025"/>
                  </a:lnTo>
                  <a:lnTo>
                    <a:pt x="646593" y="73025"/>
                  </a:lnTo>
                  <a:lnTo>
                    <a:pt x="668800" y="60070"/>
                  </a:lnTo>
                  <a:lnTo>
                    <a:pt x="646593" y="47116"/>
                  </a:lnTo>
                  <a:close/>
                </a:path>
                <a:path w="720090" h="120650">
                  <a:moveTo>
                    <a:pt x="697878" y="47116"/>
                  </a:moveTo>
                  <a:lnTo>
                    <a:pt x="694436" y="47116"/>
                  </a:lnTo>
                  <a:lnTo>
                    <a:pt x="694436" y="73025"/>
                  </a:lnTo>
                  <a:lnTo>
                    <a:pt x="697878" y="73025"/>
                  </a:lnTo>
                  <a:lnTo>
                    <a:pt x="720090" y="60070"/>
                  </a:lnTo>
                  <a:lnTo>
                    <a:pt x="697878" y="47116"/>
                  </a:lnTo>
                  <a:close/>
                </a:path>
                <a:path w="720090" h="120650">
                  <a:moveTo>
                    <a:pt x="687958" y="48894"/>
                  </a:moveTo>
                  <a:lnTo>
                    <a:pt x="668800" y="60070"/>
                  </a:lnTo>
                  <a:lnTo>
                    <a:pt x="687958" y="71246"/>
                  </a:lnTo>
                  <a:lnTo>
                    <a:pt x="687958" y="48894"/>
                  </a:lnTo>
                  <a:close/>
                </a:path>
                <a:path w="720090" h="120650">
                  <a:moveTo>
                    <a:pt x="694436" y="48894"/>
                  </a:moveTo>
                  <a:lnTo>
                    <a:pt x="687958" y="48894"/>
                  </a:lnTo>
                  <a:lnTo>
                    <a:pt x="687958" y="71246"/>
                  </a:lnTo>
                  <a:lnTo>
                    <a:pt x="694436" y="71246"/>
                  </a:lnTo>
                  <a:lnTo>
                    <a:pt x="694436" y="48894"/>
                  </a:lnTo>
                  <a:close/>
                </a:path>
                <a:path w="720090" h="120650">
                  <a:moveTo>
                    <a:pt x="617093" y="0"/>
                  </a:moveTo>
                  <a:lnTo>
                    <a:pt x="609092" y="2031"/>
                  </a:lnTo>
                  <a:lnTo>
                    <a:pt x="605536" y="8254"/>
                  </a:lnTo>
                  <a:lnTo>
                    <a:pt x="601852" y="14477"/>
                  </a:lnTo>
                  <a:lnTo>
                    <a:pt x="604011" y="22351"/>
                  </a:lnTo>
                  <a:lnTo>
                    <a:pt x="610235" y="25907"/>
                  </a:lnTo>
                  <a:lnTo>
                    <a:pt x="668800" y="60070"/>
                  </a:lnTo>
                  <a:lnTo>
                    <a:pt x="687958" y="48894"/>
                  </a:lnTo>
                  <a:lnTo>
                    <a:pt x="694436" y="48894"/>
                  </a:lnTo>
                  <a:lnTo>
                    <a:pt x="694436" y="47116"/>
                  </a:lnTo>
                  <a:lnTo>
                    <a:pt x="697878" y="47116"/>
                  </a:lnTo>
                  <a:lnTo>
                    <a:pt x="617093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869186" y="1972182"/>
              <a:ext cx="1696085" cy="120650"/>
            </a:xfrm>
            <a:custGeom>
              <a:avLst/>
              <a:gdLst/>
              <a:ahLst/>
              <a:cxnLst/>
              <a:rect l="l" t="t" r="r" b="b"/>
              <a:pathLst>
                <a:path w="1696085" h="120650">
                  <a:moveTo>
                    <a:pt x="404622" y="60071"/>
                  </a:moveTo>
                  <a:lnTo>
                    <a:pt x="382409" y="47117"/>
                  </a:lnTo>
                  <a:lnTo>
                    <a:pt x="307721" y="3556"/>
                  </a:lnTo>
                  <a:lnTo>
                    <a:pt x="301498" y="0"/>
                  </a:lnTo>
                  <a:lnTo>
                    <a:pt x="293497" y="2032"/>
                  </a:lnTo>
                  <a:lnTo>
                    <a:pt x="289941" y="8255"/>
                  </a:lnTo>
                  <a:lnTo>
                    <a:pt x="286385" y="14351"/>
                  </a:lnTo>
                  <a:lnTo>
                    <a:pt x="288417" y="22352"/>
                  </a:lnTo>
                  <a:lnTo>
                    <a:pt x="294640" y="25908"/>
                  </a:lnTo>
                  <a:lnTo>
                    <a:pt x="330987" y="47117"/>
                  </a:lnTo>
                  <a:lnTo>
                    <a:pt x="0" y="47117"/>
                  </a:lnTo>
                  <a:lnTo>
                    <a:pt x="0" y="73025"/>
                  </a:lnTo>
                  <a:lnTo>
                    <a:pt x="330987" y="73025"/>
                  </a:lnTo>
                  <a:lnTo>
                    <a:pt x="294640" y="94234"/>
                  </a:lnTo>
                  <a:lnTo>
                    <a:pt x="288417" y="97790"/>
                  </a:lnTo>
                  <a:lnTo>
                    <a:pt x="286385" y="105791"/>
                  </a:lnTo>
                  <a:lnTo>
                    <a:pt x="289941" y="111887"/>
                  </a:lnTo>
                  <a:lnTo>
                    <a:pt x="293497" y="118110"/>
                  </a:lnTo>
                  <a:lnTo>
                    <a:pt x="301498" y="120142"/>
                  </a:lnTo>
                  <a:lnTo>
                    <a:pt x="307721" y="116586"/>
                  </a:lnTo>
                  <a:lnTo>
                    <a:pt x="382409" y="73025"/>
                  </a:lnTo>
                  <a:lnTo>
                    <a:pt x="404622" y="60071"/>
                  </a:lnTo>
                  <a:close/>
                </a:path>
                <a:path w="1696085" h="120650">
                  <a:moveTo>
                    <a:pt x="1695577" y="60071"/>
                  </a:moveTo>
                  <a:lnTo>
                    <a:pt x="1673364" y="47117"/>
                  </a:lnTo>
                  <a:lnTo>
                    <a:pt x="1592580" y="0"/>
                  </a:lnTo>
                  <a:lnTo>
                    <a:pt x="1584579" y="2032"/>
                  </a:lnTo>
                  <a:lnTo>
                    <a:pt x="1581023" y="8255"/>
                  </a:lnTo>
                  <a:lnTo>
                    <a:pt x="1577340" y="14351"/>
                  </a:lnTo>
                  <a:lnTo>
                    <a:pt x="1579499" y="22352"/>
                  </a:lnTo>
                  <a:lnTo>
                    <a:pt x="1585722" y="25908"/>
                  </a:lnTo>
                  <a:lnTo>
                    <a:pt x="1622069" y="47117"/>
                  </a:lnTo>
                  <a:lnTo>
                    <a:pt x="1341120" y="47117"/>
                  </a:lnTo>
                  <a:lnTo>
                    <a:pt x="1341120" y="73025"/>
                  </a:lnTo>
                  <a:lnTo>
                    <a:pt x="1622069" y="73025"/>
                  </a:lnTo>
                  <a:lnTo>
                    <a:pt x="1585722" y="94234"/>
                  </a:lnTo>
                  <a:lnTo>
                    <a:pt x="1579499" y="97790"/>
                  </a:lnTo>
                  <a:lnTo>
                    <a:pt x="1577467" y="105791"/>
                  </a:lnTo>
                  <a:lnTo>
                    <a:pt x="1581023" y="112014"/>
                  </a:lnTo>
                  <a:lnTo>
                    <a:pt x="1584579" y="118110"/>
                  </a:lnTo>
                  <a:lnTo>
                    <a:pt x="1592580" y="120269"/>
                  </a:lnTo>
                  <a:lnTo>
                    <a:pt x="1598676" y="116586"/>
                  </a:lnTo>
                  <a:lnTo>
                    <a:pt x="1673364" y="73025"/>
                  </a:lnTo>
                  <a:lnTo>
                    <a:pt x="1695577" y="6007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823569" y="1730121"/>
            <a:ext cx="3994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30" baseline="10802" dirty="0">
                <a:latin typeface="Cambria Math"/>
                <a:cs typeface="Cambria Math"/>
              </a:rPr>
              <a:t>𝑤</a:t>
            </a:r>
            <a:r>
              <a:rPr sz="1300" spc="20" dirty="0">
                <a:latin typeface="Cambria Math"/>
                <a:cs typeface="Cambria Math"/>
              </a:rPr>
              <a:t>𝑘𝑖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950085" y="1685925"/>
            <a:ext cx="240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𝑧</a:t>
            </a:r>
            <a:r>
              <a:rPr sz="1950" baseline="-14957" dirty="0">
                <a:latin typeface="Cambria Math"/>
                <a:cs typeface="Cambria Math"/>
              </a:rPr>
              <a:t>𝑖</a:t>
            </a:r>
            <a:endParaRPr sz="1950" baseline="-14957">
              <a:latin typeface="Cambria Math"/>
              <a:cs typeface="Cambria Math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7662593" y="1796717"/>
            <a:ext cx="508000" cy="508000"/>
            <a:chOff x="7662593" y="1796717"/>
            <a:chExt cx="508000" cy="508000"/>
          </a:xfrm>
        </p:grpSpPr>
        <p:pic>
          <p:nvPicPr>
            <p:cNvPr id="34" name="object 3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662593" y="1796717"/>
              <a:ext cx="507649" cy="50764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706868" y="1880616"/>
              <a:ext cx="419100" cy="38709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00772" y="1815084"/>
              <a:ext cx="431292" cy="431291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7700772" y="1815084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0" y="215645"/>
                  </a:moveTo>
                  <a:lnTo>
                    <a:pt x="5693" y="166191"/>
                  </a:lnTo>
                  <a:lnTo>
                    <a:pt x="21913" y="120798"/>
                  </a:lnTo>
                  <a:lnTo>
                    <a:pt x="47366" y="80758"/>
                  </a:lnTo>
                  <a:lnTo>
                    <a:pt x="80758" y="47366"/>
                  </a:lnTo>
                  <a:lnTo>
                    <a:pt x="120798" y="21913"/>
                  </a:lnTo>
                  <a:lnTo>
                    <a:pt x="166191" y="5693"/>
                  </a:lnTo>
                  <a:lnTo>
                    <a:pt x="215646" y="0"/>
                  </a:lnTo>
                  <a:lnTo>
                    <a:pt x="265100" y="5693"/>
                  </a:lnTo>
                  <a:lnTo>
                    <a:pt x="310493" y="21913"/>
                  </a:lnTo>
                  <a:lnTo>
                    <a:pt x="350533" y="47366"/>
                  </a:lnTo>
                  <a:lnTo>
                    <a:pt x="383925" y="80758"/>
                  </a:lnTo>
                  <a:lnTo>
                    <a:pt x="409378" y="120798"/>
                  </a:lnTo>
                  <a:lnTo>
                    <a:pt x="425598" y="166191"/>
                  </a:lnTo>
                  <a:lnTo>
                    <a:pt x="431292" y="215645"/>
                  </a:lnTo>
                  <a:lnTo>
                    <a:pt x="425598" y="265100"/>
                  </a:lnTo>
                  <a:lnTo>
                    <a:pt x="409378" y="310493"/>
                  </a:lnTo>
                  <a:lnTo>
                    <a:pt x="383925" y="350533"/>
                  </a:lnTo>
                  <a:lnTo>
                    <a:pt x="350533" y="383925"/>
                  </a:lnTo>
                  <a:lnTo>
                    <a:pt x="310493" y="409378"/>
                  </a:lnTo>
                  <a:lnTo>
                    <a:pt x="265100" y="425598"/>
                  </a:lnTo>
                  <a:lnTo>
                    <a:pt x="215646" y="431291"/>
                  </a:lnTo>
                  <a:lnTo>
                    <a:pt x="166191" y="425598"/>
                  </a:lnTo>
                  <a:lnTo>
                    <a:pt x="120798" y="409378"/>
                  </a:lnTo>
                  <a:lnTo>
                    <a:pt x="80758" y="383925"/>
                  </a:lnTo>
                  <a:lnTo>
                    <a:pt x="47366" y="350533"/>
                  </a:lnTo>
                  <a:lnTo>
                    <a:pt x="21913" y="310493"/>
                  </a:lnTo>
                  <a:lnTo>
                    <a:pt x="5693" y="265100"/>
                  </a:lnTo>
                  <a:lnTo>
                    <a:pt x="0" y="215645"/>
                  </a:lnTo>
                  <a:close/>
                </a:path>
              </a:pathLst>
            </a:custGeom>
            <a:ln w="9143">
              <a:solidFill>
                <a:srgbClr val="EF7B0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/>
          <p:nvPr/>
        </p:nvSpPr>
        <p:spPr>
          <a:xfrm>
            <a:off x="7823961" y="1850898"/>
            <a:ext cx="18732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𝓛</a:t>
            </a:r>
            <a:endParaRPr sz="2000">
              <a:latin typeface="Cambria Math"/>
              <a:cs typeface="Cambria Math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2394076" y="1482089"/>
            <a:ext cx="6108065" cy="743585"/>
            <a:chOff x="2394076" y="1482089"/>
            <a:chExt cx="6108065" cy="743585"/>
          </a:xfrm>
        </p:grpSpPr>
        <p:sp>
          <p:nvSpPr>
            <p:cNvPr id="40" name="object 40"/>
            <p:cNvSpPr/>
            <p:nvPr/>
          </p:nvSpPr>
          <p:spPr>
            <a:xfrm>
              <a:off x="2407919" y="1728215"/>
              <a:ext cx="666115" cy="487680"/>
            </a:xfrm>
            <a:custGeom>
              <a:avLst/>
              <a:gdLst/>
              <a:ahLst/>
              <a:cxnLst/>
              <a:rect l="l" t="t" r="r" b="b"/>
              <a:pathLst>
                <a:path w="666114" h="487680">
                  <a:moveTo>
                    <a:pt x="665988" y="0"/>
                  </a:moveTo>
                  <a:lnTo>
                    <a:pt x="0" y="0"/>
                  </a:lnTo>
                  <a:lnTo>
                    <a:pt x="0" y="487679"/>
                  </a:lnTo>
                  <a:lnTo>
                    <a:pt x="665988" y="487679"/>
                  </a:lnTo>
                  <a:lnTo>
                    <a:pt x="6659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2407919" y="1728215"/>
              <a:ext cx="666115" cy="487680"/>
            </a:xfrm>
            <a:custGeom>
              <a:avLst/>
              <a:gdLst/>
              <a:ahLst/>
              <a:cxnLst/>
              <a:rect l="l" t="t" r="r" b="b"/>
              <a:pathLst>
                <a:path w="666114" h="487680">
                  <a:moveTo>
                    <a:pt x="0" y="487679"/>
                  </a:moveTo>
                  <a:lnTo>
                    <a:pt x="665988" y="487679"/>
                  </a:lnTo>
                  <a:lnTo>
                    <a:pt x="665988" y="0"/>
                  </a:lnTo>
                  <a:lnTo>
                    <a:pt x="0" y="0"/>
                  </a:lnTo>
                  <a:lnTo>
                    <a:pt x="0" y="48767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408681" y="1972817"/>
              <a:ext cx="325120" cy="224154"/>
            </a:xfrm>
            <a:custGeom>
              <a:avLst/>
              <a:gdLst/>
              <a:ahLst/>
              <a:cxnLst/>
              <a:rect l="l" t="t" r="r" b="b"/>
              <a:pathLst>
                <a:path w="325119" h="224155">
                  <a:moveTo>
                    <a:pt x="324612" y="0"/>
                  </a:moveTo>
                  <a:lnTo>
                    <a:pt x="0" y="224028"/>
                  </a:lnTo>
                  <a:lnTo>
                    <a:pt x="44364" y="221186"/>
                  </a:lnTo>
                  <a:lnTo>
                    <a:pt x="87264" y="217392"/>
                  </a:lnTo>
                  <a:lnTo>
                    <a:pt x="127140" y="211740"/>
                  </a:lnTo>
                  <a:lnTo>
                    <a:pt x="192154" y="192855"/>
                  </a:lnTo>
                  <a:lnTo>
                    <a:pt x="239406" y="164197"/>
                  </a:lnTo>
                  <a:lnTo>
                    <a:pt x="279749" y="109210"/>
                  </a:lnTo>
                  <a:lnTo>
                    <a:pt x="298227" y="67421"/>
                  </a:lnTo>
                  <a:lnTo>
                    <a:pt x="313705" y="27513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408681" y="1972817"/>
              <a:ext cx="325120" cy="224154"/>
            </a:xfrm>
            <a:custGeom>
              <a:avLst/>
              <a:gdLst/>
              <a:ahLst/>
              <a:cxnLst/>
              <a:rect l="l" t="t" r="r" b="b"/>
              <a:pathLst>
                <a:path w="325119" h="224155">
                  <a:moveTo>
                    <a:pt x="0" y="224028"/>
                  </a:moveTo>
                  <a:lnTo>
                    <a:pt x="44364" y="221186"/>
                  </a:lnTo>
                  <a:lnTo>
                    <a:pt x="87264" y="217392"/>
                  </a:lnTo>
                  <a:lnTo>
                    <a:pt x="127140" y="211740"/>
                  </a:lnTo>
                  <a:lnTo>
                    <a:pt x="192154" y="192855"/>
                  </a:lnTo>
                  <a:lnTo>
                    <a:pt x="239406" y="164197"/>
                  </a:lnTo>
                  <a:lnTo>
                    <a:pt x="279749" y="109210"/>
                  </a:lnTo>
                  <a:lnTo>
                    <a:pt x="298227" y="67421"/>
                  </a:lnTo>
                  <a:lnTo>
                    <a:pt x="313705" y="27513"/>
                  </a:lnTo>
                  <a:lnTo>
                    <a:pt x="324612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2733293" y="1748789"/>
              <a:ext cx="326390" cy="224154"/>
            </a:xfrm>
            <a:custGeom>
              <a:avLst/>
              <a:gdLst/>
              <a:ahLst/>
              <a:cxnLst/>
              <a:rect l="l" t="t" r="r" b="b"/>
              <a:pathLst>
                <a:path w="326389" h="224155">
                  <a:moveTo>
                    <a:pt x="326136" y="0"/>
                  </a:moveTo>
                  <a:lnTo>
                    <a:pt x="281562" y="2841"/>
                  </a:lnTo>
                  <a:lnTo>
                    <a:pt x="238442" y="6635"/>
                  </a:lnTo>
                  <a:lnTo>
                    <a:pt x="198370" y="12287"/>
                  </a:lnTo>
                  <a:lnTo>
                    <a:pt x="133068" y="31172"/>
                  </a:lnTo>
                  <a:lnTo>
                    <a:pt x="85609" y="59830"/>
                  </a:lnTo>
                  <a:lnTo>
                    <a:pt x="45023" y="114817"/>
                  </a:lnTo>
                  <a:lnTo>
                    <a:pt x="26463" y="156606"/>
                  </a:lnTo>
                  <a:lnTo>
                    <a:pt x="0" y="224027"/>
                  </a:lnTo>
                  <a:lnTo>
                    <a:pt x="3261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2733293" y="1748789"/>
              <a:ext cx="326390" cy="224154"/>
            </a:xfrm>
            <a:custGeom>
              <a:avLst/>
              <a:gdLst/>
              <a:ahLst/>
              <a:cxnLst/>
              <a:rect l="l" t="t" r="r" b="b"/>
              <a:pathLst>
                <a:path w="326389" h="224155">
                  <a:moveTo>
                    <a:pt x="326136" y="0"/>
                  </a:moveTo>
                  <a:lnTo>
                    <a:pt x="281562" y="2841"/>
                  </a:lnTo>
                  <a:lnTo>
                    <a:pt x="238442" y="6635"/>
                  </a:lnTo>
                  <a:lnTo>
                    <a:pt x="198370" y="12287"/>
                  </a:lnTo>
                  <a:lnTo>
                    <a:pt x="133068" y="31172"/>
                  </a:lnTo>
                  <a:lnTo>
                    <a:pt x="85609" y="59830"/>
                  </a:lnTo>
                  <a:lnTo>
                    <a:pt x="45023" y="114817"/>
                  </a:lnTo>
                  <a:lnTo>
                    <a:pt x="26463" y="156606"/>
                  </a:lnTo>
                  <a:lnTo>
                    <a:pt x="10927" y="196514"/>
                  </a:lnTo>
                  <a:lnTo>
                    <a:pt x="0" y="224027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565397" y="1850897"/>
              <a:ext cx="360045" cy="361315"/>
            </a:xfrm>
            <a:custGeom>
              <a:avLst/>
              <a:gdLst/>
              <a:ahLst/>
              <a:cxnLst/>
              <a:rect l="l" t="t" r="r" b="b"/>
              <a:pathLst>
                <a:path w="360045" h="361314">
                  <a:moveTo>
                    <a:pt x="179831" y="0"/>
                  </a:moveTo>
                  <a:lnTo>
                    <a:pt x="132027" y="6454"/>
                  </a:lnTo>
                  <a:lnTo>
                    <a:pt x="89069" y="24666"/>
                  </a:lnTo>
                  <a:lnTo>
                    <a:pt x="52673" y="52911"/>
                  </a:lnTo>
                  <a:lnTo>
                    <a:pt x="24553" y="89464"/>
                  </a:lnTo>
                  <a:lnTo>
                    <a:pt x="6424" y="132600"/>
                  </a:lnTo>
                  <a:lnTo>
                    <a:pt x="0" y="180593"/>
                  </a:lnTo>
                  <a:lnTo>
                    <a:pt x="6424" y="228587"/>
                  </a:lnTo>
                  <a:lnTo>
                    <a:pt x="24553" y="271723"/>
                  </a:lnTo>
                  <a:lnTo>
                    <a:pt x="52673" y="308276"/>
                  </a:lnTo>
                  <a:lnTo>
                    <a:pt x="89069" y="336521"/>
                  </a:lnTo>
                  <a:lnTo>
                    <a:pt x="132027" y="354733"/>
                  </a:lnTo>
                  <a:lnTo>
                    <a:pt x="179831" y="361188"/>
                  </a:lnTo>
                  <a:lnTo>
                    <a:pt x="227636" y="354733"/>
                  </a:lnTo>
                  <a:lnTo>
                    <a:pt x="270594" y="336521"/>
                  </a:lnTo>
                  <a:lnTo>
                    <a:pt x="306990" y="308276"/>
                  </a:lnTo>
                  <a:lnTo>
                    <a:pt x="335110" y="271723"/>
                  </a:lnTo>
                  <a:lnTo>
                    <a:pt x="353239" y="228587"/>
                  </a:lnTo>
                  <a:lnTo>
                    <a:pt x="359663" y="180593"/>
                  </a:lnTo>
                  <a:lnTo>
                    <a:pt x="353239" y="132600"/>
                  </a:lnTo>
                  <a:lnTo>
                    <a:pt x="335110" y="89464"/>
                  </a:lnTo>
                  <a:lnTo>
                    <a:pt x="306990" y="52911"/>
                  </a:lnTo>
                  <a:lnTo>
                    <a:pt x="270594" y="24666"/>
                  </a:lnTo>
                  <a:lnTo>
                    <a:pt x="227636" y="6454"/>
                  </a:lnTo>
                  <a:lnTo>
                    <a:pt x="1798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65397" y="1850897"/>
              <a:ext cx="360045" cy="361315"/>
            </a:xfrm>
            <a:custGeom>
              <a:avLst/>
              <a:gdLst/>
              <a:ahLst/>
              <a:cxnLst/>
              <a:rect l="l" t="t" r="r" b="b"/>
              <a:pathLst>
                <a:path w="360045" h="361314">
                  <a:moveTo>
                    <a:pt x="0" y="180593"/>
                  </a:moveTo>
                  <a:lnTo>
                    <a:pt x="6424" y="132600"/>
                  </a:lnTo>
                  <a:lnTo>
                    <a:pt x="24553" y="89464"/>
                  </a:lnTo>
                  <a:lnTo>
                    <a:pt x="52673" y="52911"/>
                  </a:lnTo>
                  <a:lnTo>
                    <a:pt x="89069" y="24666"/>
                  </a:lnTo>
                  <a:lnTo>
                    <a:pt x="132027" y="6454"/>
                  </a:lnTo>
                  <a:lnTo>
                    <a:pt x="179831" y="0"/>
                  </a:lnTo>
                  <a:lnTo>
                    <a:pt x="227636" y="6454"/>
                  </a:lnTo>
                  <a:lnTo>
                    <a:pt x="270594" y="24666"/>
                  </a:lnTo>
                  <a:lnTo>
                    <a:pt x="306990" y="52911"/>
                  </a:lnTo>
                  <a:lnTo>
                    <a:pt x="335110" y="89464"/>
                  </a:lnTo>
                  <a:lnTo>
                    <a:pt x="353239" y="132600"/>
                  </a:lnTo>
                  <a:lnTo>
                    <a:pt x="359663" y="180593"/>
                  </a:lnTo>
                  <a:lnTo>
                    <a:pt x="353239" y="228587"/>
                  </a:lnTo>
                  <a:lnTo>
                    <a:pt x="335110" y="271723"/>
                  </a:lnTo>
                  <a:lnTo>
                    <a:pt x="306990" y="308276"/>
                  </a:lnTo>
                  <a:lnTo>
                    <a:pt x="270594" y="336521"/>
                  </a:lnTo>
                  <a:lnTo>
                    <a:pt x="227636" y="354733"/>
                  </a:lnTo>
                  <a:lnTo>
                    <a:pt x="179831" y="361188"/>
                  </a:lnTo>
                  <a:lnTo>
                    <a:pt x="132027" y="354733"/>
                  </a:lnTo>
                  <a:lnTo>
                    <a:pt x="89069" y="336521"/>
                  </a:lnTo>
                  <a:lnTo>
                    <a:pt x="52673" y="308276"/>
                  </a:lnTo>
                  <a:lnTo>
                    <a:pt x="24553" y="271723"/>
                  </a:lnTo>
                  <a:lnTo>
                    <a:pt x="6424" y="228587"/>
                  </a:lnTo>
                  <a:lnTo>
                    <a:pt x="0" y="180593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856219" y="1482089"/>
              <a:ext cx="120650" cy="333375"/>
            </a:xfrm>
            <a:custGeom>
              <a:avLst/>
              <a:gdLst/>
              <a:ahLst/>
              <a:cxnLst/>
              <a:rect l="l" t="t" r="r" b="b"/>
              <a:pathLst>
                <a:path w="120650" h="333375">
                  <a:moveTo>
                    <a:pt x="14477" y="215137"/>
                  </a:moveTo>
                  <a:lnTo>
                    <a:pt x="8381" y="218694"/>
                  </a:lnTo>
                  <a:lnTo>
                    <a:pt x="2158" y="222250"/>
                  </a:lnTo>
                  <a:lnTo>
                    <a:pt x="0" y="230250"/>
                  </a:lnTo>
                  <a:lnTo>
                    <a:pt x="3682" y="236347"/>
                  </a:lnTo>
                  <a:lnTo>
                    <a:pt x="60198" y="333248"/>
                  </a:lnTo>
                  <a:lnTo>
                    <a:pt x="75160" y="307594"/>
                  </a:lnTo>
                  <a:lnTo>
                    <a:pt x="47244" y="307594"/>
                  </a:lnTo>
                  <a:lnTo>
                    <a:pt x="47244" y="259751"/>
                  </a:lnTo>
                  <a:lnTo>
                    <a:pt x="26034" y="223393"/>
                  </a:lnTo>
                  <a:lnTo>
                    <a:pt x="22478" y="217170"/>
                  </a:lnTo>
                  <a:lnTo>
                    <a:pt x="14477" y="215137"/>
                  </a:lnTo>
                  <a:close/>
                </a:path>
                <a:path w="120650" h="333375">
                  <a:moveTo>
                    <a:pt x="47244" y="259751"/>
                  </a:moveTo>
                  <a:lnTo>
                    <a:pt x="47244" y="307594"/>
                  </a:lnTo>
                  <a:lnTo>
                    <a:pt x="73151" y="307594"/>
                  </a:lnTo>
                  <a:lnTo>
                    <a:pt x="73151" y="301117"/>
                  </a:lnTo>
                  <a:lnTo>
                    <a:pt x="49022" y="301117"/>
                  </a:lnTo>
                  <a:lnTo>
                    <a:pt x="60198" y="281958"/>
                  </a:lnTo>
                  <a:lnTo>
                    <a:pt x="47244" y="259751"/>
                  </a:lnTo>
                  <a:close/>
                </a:path>
                <a:path w="120650" h="333375">
                  <a:moveTo>
                    <a:pt x="105918" y="215137"/>
                  </a:moveTo>
                  <a:lnTo>
                    <a:pt x="97916" y="217170"/>
                  </a:lnTo>
                  <a:lnTo>
                    <a:pt x="94360" y="223393"/>
                  </a:lnTo>
                  <a:lnTo>
                    <a:pt x="73151" y="259751"/>
                  </a:lnTo>
                  <a:lnTo>
                    <a:pt x="73151" y="307594"/>
                  </a:lnTo>
                  <a:lnTo>
                    <a:pt x="75160" y="307594"/>
                  </a:lnTo>
                  <a:lnTo>
                    <a:pt x="120269" y="230250"/>
                  </a:lnTo>
                  <a:lnTo>
                    <a:pt x="118236" y="222250"/>
                  </a:lnTo>
                  <a:lnTo>
                    <a:pt x="112013" y="218694"/>
                  </a:lnTo>
                  <a:lnTo>
                    <a:pt x="105918" y="215137"/>
                  </a:lnTo>
                  <a:close/>
                </a:path>
                <a:path w="120650" h="333375">
                  <a:moveTo>
                    <a:pt x="60198" y="281958"/>
                  </a:moveTo>
                  <a:lnTo>
                    <a:pt x="49022" y="301117"/>
                  </a:lnTo>
                  <a:lnTo>
                    <a:pt x="71374" y="301117"/>
                  </a:lnTo>
                  <a:lnTo>
                    <a:pt x="60198" y="281958"/>
                  </a:lnTo>
                  <a:close/>
                </a:path>
                <a:path w="120650" h="333375">
                  <a:moveTo>
                    <a:pt x="73151" y="259751"/>
                  </a:moveTo>
                  <a:lnTo>
                    <a:pt x="60198" y="281958"/>
                  </a:lnTo>
                  <a:lnTo>
                    <a:pt x="71374" y="301117"/>
                  </a:lnTo>
                  <a:lnTo>
                    <a:pt x="73151" y="301117"/>
                  </a:lnTo>
                  <a:lnTo>
                    <a:pt x="73151" y="259751"/>
                  </a:lnTo>
                  <a:close/>
                </a:path>
                <a:path w="120650" h="333375">
                  <a:moveTo>
                    <a:pt x="73151" y="0"/>
                  </a:moveTo>
                  <a:lnTo>
                    <a:pt x="47244" y="0"/>
                  </a:lnTo>
                  <a:lnTo>
                    <a:pt x="47244" y="259751"/>
                  </a:lnTo>
                  <a:lnTo>
                    <a:pt x="60198" y="281958"/>
                  </a:lnTo>
                  <a:lnTo>
                    <a:pt x="73151" y="259751"/>
                  </a:lnTo>
                  <a:lnTo>
                    <a:pt x="7315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132825" y="1972182"/>
              <a:ext cx="369570" cy="120650"/>
            </a:xfrm>
            <a:custGeom>
              <a:avLst/>
              <a:gdLst/>
              <a:ahLst/>
              <a:cxnLst/>
              <a:rect l="l" t="t" r="r" b="b"/>
              <a:pathLst>
                <a:path w="369570" h="120650">
                  <a:moveTo>
                    <a:pt x="317899" y="60070"/>
                  </a:moveTo>
                  <a:lnTo>
                    <a:pt x="259333" y="94233"/>
                  </a:lnTo>
                  <a:lnTo>
                    <a:pt x="253110" y="97789"/>
                  </a:lnTo>
                  <a:lnTo>
                    <a:pt x="251078" y="105790"/>
                  </a:lnTo>
                  <a:lnTo>
                    <a:pt x="254634" y="111887"/>
                  </a:lnTo>
                  <a:lnTo>
                    <a:pt x="258191" y="118109"/>
                  </a:lnTo>
                  <a:lnTo>
                    <a:pt x="266192" y="120141"/>
                  </a:lnTo>
                  <a:lnTo>
                    <a:pt x="346977" y="73025"/>
                  </a:lnTo>
                  <a:lnTo>
                    <a:pt x="343534" y="73025"/>
                  </a:lnTo>
                  <a:lnTo>
                    <a:pt x="343534" y="71246"/>
                  </a:lnTo>
                  <a:lnTo>
                    <a:pt x="337057" y="71246"/>
                  </a:lnTo>
                  <a:lnTo>
                    <a:pt x="317899" y="60070"/>
                  </a:lnTo>
                  <a:close/>
                </a:path>
                <a:path w="369570" h="120650">
                  <a:moveTo>
                    <a:pt x="295692" y="47116"/>
                  </a:moveTo>
                  <a:lnTo>
                    <a:pt x="0" y="47116"/>
                  </a:lnTo>
                  <a:lnTo>
                    <a:pt x="0" y="73025"/>
                  </a:lnTo>
                  <a:lnTo>
                    <a:pt x="295692" y="73025"/>
                  </a:lnTo>
                  <a:lnTo>
                    <a:pt x="317899" y="60070"/>
                  </a:lnTo>
                  <a:lnTo>
                    <a:pt x="295692" y="47116"/>
                  </a:lnTo>
                  <a:close/>
                </a:path>
                <a:path w="369570" h="120650">
                  <a:moveTo>
                    <a:pt x="346978" y="47116"/>
                  </a:moveTo>
                  <a:lnTo>
                    <a:pt x="343534" y="47116"/>
                  </a:lnTo>
                  <a:lnTo>
                    <a:pt x="343534" y="73025"/>
                  </a:lnTo>
                  <a:lnTo>
                    <a:pt x="346977" y="73025"/>
                  </a:lnTo>
                  <a:lnTo>
                    <a:pt x="369189" y="60070"/>
                  </a:lnTo>
                  <a:lnTo>
                    <a:pt x="346978" y="47116"/>
                  </a:lnTo>
                  <a:close/>
                </a:path>
                <a:path w="369570" h="120650">
                  <a:moveTo>
                    <a:pt x="337057" y="48894"/>
                  </a:moveTo>
                  <a:lnTo>
                    <a:pt x="317899" y="60070"/>
                  </a:lnTo>
                  <a:lnTo>
                    <a:pt x="337057" y="71246"/>
                  </a:lnTo>
                  <a:lnTo>
                    <a:pt x="337057" y="48894"/>
                  </a:lnTo>
                  <a:close/>
                </a:path>
                <a:path w="369570" h="120650">
                  <a:moveTo>
                    <a:pt x="343534" y="48894"/>
                  </a:moveTo>
                  <a:lnTo>
                    <a:pt x="337057" y="48894"/>
                  </a:lnTo>
                  <a:lnTo>
                    <a:pt x="337057" y="71246"/>
                  </a:lnTo>
                  <a:lnTo>
                    <a:pt x="343534" y="71246"/>
                  </a:lnTo>
                  <a:lnTo>
                    <a:pt x="343534" y="48894"/>
                  </a:lnTo>
                  <a:close/>
                </a:path>
                <a:path w="369570" h="120650">
                  <a:moveTo>
                    <a:pt x="266192" y="0"/>
                  </a:moveTo>
                  <a:lnTo>
                    <a:pt x="258191" y="2031"/>
                  </a:lnTo>
                  <a:lnTo>
                    <a:pt x="254634" y="8254"/>
                  </a:lnTo>
                  <a:lnTo>
                    <a:pt x="251078" y="14350"/>
                  </a:lnTo>
                  <a:lnTo>
                    <a:pt x="253110" y="22351"/>
                  </a:lnTo>
                  <a:lnTo>
                    <a:pt x="259333" y="25907"/>
                  </a:lnTo>
                  <a:lnTo>
                    <a:pt x="317899" y="60070"/>
                  </a:lnTo>
                  <a:lnTo>
                    <a:pt x="337057" y="48894"/>
                  </a:lnTo>
                  <a:lnTo>
                    <a:pt x="343534" y="48894"/>
                  </a:lnTo>
                  <a:lnTo>
                    <a:pt x="343534" y="47116"/>
                  </a:lnTo>
                  <a:lnTo>
                    <a:pt x="346978" y="47116"/>
                  </a:lnTo>
                  <a:lnTo>
                    <a:pt x="2661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0" name="object 50"/>
          <p:cNvSpPr txBox="1"/>
          <p:nvPr/>
        </p:nvSpPr>
        <p:spPr>
          <a:xfrm>
            <a:off x="8609203" y="1873377"/>
            <a:ext cx="168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mbria Math"/>
                <a:cs typeface="Cambria Math"/>
              </a:rPr>
              <a:t>𝐸</a:t>
            </a:r>
            <a:endParaRPr sz="1800">
              <a:latin typeface="Cambria Math"/>
              <a:cs typeface="Cambria Math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633851" y="1867661"/>
            <a:ext cx="2559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70" dirty="0">
                <a:latin typeface="Cambria Math"/>
                <a:cs typeface="Cambria Math"/>
              </a:rPr>
              <a:t>𝑦</a:t>
            </a:r>
            <a:r>
              <a:rPr sz="1800" spc="240" dirty="0">
                <a:latin typeface="Cambria Math"/>
                <a:cs typeface="Cambria Math"/>
              </a:rPr>
              <a:t> </a:t>
            </a:r>
            <a:r>
              <a:rPr sz="1950" spc="75" baseline="-14957" dirty="0">
                <a:latin typeface="Cambria Math"/>
                <a:cs typeface="Cambria Math"/>
              </a:rPr>
              <a:t>𝑖</a:t>
            </a:r>
            <a:endParaRPr sz="1950" baseline="-14957">
              <a:latin typeface="Cambria Math"/>
              <a:cs typeface="Cambria Math"/>
            </a:endParaRPr>
          </a:p>
        </p:txBody>
      </p:sp>
      <p:grpSp>
        <p:nvGrpSpPr>
          <p:cNvPr id="52" name="object 52"/>
          <p:cNvGrpSpPr/>
          <p:nvPr/>
        </p:nvGrpSpPr>
        <p:grpSpPr>
          <a:xfrm>
            <a:off x="4812791" y="1787651"/>
            <a:ext cx="525780" cy="525780"/>
            <a:chOff x="4812791" y="1787651"/>
            <a:chExt cx="525780" cy="525780"/>
          </a:xfrm>
        </p:grpSpPr>
        <p:pic>
          <p:nvPicPr>
            <p:cNvPr id="53" name="object 5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812791" y="1787651"/>
              <a:ext cx="525779" cy="52577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875275" y="1883663"/>
              <a:ext cx="402336" cy="38100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860035" y="1815083"/>
              <a:ext cx="431291" cy="431291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4860035" y="1815083"/>
              <a:ext cx="431800" cy="431800"/>
            </a:xfrm>
            <a:custGeom>
              <a:avLst/>
              <a:gdLst/>
              <a:ahLst/>
              <a:cxnLst/>
              <a:rect l="l" t="t" r="r" b="b"/>
              <a:pathLst>
                <a:path w="431800" h="431800">
                  <a:moveTo>
                    <a:pt x="0" y="215645"/>
                  </a:moveTo>
                  <a:lnTo>
                    <a:pt x="5693" y="166191"/>
                  </a:lnTo>
                  <a:lnTo>
                    <a:pt x="21913" y="120798"/>
                  </a:lnTo>
                  <a:lnTo>
                    <a:pt x="47366" y="80758"/>
                  </a:lnTo>
                  <a:lnTo>
                    <a:pt x="80758" y="47366"/>
                  </a:lnTo>
                  <a:lnTo>
                    <a:pt x="120798" y="21913"/>
                  </a:lnTo>
                  <a:lnTo>
                    <a:pt x="166191" y="5693"/>
                  </a:lnTo>
                  <a:lnTo>
                    <a:pt x="215646" y="0"/>
                  </a:lnTo>
                  <a:lnTo>
                    <a:pt x="265100" y="5693"/>
                  </a:lnTo>
                  <a:lnTo>
                    <a:pt x="310493" y="21913"/>
                  </a:lnTo>
                  <a:lnTo>
                    <a:pt x="350533" y="47366"/>
                  </a:lnTo>
                  <a:lnTo>
                    <a:pt x="383925" y="80758"/>
                  </a:lnTo>
                  <a:lnTo>
                    <a:pt x="409378" y="120798"/>
                  </a:lnTo>
                  <a:lnTo>
                    <a:pt x="425598" y="166191"/>
                  </a:lnTo>
                  <a:lnTo>
                    <a:pt x="431291" y="215645"/>
                  </a:lnTo>
                  <a:lnTo>
                    <a:pt x="425598" y="265100"/>
                  </a:lnTo>
                  <a:lnTo>
                    <a:pt x="409378" y="310493"/>
                  </a:lnTo>
                  <a:lnTo>
                    <a:pt x="383925" y="350533"/>
                  </a:lnTo>
                  <a:lnTo>
                    <a:pt x="350533" y="383925"/>
                  </a:lnTo>
                  <a:lnTo>
                    <a:pt x="310493" y="409378"/>
                  </a:lnTo>
                  <a:lnTo>
                    <a:pt x="265100" y="425598"/>
                  </a:lnTo>
                  <a:lnTo>
                    <a:pt x="215646" y="431291"/>
                  </a:lnTo>
                  <a:lnTo>
                    <a:pt x="166191" y="425598"/>
                  </a:lnTo>
                  <a:lnTo>
                    <a:pt x="120798" y="409378"/>
                  </a:lnTo>
                  <a:lnTo>
                    <a:pt x="80758" y="383925"/>
                  </a:lnTo>
                  <a:lnTo>
                    <a:pt x="47366" y="350533"/>
                  </a:lnTo>
                  <a:lnTo>
                    <a:pt x="21913" y="310493"/>
                  </a:lnTo>
                  <a:lnTo>
                    <a:pt x="5693" y="265100"/>
                  </a:lnTo>
                  <a:lnTo>
                    <a:pt x="0" y="21564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 txBox="1"/>
          <p:nvPr/>
        </p:nvSpPr>
        <p:spPr>
          <a:xfrm>
            <a:off x="4990338" y="1851151"/>
            <a:ext cx="1727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𝚺</a:t>
            </a:r>
            <a:endParaRPr sz="2000">
              <a:latin typeface="Cambria Math"/>
              <a:cs typeface="Cambria Math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5649467" y="1623060"/>
            <a:ext cx="1030605" cy="929640"/>
            <a:chOff x="5649467" y="1623060"/>
            <a:chExt cx="1030605" cy="929640"/>
          </a:xfrm>
        </p:grpSpPr>
        <p:pic>
          <p:nvPicPr>
            <p:cNvPr id="59" name="object 5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649467" y="1623060"/>
              <a:ext cx="1030224" cy="854963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775959" y="2147316"/>
              <a:ext cx="775715" cy="40538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696711" y="1650492"/>
              <a:ext cx="935736" cy="760476"/>
            </a:xfrm>
            <a:prstGeom prst="rect">
              <a:avLst/>
            </a:prstGeom>
          </p:spPr>
        </p:pic>
      </p:grpSp>
      <p:sp>
        <p:nvSpPr>
          <p:cNvPr id="62" name="object 62"/>
          <p:cNvSpPr txBox="1"/>
          <p:nvPr/>
        </p:nvSpPr>
        <p:spPr>
          <a:xfrm>
            <a:off x="5696711" y="1650492"/>
            <a:ext cx="935990" cy="760730"/>
          </a:xfrm>
          <a:prstGeom prst="rect">
            <a:avLst/>
          </a:prstGeom>
          <a:ln w="9144">
            <a:solidFill>
              <a:srgbClr val="9E2431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350">
              <a:latin typeface="Times New Roman"/>
              <a:cs typeface="Times New Roman"/>
            </a:endParaRPr>
          </a:p>
          <a:p>
            <a:pPr marL="213995">
              <a:lnSpc>
                <a:spcPct val="100000"/>
              </a:lnSpc>
            </a:pPr>
            <a:r>
              <a:rPr sz="1200" b="1" spc="-5" dirty="0">
                <a:latin typeface="Calibri"/>
                <a:cs typeface="Calibri"/>
              </a:rPr>
              <a:t>Sigmoid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5292090" y="1972182"/>
            <a:ext cx="1696085" cy="120650"/>
          </a:xfrm>
          <a:custGeom>
            <a:avLst/>
            <a:gdLst/>
            <a:ahLst/>
            <a:cxnLst/>
            <a:rect l="l" t="t" r="r" b="b"/>
            <a:pathLst>
              <a:path w="1696084" h="120650">
                <a:moveTo>
                  <a:pt x="404622" y="60071"/>
                </a:moveTo>
                <a:lnTo>
                  <a:pt x="382409" y="47117"/>
                </a:lnTo>
                <a:lnTo>
                  <a:pt x="307721" y="3556"/>
                </a:lnTo>
                <a:lnTo>
                  <a:pt x="301498" y="0"/>
                </a:lnTo>
                <a:lnTo>
                  <a:pt x="293497" y="2032"/>
                </a:lnTo>
                <a:lnTo>
                  <a:pt x="289941" y="8255"/>
                </a:lnTo>
                <a:lnTo>
                  <a:pt x="286385" y="14351"/>
                </a:lnTo>
                <a:lnTo>
                  <a:pt x="288417" y="22352"/>
                </a:lnTo>
                <a:lnTo>
                  <a:pt x="294640" y="25908"/>
                </a:lnTo>
                <a:lnTo>
                  <a:pt x="330987" y="47117"/>
                </a:lnTo>
                <a:lnTo>
                  <a:pt x="0" y="47117"/>
                </a:lnTo>
                <a:lnTo>
                  <a:pt x="0" y="73025"/>
                </a:lnTo>
                <a:lnTo>
                  <a:pt x="330987" y="73025"/>
                </a:lnTo>
                <a:lnTo>
                  <a:pt x="294640" y="94234"/>
                </a:lnTo>
                <a:lnTo>
                  <a:pt x="288417" y="97790"/>
                </a:lnTo>
                <a:lnTo>
                  <a:pt x="286385" y="105791"/>
                </a:lnTo>
                <a:lnTo>
                  <a:pt x="289941" y="111887"/>
                </a:lnTo>
                <a:lnTo>
                  <a:pt x="293497" y="118110"/>
                </a:lnTo>
                <a:lnTo>
                  <a:pt x="301498" y="120142"/>
                </a:lnTo>
                <a:lnTo>
                  <a:pt x="307721" y="116586"/>
                </a:lnTo>
                <a:lnTo>
                  <a:pt x="382409" y="73025"/>
                </a:lnTo>
                <a:lnTo>
                  <a:pt x="404622" y="60071"/>
                </a:lnTo>
                <a:close/>
              </a:path>
              <a:path w="1696084" h="120650">
                <a:moveTo>
                  <a:pt x="1695577" y="60071"/>
                </a:moveTo>
                <a:lnTo>
                  <a:pt x="1673364" y="47117"/>
                </a:lnTo>
                <a:lnTo>
                  <a:pt x="1592580" y="0"/>
                </a:lnTo>
                <a:lnTo>
                  <a:pt x="1584579" y="2032"/>
                </a:lnTo>
                <a:lnTo>
                  <a:pt x="1581023" y="8255"/>
                </a:lnTo>
                <a:lnTo>
                  <a:pt x="1577340" y="14351"/>
                </a:lnTo>
                <a:lnTo>
                  <a:pt x="1579499" y="22352"/>
                </a:lnTo>
                <a:lnTo>
                  <a:pt x="1585722" y="25908"/>
                </a:lnTo>
                <a:lnTo>
                  <a:pt x="1622069" y="47117"/>
                </a:lnTo>
                <a:lnTo>
                  <a:pt x="1341107" y="47117"/>
                </a:lnTo>
                <a:lnTo>
                  <a:pt x="1341107" y="73025"/>
                </a:lnTo>
                <a:lnTo>
                  <a:pt x="1622069" y="73025"/>
                </a:lnTo>
                <a:lnTo>
                  <a:pt x="1585722" y="94234"/>
                </a:lnTo>
                <a:lnTo>
                  <a:pt x="1579499" y="97790"/>
                </a:lnTo>
                <a:lnTo>
                  <a:pt x="1577467" y="105791"/>
                </a:lnTo>
                <a:lnTo>
                  <a:pt x="1581023" y="112014"/>
                </a:lnTo>
                <a:lnTo>
                  <a:pt x="1584579" y="118110"/>
                </a:lnTo>
                <a:lnTo>
                  <a:pt x="1592580" y="120269"/>
                </a:lnTo>
                <a:lnTo>
                  <a:pt x="1598676" y="116586"/>
                </a:lnTo>
                <a:lnTo>
                  <a:pt x="1673364" y="73025"/>
                </a:lnTo>
                <a:lnTo>
                  <a:pt x="1695577" y="600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5373623" y="1681734"/>
            <a:ext cx="240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latin typeface="Cambria Math"/>
                <a:cs typeface="Cambria Math"/>
              </a:rPr>
              <a:t>𝑧</a:t>
            </a:r>
            <a:r>
              <a:rPr sz="1950" spc="-37" baseline="-14957" dirty="0">
                <a:latin typeface="Cambria Math"/>
                <a:cs typeface="Cambria Math"/>
              </a:rPr>
              <a:t>𝑗</a:t>
            </a:r>
            <a:endParaRPr sz="1950" baseline="-14957">
              <a:latin typeface="Cambria Math"/>
              <a:cs typeface="Cambria Math"/>
            </a:endParaRPr>
          </a:p>
        </p:txBody>
      </p:sp>
      <p:grpSp>
        <p:nvGrpSpPr>
          <p:cNvPr id="65" name="object 65"/>
          <p:cNvGrpSpPr/>
          <p:nvPr/>
        </p:nvGrpSpPr>
        <p:grpSpPr>
          <a:xfrm>
            <a:off x="5816980" y="1723453"/>
            <a:ext cx="1544320" cy="501650"/>
            <a:chOff x="5816980" y="1723453"/>
            <a:chExt cx="1544320" cy="501650"/>
          </a:xfrm>
        </p:grpSpPr>
        <p:sp>
          <p:nvSpPr>
            <p:cNvPr id="66" name="object 66"/>
            <p:cNvSpPr/>
            <p:nvPr/>
          </p:nvSpPr>
          <p:spPr>
            <a:xfrm>
              <a:off x="5830823" y="1728216"/>
              <a:ext cx="668020" cy="487680"/>
            </a:xfrm>
            <a:custGeom>
              <a:avLst/>
              <a:gdLst/>
              <a:ahLst/>
              <a:cxnLst/>
              <a:rect l="l" t="t" r="r" b="b"/>
              <a:pathLst>
                <a:path w="668020" h="487680">
                  <a:moveTo>
                    <a:pt x="667512" y="0"/>
                  </a:moveTo>
                  <a:lnTo>
                    <a:pt x="0" y="0"/>
                  </a:lnTo>
                  <a:lnTo>
                    <a:pt x="0" y="487679"/>
                  </a:lnTo>
                  <a:lnTo>
                    <a:pt x="667512" y="487679"/>
                  </a:lnTo>
                  <a:lnTo>
                    <a:pt x="6675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5830823" y="1728216"/>
              <a:ext cx="668020" cy="487680"/>
            </a:xfrm>
            <a:custGeom>
              <a:avLst/>
              <a:gdLst/>
              <a:ahLst/>
              <a:cxnLst/>
              <a:rect l="l" t="t" r="r" b="b"/>
              <a:pathLst>
                <a:path w="668020" h="487680">
                  <a:moveTo>
                    <a:pt x="0" y="487679"/>
                  </a:moveTo>
                  <a:lnTo>
                    <a:pt x="667512" y="487679"/>
                  </a:lnTo>
                  <a:lnTo>
                    <a:pt x="667512" y="0"/>
                  </a:lnTo>
                  <a:lnTo>
                    <a:pt x="0" y="0"/>
                  </a:lnTo>
                  <a:lnTo>
                    <a:pt x="0" y="487679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831585" y="1972818"/>
              <a:ext cx="326390" cy="224154"/>
            </a:xfrm>
            <a:custGeom>
              <a:avLst/>
              <a:gdLst/>
              <a:ahLst/>
              <a:cxnLst/>
              <a:rect l="l" t="t" r="r" b="b"/>
              <a:pathLst>
                <a:path w="326389" h="224155">
                  <a:moveTo>
                    <a:pt x="326136" y="0"/>
                  </a:moveTo>
                  <a:lnTo>
                    <a:pt x="0" y="224028"/>
                  </a:lnTo>
                  <a:lnTo>
                    <a:pt x="44573" y="221186"/>
                  </a:lnTo>
                  <a:lnTo>
                    <a:pt x="87693" y="217392"/>
                  </a:lnTo>
                  <a:lnTo>
                    <a:pt x="127765" y="211740"/>
                  </a:lnTo>
                  <a:lnTo>
                    <a:pt x="193067" y="192855"/>
                  </a:lnTo>
                  <a:lnTo>
                    <a:pt x="240526" y="164197"/>
                  </a:lnTo>
                  <a:lnTo>
                    <a:pt x="281112" y="109210"/>
                  </a:lnTo>
                  <a:lnTo>
                    <a:pt x="299672" y="67421"/>
                  </a:lnTo>
                  <a:lnTo>
                    <a:pt x="32613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5831585" y="1972818"/>
              <a:ext cx="326390" cy="224154"/>
            </a:xfrm>
            <a:custGeom>
              <a:avLst/>
              <a:gdLst/>
              <a:ahLst/>
              <a:cxnLst/>
              <a:rect l="l" t="t" r="r" b="b"/>
              <a:pathLst>
                <a:path w="326389" h="224155">
                  <a:moveTo>
                    <a:pt x="0" y="224028"/>
                  </a:moveTo>
                  <a:lnTo>
                    <a:pt x="44573" y="221186"/>
                  </a:lnTo>
                  <a:lnTo>
                    <a:pt x="87693" y="217392"/>
                  </a:lnTo>
                  <a:lnTo>
                    <a:pt x="127765" y="211740"/>
                  </a:lnTo>
                  <a:lnTo>
                    <a:pt x="193067" y="192855"/>
                  </a:lnTo>
                  <a:lnTo>
                    <a:pt x="240526" y="164197"/>
                  </a:lnTo>
                  <a:lnTo>
                    <a:pt x="281112" y="109210"/>
                  </a:lnTo>
                  <a:lnTo>
                    <a:pt x="299672" y="67421"/>
                  </a:lnTo>
                  <a:lnTo>
                    <a:pt x="315208" y="27513"/>
                  </a:lnTo>
                  <a:lnTo>
                    <a:pt x="326136" y="0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6157721" y="1748790"/>
              <a:ext cx="325120" cy="224154"/>
            </a:xfrm>
            <a:custGeom>
              <a:avLst/>
              <a:gdLst/>
              <a:ahLst/>
              <a:cxnLst/>
              <a:rect l="l" t="t" r="r" b="b"/>
              <a:pathLst>
                <a:path w="325120" h="224155">
                  <a:moveTo>
                    <a:pt x="324612" y="0"/>
                  </a:moveTo>
                  <a:lnTo>
                    <a:pt x="280247" y="2841"/>
                  </a:lnTo>
                  <a:lnTo>
                    <a:pt x="237347" y="6635"/>
                  </a:lnTo>
                  <a:lnTo>
                    <a:pt x="197471" y="12287"/>
                  </a:lnTo>
                  <a:lnTo>
                    <a:pt x="132457" y="31172"/>
                  </a:lnTo>
                  <a:lnTo>
                    <a:pt x="85205" y="59830"/>
                  </a:lnTo>
                  <a:lnTo>
                    <a:pt x="44862" y="114817"/>
                  </a:lnTo>
                  <a:lnTo>
                    <a:pt x="26384" y="156606"/>
                  </a:lnTo>
                  <a:lnTo>
                    <a:pt x="10906" y="196514"/>
                  </a:lnTo>
                  <a:lnTo>
                    <a:pt x="0" y="224027"/>
                  </a:lnTo>
                  <a:lnTo>
                    <a:pt x="3246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6157721" y="1748790"/>
              <a:ext cx="325120" cy="224154"/>
            </a:xfrm>
            <a:custGeom>
              <a:avLst/>
              <a:gdLst/>
              <a:ahLst/>
              <a:cxnLst/>
              <a:rect l="l" t="t" r="r" b="b"/>
              <a:pathLst>
                <a:path w="325120" h="224155">
                  <a:moveTo>
                    <a:pt x="324612" y="0"/>
                  </a:moveTo>
                  <a:lnTo>
                    <a:pt x="280247" y="2841"/>
                  </a:lnTo>
                  <a:lnTo>
                    <a:pt x="237347" y="6635"/>
                  </a:lnTo>
                  <a:lnTo>
                    <a:pt x="197471" y="12287"/>
                  </a:lnTo>
                  <a:lnTo>
                    <a:pt x="132457" y="31172"/>
                  </a:lnTo>
                  <a:lnTo>
                    <a:pt x="85205" y="59830"/>
                  </a:lnTo>
                  <a:lnTo>
                    <a:pt x="44862" y="114817"/>
                  </a:lnTo>
                  <a:lnTo>
                    <a:pt x="26384" y="156606"/>
                  </a:lnTo>
                  <a:lnTo>
                    <a:pt x="10906" y="196514"/>
                  </a:lnTo>
                  <a:lnTo>
                    <a:pt x="0" y="224027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6988302" y="1852422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4">
                  <a:moveTo>
                    <a:pt x="179831" y="0"/>
                  </a:moveTo>
                  <a:lnTo>
                    <a:pt x="132027" y="6424"/>
                  </a:lnTo>
                  <a:lnTo>
                    <a:pt x="89069" y="24553"/>
                  </a:lnTo>
                  <a:lnTo>
                    <a:pt x="52673" y="52673"/>
                  </a:lnTo>
                  <a:lnTo>
                    <a:pt x="24553" y="89069"/>
                  </a:lnTo>
                  <a:lnTo>
                    <a:pt x="6424" y="132027"/>
                  </a:lnTo>
                  <a:lnTo>
                    <a:pt x="0" y="179831"/>
                  </a:lnTo>
                  <a:lnTo>
                    <a:pt x="6424" y="227636"/>
                  </a:lnTo>
                  <a:lnTo>
                    <a:pt x="24553" y="270594"/>
                  </a:lnTo>
                  <a:lnTo>
                    <a:pt x="52673" y="306990"/>
                  </a:lnTo>
                  <a:lnTo>
                    <a:pt x="89069" y="335110"/>
                  </a:lnTo>
                  <a:lnTo>
                    <a:pt x="132027" y="353239"/>
                  </a:lnTo>
                  <a:lnTo>
                    <a:pt x="179831" y="359663"/>
                  </a:lnTo>
                  <a:lnTo>
                    <a:pt x="227636" y="353239"/>
                  </a:lnTo>
                  <a:lnTo>
                    <a:pt x="270594" y="335110"/>
                  </a:lnTo>
                  <a:lnTo>
                    <a:pt x="306990" y="306990"/>
                  </a:lnTo>
                  <a:lnTo>
                    <a:pt x="335110" y="270594"/>
                  </a:lnTo>
                  <a:lnTo>
                    <a:pt x="353239" y="227636"/>
                  </a:lnTo>
                  <a:lnTo>
                    <a:pt x="359664" y="179831"/>
                  </a:lnTo>
                  <a:lnTo>
                    <a:pt x="353239" y="132027"/>
                  </a:lnTo>
                  <a:lnTo>
                    <a:pt x="335110" y="89069"/>
                  </a:lnTo>
                  <a:lnTo>
                    <a:pt x="306990" y="52673"/>
                  </a:lnTo>
                  <a:lnTo>
                    <a:pt x="270594" y="24553"/>
                  </a:lnTo>
                  <a:lnTo>
                    <a:pt x="227636" y="6424"/>
                  </a:lnTo>
                  <a:lnTo>
                    <a:pt x="17983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6988302" y="1852422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5" h="360044">
                  <a:moveTo>
                    <a:pt x="0" y="179831"/>
                  </a:moveTo>
                  <a:lnTo>
                    <a:pt x="6424" y="132027"/>
                  </a:lnTo>
                  <a:lnTo>
                    <a:pt x="24553" y="89069"/>
                  </a:lnTo>
                  <a:lnTo>
                    <a:pt x="52673" y="52673"/>
                  </a:lnTo>
                  <a:lnTo>
                    <a:pt x="89069" y="24553"/>
                  </a:lnTo>
                  <a:lnTo>
                    <a:pt x="132027" y="6424"/>
                  </a:lnTo>
                  <a:lnTo>
                    <a:pt x="179831" y="0"/>
                  </a:lnTo>
                  <a:lnTo>
                    <a:pt x="227636" y="6424"/>
                  </a:lnTo>
                  <a:lnTo>
                    <a:pt x="270594" y="24553"/>
                  </a:lnTo>
                  <a:lnTo>
                    <a:pt x="306990" y="52673"/>
                  </a:lnTo>
                  <a:lnTo>
                    <a:pt x="335110" y="89069"/>
                  </a:lnTo>
                  <a:lnTo>
                    <a:pt x="353239" y="132027"/>
                  </a:lnTo>
                  <a:lnTo>
                    <a:pt x="359664" y="179831"/>
                  </a:lnTo>
                  <a:lnTo>
                    <a:pt x="353239" y="227636"/>
                  </a:lnTo>
                  <a:lnTo>
                    <a:pt x="335110" y="270594"/>
                  </a:lnTo>
                  <a:lnTo>
                    <a:pt x="306990" y="306990"/>
                  </a:lnTo>
                  <a:lnTo>
                    <a:pt x="270594" y="335110"/>
                  </a:lnTo>
                  <a:lnTo>
                    <a:pt x="227636" y="353239"/>
                  </a:lnTo>
                  <a:lnTo>
                    <a:pt x="179831" y="359663"/>
                  </a:lnTo>
                  <a:lnTo>
                    <a:pt x="132027" y="353239"/>
                  </a:lnTo>
                  <a:lnTo>
                    <a:pt x="89069" y="335110"/>
                  </a:lnTo>
                  <a:lnTo>
                    <a:pt x="52673" y="306990"/>
                  </a:lnTo>
                  <a:lnTo>
                    <a:pt x="24553" y="270594"/>
                  </a:lnTo>
                  <a:lnTo>
                    <a:pt x="6424" y="227636"/>
                  </a:lnTo>
                  <a:lnTo>
                    <a:pt x="0" y="179831"/>
                  </a:lnTo>
                  <a:close/>
                </a:path>
              </a:pathLst>
            </a:custGeom>
            <a:ln w="259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7054342" y="1859660"/>
            <a:ext cx="2635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800" spc="-770" dirty="0">
                <a:latin typeface="Cambria Math"/>
                <a:cs typeface="Cambria Math"/>
              </a:rPr>
              <a:t>𝑦</a:t>
            </a:r>
            <a:r>
              <a:rPr sz="1800" spc="145" dirty="0">
                <a:latin typeface="Cambria Math"/>
                <a:cs typeface="Cambria Math"/>
              </a:rPr>
              <a:t> </a:t>
            </a:r>
            <a:r>
              <a:rPr sz="1950" spc="225" baseline="-14957" dirty="0">
                <a:latin typeface="Cambria Math"/>
                <a:cs typeface="Cambria Math"/>
              </a:rPr>
              <a:t>𝑗</a:t>
            </a:r>
            <a:endParaRPr sz="1950" baseline="-14957">
              <a:latin typeface="Cambria Math"/>
              <a:cs typeface="Cambria Math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3925061" y="1972182"/>
            <a:ext cx="3776345" cy="120650"/>
            <a:chOff x="3925061" y="1972182"/>
            <a:chExt cx="3776345" cy="120650"/>
          </a:xfrm>
        </p:grpSpPr>
        <p:sp>
          <p:nvSpPr>
            <p:cNvPr id="76" name="object 76"/>
            <p:cNvSpPr/>
            <p:nvPr/>
          </p:nvSpPr>
          <p:spPr>
            <a:xfrm>
              <a:off x="3925061" y="1972309"/>
              <a:ext cx="936625" cy="120650"/>
            </a:xfrm>
            <a:custGeom>
              <a:avLst/>
              <a:gdLst/>
              <a:ahLst/>
              <a:cxnLst/>
              <a:rect l="l" t="t" r="r" b="b"/>
              <a:pathLst>
                <a:path w="936625" h="120650">
                  <a:moveTo>
                    <a:pt x="832992" y="0"/>
                  </a:moveTo>
                  <a:lnTo>
                    <a:pt x="825118" y="2031"/>
                  </a:lnTo>
                  <a:lnTo>
                    <a:pt x="821563" y="8254"/>
                  </a:lnTo>
                  <a:lnTo>
                    <a:pt x="817879" y="14477"/>
                  </a:lnTo>
                  <a:lnTo>
                    <a:pt x="820038" y="22351"/>
                  </a:lnTo>
                  <a:lnTo>
                    <a:pt x="826135" y="26035"/>
                  </a:lnTo>
                  <a:lnTo>
                    <a:pt x="862470" y="47230"/>
                  </a:lnTo>
                  <a:lnTo>
                    <a:pt x="910463" y="47243"/>
                  </a:lnTo>
                  <a:lnTo>
                    <a:pt x="910463" y="73151"/>
                  </a:lnTo>
                  <a:lnTo>
                    <a:pt x="862377" y="73151"/>
                  </a:lnTo>
                  <a:lnTo>
                    <a:pt x="826135" y="94234"/>
                  </a:lnTo>
                  <a:lnTo>
                    <a:pt x="819912" y="97916"/>
                  </a:lnTo>
                  <a:lnTo>
                    <a:pt x="817879" y="105790"/>
                  </a:lnTo>
                  <a:lnTo>
                    <a:pt x="821436" y="112013"/>
                  </a:lnTo>
                  <a:lnTo>
                    <a:pt x="825118" y="118237"/>
                  </a:lnTo>
                  <a:lnTo>
                    <a:pt x="832992" y="120268"/>
                  </a:lnTo>
                  <a:lnTo>
                    <a:pt x="839215" y="116712"/>
                  </a:lnTo>
                  <a:lnTo>
                    <a:pt x="913905" y="73151"/>
                  </a:lnTo>
                  <a:lnTo>
                    <a:pt x="910463" y="73151"/>
                  </a:lnTo>
                  <a:lnTo>
                    <a:pt x="913928" y="73138"/>
                  </a:lnTo>
                  <a:lnTo>
                    <a:pt x="936116" y="60198"/>
                  </a:lnTo>
                  <a:lnTo>
                    <a:pt x="839215" y="3555"/>
                  </a:lnTo>
                  <a:lnTo>
                    <a:pt x="832992" y="0"/>
                  </a:lnTo>
                  <a:close/>
                </a:path>
                <a:path w="936625" h="120650">
                  <a:moveTo>
                    <a:pt x="884673" y="60182"/>
                  </a:moveTo>
                  <a:lnTo>
                    <a:pt x="862400" y="73138"/>
                  </a:lnTo>
                  <a:lnTo>
                    <a:pt x="910463" y="73151"/>
                  </a:lnTo>
                  <a:lnTo>
                    <a:pt x="910463" y="71374"/>
                  </a:lnTo>
                  <a:lnTo>
                    <a:pt x="903859" y="71374"/>
                  </a:lnTo>
                  <a:lnTo>
                    <a:pt x="884673" y="60182"/>
                  </a:lnTo>
                  <a:close/>
                </a:path>
                <a:path w="936625" h="120650">
                  <a:moveTo>
                    <a:pt x="0" y="46989"/>
                  </a:moveTo>
                  <a:lnTo>
                    <a:pt x="0" y="72898"/>
                  </a:lnTo>
                  <a:lnTo>
                    <a:pt x="862400" y="73138"/>
                  </a:lnTo>
                  <a:lnTo>
                    <a:pt x="884673" y="60182"/>
                  </a:lnTo>
                  <a:lnTo>
                    <a:pt x="862470" y="47230"/>
                  </a:lnTo>
                  <a:lnTo>
                    <a:pt x="0" y="46989"/>
                  </a:lnTo>
                  <a:close/>
                </a:path>
                <a:path w="936625" h="120650">
                  <a:moveTo>
                    <a:pt x="903859" y="49022"/>
                  </a:moveTo>
                  <a:lnTo>
                    <a:pt x="884673" y="60182"/>
                  </a:lnTo>
                  <a:lnTo>
                    <a:pt x="903859" y="71374"/>
                  </a:lnTo>
                  <a:lnTo>
                    <a:pt x="903859" y="49022"/>
                  </a:lnTo>
                  <a:close/>
                </a:path>
                <a:path w="936625" h="120650">
                  <a:moveTo>
                    <a:pt x="910463" y="49022"/>
                  </a:moveTo>
                  <a:lnTo>
                    <a:pt x="903859" y="49022"/>
                  </a:lnTo>
                  <a:lnTo>
                    <a:pt x="903859" y="71374"/>
                  </a:lnTo>
                  <a:lnTo>
                    <a:pt x="910463" y="71374"/>
                  </a:lnTo>
                  <a:lnTo>
                    <a:pt x="910463" y="49022"/>
                  </a:lnTo>
                  <a:close/>
                </a:path>
                <a:path w="936625" h="120650">
                  <a:moveTo>
                    <a:pt x="862470" y="47230"/>
                  </a:moveTo>
                  <a:lnTo>
                    <a:pt x="884673" y="60182"/>
                  </a:lnTo>
                  <a:lnTo>
                    <a:pt x="903859" y="49022"/>
                  </a:lnTo>
                  <a:lnTo>
                    <a:pt x="910463" y="49022"/>
                  </a:lnTo>
                  <a:lnTo>
                    <a:pt x="910463" y="47243"/>
                  </a:lnTo>
                  <a:lnTo>
                    <a:pt x="862470" y="4723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7347965" y="1972182"/>
              <a:ext cx="353695" cy="120650"/>
            </a:xfrm>
            <a:custGeom>
              <a:avLst/>
              <a:gdLst/>
              <a:ahLst/>
              <a:cxnLst/>
              <a:rect l="l" t="t" r="r" b="b"/>
              <a:pathLst>
                <a:path w="353695" h="120650">
                  <a:moveTo>
                    <a:pt x="331202" y="47116"/>
                  </a:moveTo>
                  <a:lnTo>
                    <a:pt x="327659" y="47116"/>
                  </a:lnTo>
                  <a:lnTo>
                    <a:pt x="327659" y="73025"/>
                  </a:lnTo>
                  <a:lnTo>
                    <a:pt x="279785" y="73043"/>
                  </a:lnTo>
                  <a:lnTo>
                    <a:pt x="237235" y="97916"/>
                  </a:lnTo>
                  <a:lnTo>
                    <a:pt x="235203" y="105790"/>
                  </a:lnTo>
                  <a:lnTo>
                    <a:pt x="238759" y="112013"/>
                  </a:lnTo>
                  <a:lnTo>
                    <a:pt x="242442" y="118109"/>
                  </a:lnTo>
                  <a:lnTo>
                    <a:pt x="250316" y="120268"/>
                  </a:lnTo>
                  <a:lnTo>
                    <a:pt x="353440" y="60070"/>
                  </a:lnTo>
                  <a:lnTo>
                    <a:pt x="331202" y="47116"/>
                  </a:lnTo>
                  <a:close/>
                </a:path>
                <a:path w="353695" h="120650">
                  <a:moveTo>
                    <a:pt x="279849" y="47135"/>
                  </a:moveTo>
                  <a:lnTo>
                    <a:pt x="0" y="47243"/>
                  </a:lnTo>
                  <a:lnTo>
                    <a:pt x="0" y="73151"/>
                  </a:lnTo>
                  <a:lnTo>
                    <a:pt x="279785" y="73043"/>
                  </a:lnTo>
                  <a:lnTo>
                    <a:pt x="302024" y="60070"/>
                  </a:lnTo>
                  <a:lnTo>
                    <a:pt x="279849" y="47135"/>
                  </a:lnTo>
                  <a:close/>
                </a:path>
                <a:path w="353695" h="120650">
                  <a:moveTo>
                    <a:pt x="302024" y="60070"/>
                  </a:moveTo>
                  <a:lnTo>
                    <a:pt x="279785" y="73043"/>
                  </a:lnTo>
                  <a:lnTo>
                    <a:pt x="327659" y="73025"/>
                  </a:lnTo>
                  <a:lnTo>
                    <a:pt x="327659" y="71246"/>
                  </a:lnTo>
                  <a:lnTo>
                    <a:pt x="321182" y="71246"/>
                  </a:lnTo>
                  <a:lnTo>
                    <a:pt x="302024" y="60070"/>
                  </a:lnTo>
                  <a:close/>
                </a:path>
                <a:path w="353695" h="120650">
                  <a:moveTo>
                    <a:pt x="321182" y="48894"/>
                  </a:moveTo>
                  <a:lnTo>
                    <a:pt x="302024" y="60070"/>
                  </a:lnTo>
                  <a:lnTo>
                    <a:pt x="321182" y="71246"/>
                  </a:lnTo>
                  <a:lnTo>
                    <a:pt x="321182" y="48894"/>
                  </a:lnTo>
                  <a:close/>
                </a:path>
                <a:path w="353695" h="120650">
                  <a:moveTo>
                    <a:pt x="327659" y="48894"/>
                  </a:moveTo>
                  <a:lnTo>
                    <a:pt x="321182" y="48894"/>
                  </a:lnTo>
                  <a:lnTo>
                    <a:pt x="321182" y="71246"/>
                  </a:lnTo>
                  <a:lnTo>
                    <a:pt x="327659" y="71246"/>
                  </a:lnTo>
                  <a:lnTo>
                    <a:pt x="327659" y="48894"/>
                  </a:lnTo>
                  <a:close/>
                </a:path>
                <a:path w="353695" h="120650">
                  <a:moveTo>
                    <a:pt x="327659" y="47116"/>
                  </a:moveTo>
                  <a:lnTo>
                    <a:pt x="279849" y="47135"/>
                  </a:lnTo>
                  <a:lnTo>
                    <a:pt x="302024" y="60070"/>
                  </a:lnTo>
                  <a:lnTo>
                    <a:pt x="321182" y="48894"/>
                  </a:lnTo>
                  <a:lnTo>
                    <a:pt x="327659" y="48894"/>
                  </a:lnTo>
                  <a:lnTo>
                    <a:pt x="327659" y="47116"/>
                  </a:lnTo>
                  <a:close/>
                </a:path>
                <a:path w="353695" h="120650">
                  <a:moveTo>
                    <a:pt x="250316" y="0"/>
                  </a:moveTo>
                  <a:lnTo>
                    <a:pt x="242315" y="2031"/>
                  </a:lnTo>
                  <a:lnTo>
                    <a:pt x="238759" y="8254"/>
                  </a:lnTo>
                  <a:lnTo>
                    <a:pt x="235076" y="14477"/>
                  </a:lnTo>
                  <a:lnTo>
                    <a:pt x="237235" y="22351"/>
                  </a:lnTo>
                  <a:lnTo>
                    <a:pt x="243458" y="25907"/>
                  </a:lnTo>
                  <a:lnTo>
                    <a:pt x="279849" y="47135"/>
                  </a:lnTo>
                  <a:lnTo>
                    <a:pt x="331202" y="47116"/>
                  </a:lnTo>
                  <a:lnTo>
                    <a:pt x="25031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8" name="object 78"/>
          <p:cNvSpPr txBox="1"/>
          <p:nvPr/>
        </p:nvSpPr>
        <p:spPr>
          <a:xfrm>
            <a:off x="4230370" y="1725548"/>
            <a:ext cx="374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spc="60" baseline="10802" dirty="0">
                <a:latin typeface="Cambria Math"/>
                <a:cs typeface="Cambria Math"/>
              </a:rPr>
              <a:t>𝑤</a:t>
            </a:r>
            <a:r>
              <a:rPr sz="1300" spc="40" dirty="0">
                <a:latin typeface="Cambria Math"/>
                <a:cs typeface="Cambria Math"/>
              </a:rPr>
              <a:t>𝑖𝑗</a:t>
            </a:r>
            <a:endParaRPr sz="1300">
              <a:latin typeface="Cambria Math"/>
              <a:cs typeface="Cambria Math"/>
            </a:endParaRPr>
          </a:p>
        </p:txBody>
      </p:sp>
      <p:sp>
        <p:nvSpPr>
          <p:cNvPr id="113" name="object 113"/>
          <p:cNvSpPr/>
          <p:nvPr/>
        </p:nvSpPr>
        <p:spPr>
          <a:xfrm>
            <a:off x="3915918" y="1518665"/>
            <a:ext cx="537210" cy="1034415"/>
          </a:xfrm>
          <a:custGeom>
            <a:avLst/>
            <a:gdLst/>
            <a:ahLst/>
            <a:cxnLst/>
            <a:rect l="l" t="t" r="r" b="b"/>
            <a:pathLst>
              <a:path w="537210" h="1034414">
                <a:moveTo>
                  <a:pt x="537210" y="0"/>
                </a:moveTo>
                <a:lnTo>
                  <a:pt x="421386" y="28702"/>
                </a:lnTo>
                <a:lnTo>
                  <a:pt x="417195" y="35687"/>
                </a:lnTo>
                <a:lnTo>
                  <a:pt x="418846" y="42672"/>
                </a:lnTo>
                <a:lnTo>
                  <a:pt x="420624" y="49657"/>
                </a:lnTo>
                <a:lnTo>
                  <a:pt x="427609" y="53848"/>
                </a:lnTo>
                <a:lnTo>
                  <a:pt x="475475" y="41973"/>
                </a:lnTo>
                <a:lnTo>
                  <a:pt x="127" y="503936"/>
                </a:lnTo>
                <a:lnTo>
                  <a:pt x="9296" y="513435"/>
                </a:lnTo>
                <a:lnTo>
                  <a:pt x="0" y="522859"/>
                </a:lnTo>
                <a:lnTo>
                  <a:pt x="475576" y="991692"/>
                </a:lnTo>
                <a:lnTo>
                  <a:pt x="427990" y="979551"/>
                </a:lnTo>
                <a:lnTo>
                  <a:pt x="421005" y="983742"/>
                </a:lnTo>
                <a:lnTo>
                  <a:pt x="419227" y="990600"/>
                </a:lnTo>
                <a:lnTo>
                  <a:pt x="417449" y="997585"/>
                </a:lnTo>
                <a:lnTo>
                  <a:pt x="421640" y="1004570"/>
                </a:lnTo>
                <a:lnTo>
                  <a:pt x="537210" y="1034161"/>
                </a:lnTo>
                <a:lnTo>
                  <a:pt x="534835" y="1025398"/>
                </a:lnTo>
                <a:lnTo>
                  <a:pt x="507834" y="925703"/>
                </a:lnTo>
                <a:lnTo>
                  <a:pt x="505968" y="918972"/>
                </a:lnTo>
                <a:lnTo>
                  <a:pt x="498856" y="914908"/>
                </a:lnTo>
                <a:lnTo>
                  <a:pt x="491998" y="916813"/>
                </a:lnTo>
                <a:lnTo>
                  <a:pt x="485140" y="918591"/>
                </a:lnTo>
                <a:lnTo>
                  <a:pt x="481076" y="925703"/>
                </a:lnTo>
                <a:lnTo>
                  <a:pt x="482854" y="932688"/>
                </a:lnTo>
                <a:lnTo>
                  <a:pt x="493839" y="973137"/>
                </a:lnTo>
                <a:lnTo>
                  <a:pt x="27559" y="513473"/>
                </a:lnTo>
                <a:lnTo>
                  <a:pt x="493496" y="60528"/>
                </a:lnTo>
                <a:lnTo>
                  <a:pt x="480314" y="107950"/>
                </a:lnTo>
                <a:lnTo>
                  <a:pt x="484251" y="115062"/>
                </a:lnTo>
                <a:lnTo>
                  <a:pt x="491236" y="117094"/>
                </a:lnTo>
                <a:lnTo>
                  <a:pt x="498094" y="118999"/>
                </a:lnTo>
                <a:lnTo>
                  <a:pt x="505206" y="114935"/>
                </a:lnTo>
                <a:lnTo>
                  <a:pt x="534797" y="8636"/>
                </a:lnTo>
                <a:lnTo>
                  <a:pt x="53721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 txBox="1"/>
          <p:nvPr/>
        </p:nvSpPr>
        <p:spPr>
          <a:xfrm>
            <a:off x="5864097" y="6352743"/>
            <a:ext cx="2666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Slide credit: </a:t>
            </a:r>
            <a:r>
              <a:rPr sz="1800" spc="-10" dirty="0">
                <a:solidFill>
                  <a:srgbClr val="7E7E7E"/>
                </a:solidFill>
                <a:latin typeface="Arial"/>
                <a:cs typeface="Arial"/>
              </a:rPr>
              <a:t>Bohyung</a:t>
            </a:r>
            <a:r>
              <a:rPr sz="1800" spc="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Han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32" name="Picture 131">
            <a:extLst>
              <a:ext uri="{FF2B5EF4-FFF2-40B4-BE49-F238E27FC236}">
                <a16:creationId xmlns:a16="http://schemas.microsoft.com/office/drawing/2014/main" id="{B40B355D-7801-44F5-825F-C2FECB1E122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97226" y="3101009"/>
            <a:ext cx="7156174" cy="307119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40181" y="211962"/>
            <a:ext cx="786320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35025">
              <a:lnSpc>
                <a:spcPct val="100000"/>
              </a:lnSpc>
              <a:spcBef>
                <a:spcPts val="95"/>
              </a:spcBef>
            </a:pPr>
            <a:r>
              <a:rPr sz="4000" spc="-80" dirty="0">
                <a:latin typeface="Segoe UI Light"/>
                <a:cs typeface="Segoe UI Light"/>
              </a:rPr>
              <a:t>We </a:t>
            </a:r>
            <a:r>
              <a:rPr sz="4000" dirty="0">
                <a:latin typeface="Segoe UI Light"/>
                <a:cs typeface="Segoe UI Light"/>
              </a:rPr>
              <a:t>can </a:t>
            </a:r>
            <a:r>
              <a:rPr sz="4000" spc="-5" dirty="0">
                <a:latin typeface="Segoe UI Light"/>
                <a:cs typeface="Segoe UI Light"/>
              </a:rPr>
              <a:t>in </a:t>
            </a:r>
            <a:r>
              <a:rPr sz="4000" spc="-10" dirty="0">
                <a:latin typeface="Segoe UI Light"/>
                <a:cs typeface="Segoe UI Light"/>
              </a:rPr>
              <a:t>principle use same  gradient descent algorithm </a:t>
            </a:r>
            <a:r>
              <a:rPr sz="4000" spc="-5" dirty="0">
                <a:latin typeface="Segoe UI Light"/>
                <a:cs typeface="Segoe UI Light"/>
              </a:rPr>
              <a:t>as</a:t>
            </a:r>
            <a:r>
              <a:rPr sz="4000" spc="110" dirty="0">
                <a:latin typeface="Segoe UI Light"/>
                <a:cs typeface="Segoe UI Light"/>
              </a:rPr>
              <a:t> </a:t>
            </a:r>
            <a:r>
              <a:rPr sz="4000" spc="-20" dirty="0">
                <a:latin typeface="Segoe UI Light"/>
                <a:cs typeface="Segoe UI Light"/>
              </a:rPr>
              <a:t>before</a:t>
            </a:r>
            <a:endParaRPr sz="4000">
              <a:latin typeface="Segoe UI Light"/>
              <a:cs typeface="Segoe U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260347" y="1417319"/>
            <a:ext cx="6263640" cy="4970145"/>
            <a:chOff x="1260347" y="1417319"/>
            <a:chExt cx="6263640" cy="497014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60347" y="1417319"/>
              <a:ext cx="6263640" cy="496976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980437" y="2998469"/>
              <a:ext cx="5113020" cy="2735580"/>
            </a:xfrm>
            <a:custGeom>
              <a:avLst/>
              <a:gdLst/>
              <a:ahLst/>
              <a:cxnLst/>
              <a:rect l="l" t="t" r="r" b="b"/>
              <a:pathLst>
                <a:path w="5113020" h="2735579">
                  <a:moveTo>
                    <a:pt x="0" y="1295399"/>
                  </a:moveTo>
                  <a:lnTo>
                    <a:pt x="5039868" y="1295399"/>
                  </a:lnTo>
                  <a:lnTo>
                    <a:pt x="5039868" y="0"/>
                  </a:lnTo>
                  <a:lnTo>
                    <a:pt x="0" y="0"/>
                  </a:lnTo>
                  <a:lnTo>
                    <a:pt x="0" y="1295399"/>
                  </a:lnTo>
                  <a:close/>
                </a:path>
                <a:path w="5113020" h="2735579">
                  <a:moveTo>
                    <a:pt x="0" y="2159507"/>
                  </a:moveTo>
                  <a:lnTo>
                    <a:pt x="5113020" y="2159507"/>
                  </a:lnTo>
                  <a:lnTo>
                    <a:pt x="5113020" y="1367027"/>
                  </a:lnTo>
                  <a:lnTo>
                    <a:pt x="0" y="1367027"/>
                  </a:lnTo>
                  <a:lnTo>
                    <a:pt x="0" y="2159507"/>
                  </a:lnTo>
                  <a:close/>
                </a:path>
                <a:path w="5113020" h="2735579">
                  <a:moveTo>
                    <a:pt x="0" y="2735579"/>
                  </a:moveTo>
                  <a:lnTo>
                    <a:pt x="5113020" y="2735579"/>
                  </a:lnTo>
                  <a:lnTo>
                    <a:pt x="5113020" y="2377440"/>
                  </a:lnTo>
                  <a:lnTo>
                    <a:pt x="0" y="2377440"/>
                  </a:lnTo>
                  <a:lnTo>
                    <a:pt x="0" y="2735579"/>
                  </a:lnTo>
                  <a:close/>
                </a:path>
              </a:pathLst>
            </a:custGeom>
            <a:ln w="25908">
              <a:solidFill>
                <a:srgbClr val="4E854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532369" y="3278885"/>
            <a:ext cx="1262380" cy="2586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72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"/>
                <a:cs typeface="Arial"/>
              </a:rPr>
              <a:t>Forward  </a:t>
            </a:r>
            <a:r>
              <a:rPr sz="1800" spc="-5" dirty="0">
                <a:latin typeface="Arial"/>
                <a:cs typeface="Arial"/>
              </a:rPr>
              <a:t>pr</a:t>
            </a:r>
            <a:r>
              <a:rPr sz="1800" spc="-15" dirty="0">
                <a:latin typeface="Arial"/>
                <a:cs typeface="Arial"/>
              </a:rPr>
              <a:t>o</a:t>
            </a:r>
            <a:r>
              <a:rPr sz="1800" spc="-5" dirty="0">
                <a:latin typeface="Arial"/>
                <a:cs typeface="Arial"/>
              </a:rPr>
              <a:t>p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g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tion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200">
              <a:latin typeface="Arial"/>
              <a:cs typeface="Arial"/>
            </a:endParaRPr>
          </a:p>
          <a:p>
            <a:pPr marL="45720" marR="271780">
              <a:lnSpc>
                <a:spcPct val="100000"/>
              </a:lnSpc>
              <a:spcBef>
                <a:spcPts val="5"/>
              </a:spcBef>
            </a:pPr>
            <a:r>
              <a:rPr sz="1800" spc="-5" dirty="0">
                <a:latin typeface="Arial"/>
                <a:cs typeface="Arial"/>
              </a:rPr>
              <a:t>Update  gr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d</a:t>
            </a:r>
            <a:r>
              <a:rPr sz="1800" spc="-15" dirty="0">
                <a:latin typeface="Arial"/>
                <a:cs typeface="Arial"/>
              </a:rPr>
              <a:t>i</a:t>
            </a:r>
            <a:r>
              <a:rPr sz="1800" spc="-5" dirty="0">
                <a:latin typeface="Arial"/>
                <a:cs typeface="Arial"/>
              </a:rPr>
              <a:t>e</a:t>
            </a:r>
            <a:r>
              <a:rPr sz="1800" spc="-15" dirty="0">
                <a:latin typeface="Arial"/>
                <a:cs typeface="Arial"/>
              </a:rPr>
              <a:t>n</a:t>
            </a:r>
            <a:r>
              <a:rPr sz="1800" dirty="0">
                <a:latin typeface="Arial"/>
                <a:cs typeface="Arial"/>
              </a:rPr>
              <a:t>ts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000">
              <a:latin typeface="Arial"/>
              <a:cs typeface="Arial"/>
            </a:endParaRPr>
          </a:p>
          <a:p>
            <a:pPr marL="12700" marR="88265">
              <a:lnSpc>
                <a:spcPct val="100000"/>
              </a:lnSpc>
            </a:pPr>
            <a:r>
              <a:rPr sz="1800" spc="-5" dirty="0">
                <a:latin typeface="Arial"/>
                <a:cs typeface="Arial"/>
              </a:rPr>
              <a:t>Update  p</a:t>
            </a:r>
            <a:r>
              <a:rPr sz="1800" spc="-15" dirty="0">
                <a:latin typeface="Arial"/>
                <a:cs typeface="Arial"/>
              </a:rPr>
              <a:t>a</a:t>
            </a:r>
            <a:r>
              <a:rPr sz="1800" spc="-5" dirty="0">
                <a:latin typeface="Arial"/>
                <a:cs typeface="Arial"/>
              </a:rPr>
              <a:t>ram</a:t>
            </a:r>
            <a:r>
              <a:rPr sz="1800" spc="-15" dirty="0">
                <a:latin typeface="Arial"/>
                <a:cs typeface="Arial"/>
              </a:rPr>
              <a:t>e</a:t>
            </a:r>
            <a:r>
              <a:rPr sz="1800" dirty="0">
                <a:latin typeface="Arial"/>
                <a:cs typeface="Arial"/>
              </a:rPr>
              <a:t>ters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72134" y="483234"/>
            <a:ext cx="74021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latin typeface="Segoe UI Light"/>
                <a:cs typeface="Segoe UI Light"/>
              </a:rPr>
              <a:t>Issues in Deep Neural</a:t>
            </a:r>
            <a:r>
              <a:rPr sz="4400" spc="-45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Networks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3176" y="1438642"/>
            <a:ext cx="8066405" cy="4878705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Segoe UI"/>
                <a:cs typeface="Segoe UI"/>
              </a:rPr>
              <a:t>Long </a:t>
            </a:r>
            <a:r>
              <a:rPr sz="2800" spc="-5" dirty="0">
                <a:latin typeface="Segoe UI"/>
                <a:cs typeface="Segoe UI"/>
              </a:rPr>
              <a:t>training</a:t>
            </a:r>
            <a:r>
              <a:rPr sz="2800" spc="-20" dirty="0">
                <a:latin typeface="Segoe UI"/>
                <a:cs typeface="Segoe UI"/>
              </a:rPr>
              <a:t> </a:t>
            </a:r>
            <a:r>
              <a:rPr sz="2800" spc="-5" dirty="0">
                <a:latin typeface="Segoe UI"/>
                <a:cs typeface="Segoe UI"/>
              </a:rPr>
              <a:t>time</a:t>
            </a:r>
            <a:endParaRPr sz="2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Segoe UI"/>
                <a:cs typeface="Segoe UI"/>
              </a:rPr>
              <a:t>There </a:t>
            </a:r>
            <a:r>
              <a:rPr sz="2400" spc="-15" dirty="0">
                <a:latin typeface="Segoe UI"/>
                <a:cs typeface="Segoe UI"/>
              </a:rPr>
              <a:t>are </a:t>
            </a:r>
            <a:r>
              <a:rPr sz="2400" dirty="0">
                <a:latin typeface="Segoe UI"/>
                <a:cs typeface="Segoe UI"/>
              </a:rPr>
              <a:t>sometimes a </a:t>
            </a:r>
            <a:r>
              <a:rPr sz="2400" spc="-5" dirty="0">
                <a:latin typeface="Segoe UI"/>
                <a:cs typeface="Segoe UI"/>
              </a:rPr>
              <a:t>lot </a:t>
            </a:r>
            <a:r>
              <a:rPr sz="2400" spc="-30" dirty="0">
                <a:latin typeface="Segoe UI"/>
                <a:cs typeface="Segoe UI"/>
              </a:rPr>
              <a:t>of </a:t>
            </a:r>
            <a:r>
              <a:rPr sz="2400" spc="-5" dirty="0">
                <a:latin typeface="Segoe UI"/>
                <a:cs typeface="Segoe UI"/>
              </a:rPr>
              <a:t>training</a:t>
            </a:r>
            <a:r>
              <a:rPr sz="2400" spc="114" dirty="0">
                <a:latin typeface="Segoe UI"/>
                <a:cs typeface="Segoe UI"/>
              </a:rPr>
              <a:t> </a:t>
            </a:r>
            <a:r>
              <a:rPr sz="2400" dirty="0">
                <a:latin typeface="Segoe UI"/>
                <a:cs typeface="Segoe UI"/>
              </a:rPr>
              <a:t>data</a:t>
            </a:r>
            <a:endParaRPr sz="2400">
              <a:latin typeface="Segoe UI"/>
              <a:cs typeface="Segoe UI"/>
            </a:endParaRPr>
          </a:p>
          <a:p>
            <a:pPr marL="756285" marR="624840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Segoe UI"/>
                <a:cs typeface="Segoe UI"/>
              </a:rPr>
              <a:t>Many </a:t>
            </a:r>
            <a:r>
              <a:rPr sz="2400" spc="-5" dirty="0">
                <a:latin typeface="Segoe UI"/>
                <a:cs typeface="Segoe UI"/>
              </a:rPr>
              <a:t>iterations </a:t>
            </a:r>
            <a:r>
              <a:rPr sz="2400" dirty="0">
                <a:latin typeface="Segoe UI"/>
                <a:cs typeface="Segoe UI"/>
              </a:rPr>
              <a:t>(epochs) </a:t>
            </a:r>
            <a:r>
              <a:rPr sz="2400" spc="-10" dirty="0">
                <a:latin typeface="Segoe UI"/>
                <a:cs typeface="Segoe UI"/>
              </a:rPr>
              <a:t>are </a:t>
            </a:r>
            <a:r>
              <a:rPr sz="2400" spc="-5" dirty="0">
                <a:latin typeface="Segoe UI"/>
                <a:cs typeface="Segoe UI"/>
              </a:rPr>
              <a:t>typically </a:t>
            </a:r>
            <a:r>
              <a:rPr sz="2400" spc="-10" dirty="0">
                <a:latin typeface="Segoe UI"/>
                <a:cs typeface="Segoe UI"/>
              </a:rPr>
              <a:t>required </a:t>
            </a:r>
            <a:r>
              <a:rPr sz="2400" dirty="0">
                <a:latin typeface="Segoe UI"/>
                <a:cs typeface="Segoe UI"/>
              </a:rPr>
              <a:t>for  </a:t>
            </a:r>
            <a:r>
              <a:rPr sz="2400" spc="-5" dirty="0">
                <a:latin typeface="Segoe UI"/>
                <a:cs typeface="Segoe UI"/>
              </a:rPr>
              <a:t>optimization</a:t>
            </a:r>
            <a:endParaRPr sz="24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5" dirty="0">
                <a:latin typeface="Segoe UI"/>
                <a:cs typeface="Segoe UI"/>
              </a:rPr>
              <a:t>Computing </a:t>
            </a:r>
            <a:r>
              <a:rPr sz="2400" dirty="0">
                <a:latin typeface="Segoe UI"/>
                <a:cs typeface="Segoe UI"/>
              </a:rPr>
              <a:t>gradients </a:t>
            </a:r>
            <a:r>
              <a:rPr sz="2400" spc="-10" dirty="0">
                <a:latin typeface="Segoe UI"/>
                <a:cs typeface="Segoe UI"/>
              </a:rPr>
              <a:t>in </a:t>
            </a:r>
            <a:r>
              <a:rPr sz="2400" dirty="0">
                <a:latin typeface="Segoe UI"/>
                <a:cs typeface="Segoe UI"/>
              </a:rPr>
              <a:t>each </a:t>
            </a:r>
            <a:r>
              <a:rPr sz="2400" spc="-5" dirty="0">
                <a:latin typeface="Segoe UI"/>
                <a:cs typeface="Segoe UI"/>
              </a:rPr>
              <a:t>iteration </a:t>
            </a:r>
            <a:r>
              <a:rPr sz="2400" spc="-10" dirty="0">
                <a:latin typeface="Segoe UI"/>
                <a:cs typeface="Segoe UI"/>
              </a:rPr>
              <a:t>takes too</a:t>
            </a:r>
            <a:r>
              <a:rPr sz="2400" spc="75" dirty="0">
                <a:latin typeface="Segoe UI"/>
                <a:cs typeface="Segoe UI"/>
              </a:rPr>
              <a:t> </a:t>
            </a:r>
            <a:r>
              <a:rPr sz="2400" spc="-5" dirty="0">
                <a:latin typeface="Segoe UI"/>
                <a:cs typeface="Segoe UI"/>
              </a:rPr>
              <a:t>much</a:t>
            </a:r>
            <a:endParaRPr sz="2400">
              <a:latin typeface="Segoe UI"/>
              <a:cs typeface="Segoe UI"/>
            </a:endParaRPr>
          </a:p>
          <a:p>
            <a:pPr marL="756285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Segoe UI"/>
                <a:cs typeface="Segoe UI"/>
              </a:rPr>
              <a:t>time</a:t>
            </a:r>
            <a:endParaRPr sz="24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spcBef>
                <a:spcPts val="6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dirty="0">
                <a:latin typeface="Segoe UI"/>
                <a:cs typeface="Segoe UI"/>
              </a:rPr>
              <a:t>Overfitting</a:t>
            </a:r>
            <a:endParaRPr sz="2800">
              <a:latin typeface="Segoe UI"/>
              <a:cs typeface="Segoe UI"/>
            </a:endParaRPr>
          </a:p>
          <a:p>
            <a:pPr marL="756285" marR="66040" lvl="1" indent="-287020">
              <a:lnSpc>
                <a:spcPct val="100000"/>
              </a:lnSpc>
              <a:spcBef>
                <a:spcPts val="590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Segoe UI"/>
                <a:cs typeface="Segoe UI"/>
              </a:rPr>
              <a:t>Learned </a:t>
            </a:r>
            <a:r>
              <a:rPr sz="2400" spc="-5" dirty="0">
                <a:latin typeface="Segoe UI"/>
                <a:cs typeface="Segoe UI"/>
              </a:rPr>
              <a:t>function </a:t>
            </a:r>
            <a:r>
              <a:rPr sz="2400" dirty="0">
                <a:latin typeface="Segoe UI"/>
                <a:cs typeface="Segoe UI"/>
              </a:rPr>
              <a:t>fits </a:t>
            </a:r>
            <a:r>
              <a:rPr sz="2400" spc="-5" dirty="0">
                <a:latin typeface="Segoe UI"/>
                <a:cs typeface="Segoe UI"/>
              </a:rPr>
              <a:t>training </a:t>
            </a:r>
            <a:r>
              <a:rPr sz="2400" dirty="0">
                <a:latin typeface="Segoe UI"/>
                <a:cs typeface="Segoe UI"/>
              </a:rPr>
              <a:t>data </a:t>
            </a:r>
            <a:r>
              <a:rPr sz="2400" spc="-5" dirty="0">
                <a:latin typeface="Segoe UI"/>
                <a:cs typeface="Segoe UI"/>
              </a:rPr>
              <a:t>well, </a:t>
            </a:r>
            <a:r>
              <a:rPr sz="2400" dirty="0">
                <a:latin typeface="Segoe UI"/>
                <a:cs typeface="Segoe UI"/>
              </a:rPr>
              <a:t>but </a:t>
            </a:r>
            <a:r>
              <a:rPr sz="2400" spc="5" dirty="0">
                <a:latin typeface="Segoe UI"/>
                <a:cs typeface="Segoe UI"/>
              </a:rPr>
              <a:t>performs  </a:t>
            </a:r>
            <a:r>
              <a:rPr sz="2400" dirty="0">
                <a:latin typeface="Segoe UI"/>
                <a:cs typeface="Segoe UI"/>
              </a:rPr>
              <a:t>poorly on new data </a:t>
            </a:r>
            <a:r>
              <a:rPr sz="2400" spc="-5" dirty="0">
                <a:latin typeface="Segoe UI"/>
                <a:cs typeface="Segoe UI"/>
              </a:rPr>
              <a:t>(high </a:t>
            </a:r>
            <a:r>
              <a:rPr sz="2400" spc="-10" dirty="0">
                <a:latin typeface="Segoe UI"/>
                <a:cs typeface="Segoe UI"/>
              </a:rPr>
              <a:t>capacity </a:t>
            </a:r>
            <a:r>
              <a:rPr sz="2400" spc="-5" dirty="0">
                <a:latin typeface="Segoe UI"/>
                <a:cs typeface="Segoe UI"/>
              </a:rPr>
              <a:t>model, not enough  training</a:t>
            </a:r>
            <a:r>
              <a:rPr sz="2400" spc="15" dirty="0">
                <a:latin typeface="Segoe UI"/>
                <a:cs typeface="Segoe UI"/>
              </a:rPr>
              <a:t> </a:t>
            </a:r>
            <a:r>
              <a:rPr sz="2400" dirty="0">
                <a:latin typeface="Segoe UI"/>
                <a:cs typeface="Segoe UI"/>
              </a:rPr>
              <a:t>data)</a:t>
            </a:r>
            <a:endParaRPr sz="2400">
              <a:latin typeface="Segoe UI"/>
              <a:cs typeface="Segoe UI"/>
            </a:endParaRPr>
          </a:p>
          <a:p>
            <a:pPr marL="4002404">
              <a:lnSpc>
                <a:spcPct val="100000"/>
              </a:lnSpc>
              <a:spcBef>
                <a:spcPts val="2605"/>
              </a:spcBef>
            </a:pP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Slide credit: adapted </a:t>
            </a:r>
            <a:r>
              <a:rPr sz="1800" dirty="0">
                <a:solidFill>
                  <a:srgbClr val="7E7E7E"/>
                </a:solidFill>
                <a:latin typeface="Arial"/>
                <a:cs typeface="Arial"/>
              </a:rPr>
              <a:t>from </a:t>
            </a:r>
            <a:r>
              <a:rPr sz="1800" spc="-10" dirty="0">
                <a:solidFill>
                  <a:srgbClr val="7E7E7E"/>
                </a:solidFill>
                <a:latin typeface="Arial"/>
                <a:cs typeface="Arial"/>
              </a:rPr>
              <a:t>Bohyung</a:t>
            </a:r>
            <a:r>
              <a:rPr sz="1800" spc="4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Han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7854" y="211962"/>
            <a:ext cx="730821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7175">
              <a:lnSpc>
                <a:spcPct val="100000"/>
              </a:lnSpc>
              <a:spcBef>
                <a:spcPts val="95"/>
              </a:spcBef>
            </a:pPr>
            <a:r>
              <a:rPr sz="4000" spc="-20" dirty="0">
                <a:latin typeface="Segoe UI Light"/>
                <a:cs typeface="Segoe UI Light"/>
              </a:rPr>
              <a:t>Improving </a:t>
            </a:r>
            <a:r>
              <a:rPr sz="4000" spc="-5" dirty="0">
                <a:latin typeface="Segoe UI Light"/>
                <a:cs typeface="Segoe UI Light"/>
              </a:rPr>
              <a:t>on Gradient Descent:  Stochastic Gradient Descent</a:t>
            </a:r>
            <a:r>
              <a:rPr sz="4000" spc="45" dirty="0">
                <a:latin typeface="Segoe UI Light"/>
                <a:cs typeface="Segoe UI Light"/>
              </a:rPr>
              <a:t> </a:t>
            </a:r>
            <a:r>
              <a:rPr sz="4000" spc="-10" dirty="0">
                <a:latin typeface="Segoe UI Light"/>
                <a:cs typeface="Segoe UI Light"/>
              </a:rPr>
              <a:t>(SGD)</a:t>
            </a:r>
            <a:endParaRPr sz="4000" dirty="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07340" y="1894078"/>
            <a:ext cx="541972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10" dirty="0">
                <a:latin typeface="Segoe UI"/>
                <a:cs typeface="Segoe UI"/>
              </a:rPr>
              <a:t>Update </a:t>
            </a:r>
            <a:r>
              <a:rPr sz="2700" spc="-5" dirty="0">
                <a:latin typeface="Segoe UI"/>
                <a:cs typeface="Segoe UI"/>
              </a:rPr>
              <a:t>weights </a:t>
            </a:r>
            <a:r>
              <a:rPr sz="2700" dirty="0">
                <a:latin typeface="Segoe UI"/>
                <a:cs typeface="Segoe UI"/>
              </a:rPr>
              <a:t>for each</a:t>
            </a:r>
            <a:r>
              <a:rPr sz="2700" spc="-30" dirty="0">
                <a:latin typeface="Segoe UI"/>
                <a:cs typeface="Segoe UI"/>
              </a:rPr>
              <a:t> </a:t>
            </a:r>
            <a:r>
              <a:rPr sz="2700" spc="-5" dirty="0">
                <a:latin typeface="Segoe UI"/>
                <a:cs typeface="Segoe UI"/>
              </a:rPr>
              <a:t>example</a:t>
            </a:r>
            <a:endParaRPr sz="2700">
              <a:latin typeface="Segoe UI"/>
              <a:cs typeface="Segoe U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589011" y="2689606"/>
            <a:ext cx="90805" cy="248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spc="165" dirty="0">
                <a:latin typeface="Cambria Math"/>
                <a:cs typeface="Cambria Math"/>
              </a:rPr>
              <a:t>𝑖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100701" y="4869180"/>
            <a:ext cx="715010" cy="236220"/>
          </a:xfrm>
          <a:custGeom>
            <a:avLst/>
            <a:gdLst/>
            <a:ahLst/>
            <a:cxnLst/>
            <a:rect l="l" t="t" r="r" b="b"/>
            <a:pathLst>
              <a:path w="715010" h="236220">
                <a:moveTo>
                  <a:pt x="639572" y="0"/>
                </a:moveTo>
                <a:lnTo>
                  <a:pt x="636143" y="9525"/>
                </a:lnTo>
                <a:lnTo>
                  <a:pt x="649783" y="15501"/>
                </a:lnTo>
                <a:lnTo>
                  <a:pt x="661542" y="23717"/>
                </a:lnTo>
                <a:lnTo>
                  <a:pt x="685397" y="61652"/>
                </a:lnTo>
                <a:lnTo>
                  <a:pt x="693165" y="116712"/>
                </a:lnTo>
                <a:lnTo>
                  <a:pt x="692304" y="137479"/>
                </a:lnTo>
                <a:lnTo>
                  <a:pt x="679196" y="188468"/>
                </a:lnTo>
                <a:lnTo>
                  <a:pt x="649978" y="220257"/>
                </a:lnTo>
                <a:lnTo>
                  <a:pt x="636524" y="226187"/>
                </a:lnTo>
                <a:lnTo>
                  <a:pt x="639572" y="235712"/>
                </a:lnTo>
                <a:lnTo>
                  <a:pt x="684559" y="208994"/>
                </a:lnTo>
                <a:lnTo>
                  <a:pt x="709898" y="159607"/>
                </a:lnTo>
                <a:lnTo>
                  <a:pt x="714756" y="117982"/>
                </a:lnTo>
                <a:lnTo>
                  <a:pt x="713539" y="96335"/>
                </a:lnTo>
                <a:lnTo>
                  <a:pt x="703772" y="57993"/>
                </a:lnTo>
                <a:lnTo>
                  <a:pt x="671576" y="15112"/>
                </a:lnTo>
                <a:lnTo>
                  <a:pt x="656621" y="6163"/>
                </a:lnTo>
                <a:lnTo>
                  <a:pt x="639572" y="0"/>
                </a:lnTo>
                <a:close/>
              </a:path>
              <a:path w="715010" h="236220">
                <a:moveTo>
                  <a:pt x="75184" y="0"/>
                </a:moveTo>
                <a:lnTo>
                  <a:pt x="30214" y="26824"/>
                </a:lnTo>
                <a:lnTo>
                  <a:pt x="4857" y="76342"/>
                </a:lnTo>
                <a:lnTo>
                  <a:pt x="0" y="117982"/>
                </a:lnTo>
                <a:lnTo>
                  <a:pt x="1214" y="139628"/>
                </a:lnTo>
                <a:lnTo>
                  <a:pt x="10929" y="177919"/>
                </a:lnTo>
                <a:lnTo>
                  <a:pt x="43068" y="220662"/>
                </a:lnTo>
                <a:lnTo>
                  <a:pt x="75184" y="235712"/>
                </a:lnTo>
                <a:lnTo>
                  <a:pt x="78232" y="226187"/>
                </a:lnTo>
                <a:lnTo>
                  <a:pt x="64775" y="220257"/>
                </a:lnTo>
                <a:lnTo>
                  <a:pt x="53165" y="211994"/>
                </a:lnTo>
                <a:lnTo>
                  <a:pt x="29338" y="173345"/>
                </a:lnTo>
                <a:lnTo>
                  <a:pt x="21462" y="116712"/>
                </a:lnTo>
                <a:lnTo>
                  <a:pt x="22342" y="96565"/>
                </a:lnTo>
                <a:lnTo>
                  <a:pt x="35433" y="46862"/>
                </a:lnTo>
                <a:lnTo>
                  <a:pt x="64990" y="15501"/>
                </a:lnTo>
                <a:lnTo>
                  <a:pt x="78612" y="9525"/>
                </a:lnTo>
                <a:lnTo>
                  <a:pt x="7518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476872" y="4869180"/>
            <a:ext cx="273050" cy="236220"/>
          </a:xfrm>
          <a:custGeom>
            <a:avLst/>
            <a:gdLst/>
            <a:ahLst/>
            <a:cxnLst/>
            <a:rect l="l" t="t" r="r" b="b"/>
            <a:pathLst>
              <a:path w="273050" h="236220">
                <a:moveTo>
                  <a:pt x="197611" y="0"/>
                </a:moveTo>
                <a:lnTo>
                  <a:pt x="194182" y="9525"/>
                </a:lnTo>
                <a:lnTo>
                  <a:pt x="207823" y="15501"/>
                </a:lnTo>
                <a:lnTo>
                  <a:pt x="219582" y="23717"/>
                </a:lnTo>
                <a:lnTo>
                  <a:pt x="243437" y="61652"/>
                </a:lnTo>
                <a:lnTo>
                  <a:pt x="251205" y="116712"/>
                </a:lnTo>
                <a:lnTo>
                  <a:pt x="250344" y="137479"/>
                </a:lnTo>
                <a:lnTo>
                  <a:pt x="237235" y="188468"/>
                </a:lnTo>
                <a:lnTo>
                  <a:pt x="208018" y="220257"/>
                </a:lnTo>
                <a:lnTo>
                  <a:pt x="194563" y="226187"/>
                </a:lnTo>
                <a:lnTo>
                  <a:pt x="197611" y="235712"/>
                </a:lnTo>
                <a:lnTo>
                  <a:pt x="242599" y="208994"/>
                </a:lnTo>
                <a:lnTo>
                  <a:pt x="267938" y="159607"/>
                </a:lnTo>
                <a:lnTo>
                  <a:pt x="272796" y="117982"/>
                </a:lnTo>
                <a:lnTo>
                  <a:pt x="271579" y="96335"/>
                </a:lnTo>
                <a:lnTo>
                  <a:pt x="261812" y="57993"/>
                </a:lnTo>
                <a:lnTo>
                  <a:pt x="229616" y="15112"/>
                </a:lnTo>
                <a:lnTo>
                  <a:pt x="214661" y="6163"/>
                </a:lnTo>
                <a:lnTo>
                  <a:pt x="197611" y="0"/>
                </a:lnTo>
                <a:close/>
              </a:path>
              <a:path w="273050" h="236220">
                <a:moveTo>
                  <a:pt x="75183" y="0"/>
                </a:moveTo>
                <a:lnTo>
                  <a:pt x="30214" y="26824"/>
                </a:lnTo>
                <a:lnTo>
                  <a:pt x="4857" y="76342"/>
                </a:lnTo>
                <a:lnTo>
                  <a:pt x="0" y="117982"/>
                </a:lnTo>
                <a:lnTo>
                  <a:pt x="1214" y="139628"/>
                </a:lnTo>
                <a:lnTo>
                  <a:pt x="10929" y="177919"/>
                </a:lnTo>
                <a:lnTo>
                  <a:pt x="43068" y="220662"/>
                </a:lnTo>
                <a:lnTo>
                  <a:pt x="75183" y="235712"/>
                </a:lnTo>
                <a:lnTo>
                  <a:pt x="78231" y="226187"/>
                </a:lnTo>
                <a:lnTo>
                  <a:pt x="64775" y="220257"/>
                </a:lnTo>
                <a:lnTo>
                  <a:pt x="53165" y="211994"/>
                </a:lnTo>
                <a:lnTo>
                  <a:pt x="29338" y="173345"/>
                </a:lnTo>
                <a:lnTo>
                  <a:pt x="21462" y="116712"/>
                </a:lnTo>
                <a:lnTo>
                  <a:pt x="22342" y="96565"/>
                </a:lnTo>
                <a:lnTo>
                  <a:pt x="35432" y="46862"/>
                </a:lnTo>
                <a:lnTo>
                  <a:pt x="64990" y="15501"/>
                </a:lnTo>
                <a:lnTo>
                  <a:pt x="78612" y="9525"/>
                </a:lnTo>
                <a:lnTo>
                  <a:pt x="751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531110" y="4648200"/>
            <a:ext cx="4712970" cy="755976"/>
          </a:xfrm>
          <a:prstGeom prst="rect">
            <a:avLst/>
          </a:prstGeom>
        </p:spPr>
        <p:txBody>
          <a:bodyPr vert="horz" wrap="square" lIns="0" tIns="133985" rIns="0" bIns="0" rtlCol="0">
            <a:spAutoFit/>
          </a:bodyPr>
          <a:lstStyle/>
          <a:p>
            <a:pPr marL="67310">
              <a:lnSpc>
                <a:spcPct val="100000"/>
              </a:lnSpc>
              <a:spcBef>
                <a:spcPts val="1055"/>
              </a:spcBef>
              <a:tabLst>
                <a:tab pos="2264410" algn="l"/>
                <a:tab pos="3378200" algn="l"/>
                <a:tab pos="4295775" algn="l"/>
              </a:tabLst>
            </a:pPr>
            <a:r>
              <a:rPr sz="2175" spc="172" baseline="28735" dirty="0">
                <a:latin typeface="Cambria Math"/>
                <a:cs typeface="Cambria Math"/>
              </a:rPr>
              <a:t>	</a:t>
            </a:r>
            <a:r>
              <a:rPr sz="3000" spc="37" baseline="1388" dirty="0">
                <a:latin typeface="Cambria Math"/>
                <a:cs typeface="Cambria Math"/>
              </a:rPr>
              <a:t>𝒘</a:t>
            </a:r>
            <a:r>
              <a:rPr sz="2175" spc="37" baseline="-13409" dirty="0">
                <a:latin typeface="Cambria Math"/>
                <a:cs typeface="Cambria Math"/>
              </a:rPr>
              <a:t>𝑖   </a:t>
            </a:r>
            <a:r>
              <a:rPr sz="3000" baseline="1388" dirty="0">
                <a:latin typeface="Cambria Math"/>
                <a:cs typeface="Cambria Math"/>
              </a:rPr>
              <a:t>𝑡</a:t>
            </a:r>
            <a:r>
              <a:rPr sz="3000" spc="-44" baseline="1388" dirty="0">
                <a:latin typeface="Cambria Math"/>
                <a:cs typeface="Cambria Math"/>
              </a:rPr>
              <a:t> </a:t>
            </a:r>
            <a:r>
              <a:rPr sz="3000" baseline="1388" dirty="0">
                <a:latin typeface="Cambria Math"/>
                <a:cs typeface="Cambria Math"/>
              </a:rPr>
              <a:t>+</a:t>
            </a:r>
            <a:r>
              <a:rPr sz="3000" spc="15" baseline="1388" dirty="0">
                <a:latin typeface="Cambria Math"/>
                <a:cs typeface="Cambria Math"/>
              </a:rPr>
              <a:t> </a:t>
            </a:r>
            <a:r>
              <a:rPr sz="3000" baseline="1388" dirty="0">
                <a:latin typeface="Cambria Math"/>
                <a:cs typeface="Cambria Math"/>
              </a:rPr>
              <a:t>1	=</a:t>
            </a:r>
            <a:r>
              <a:rPr sz="3000" spc="187" baseline="1388" dirty="0">
                <a:latin typeface="Cambria Math"/>
                <a:cs typeface="Cambria Math"/>
              </a:rPr>
              <a:t> </a:t>
            </a:r>
            <a:r>
              <a:rPr sz="3000" spc="37" baseline="1388" dirty="0">
                <a:latin typeface="Cambria Math"/>
                <a:cs typeface="Cambria Math"/>
              </a:rPr>
              <a:t>𝒘</a:t>
            </a:r>
            <a:r>
              <a:rPr sz="2175" spc="37" baseline="-13409" dirty="0">
                <a:latin typeface="Cambria Math"/>
                <a:cs typeface="Cambria Math"/>
              </a:rPr>
              <a:t>𝑖 </a:t>
            </a:r>
            <a:r>
              <a:rPr sz="2175" spc="450" baseline="-13409" dirty="0">
                <a:latin typeface="Cambria Math"/>
                <a:cs typeface="Cambria Math"/>
              </a:rPr>
              <a:t> </a:t>
            </a:r>
            <a:r>
              <a:rPr sz="3000" baseline="1388" dirty="0">
                <a:latin typeface="Cambria Math"/>
                <a:cs typeface="Cambria Math"/>
              </a:rPr>
              <a:t>𝑡	−</a:t>
            </a:r>
            <a:r>
              <a:rPr sz="3000" spc="-67" baseline="1388" dirty="0">
                <a:latin typeface="Cambria Math"/>
                <a:cs typeface="Cambria Math"/>
              </a:rPr>
              <a:t> </a:t>
            </a:r>
            <a:r>
              <a:rPr sz="3000" baseline="1388" dirty="0">
                <a:latin typeface="Cambria Math"/>
                <a:cs typeface="Cambria Math"/>
              </a:rPr>
              <a:t>𝜖</a:t>
            </a:r>
          </a:p>
          <a:p>
            <a:pPr marL="50800">
              <a:lnSpc>
                <a:spcPct val="100000"/>
              </a:lnSpc>
              <a:spcBef>
                <a:spcPts val="705"/>
              </a:spcBef>
            </a:pPr>
            <a:endParaRPr sz="1450" dirty="0">
              <a:latin typeface="Cambria Math"/>
              <a:cs typeface="Cambria Math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7240905" y="4978653"/>
            <a:ext cx="457200" cy="17145"/>
          </a:xfrm>
          <a:custGeom>
            <a:avLst/>
            <a:gdLst/>
            <a:ahLst/>
            <a:cxnLst/>
            <a:rect l="l" t="t" r="r" b="b"/>
            <a:pathLst>
              <a:path w="457200" h="17145">
                <a:moveTo>
                  <a:pt x="457200" y="0"/>
                </a:moveTo>
                <a:lnTo>
                  <a:pt x="0" y="0"/>
                </a:lnTo>
                <a:lnTo>
                  <a:pt x="0" y="16763"/>
                </a:lnTo>
                <a:lnTo>
                  <a:pt x="457200" y="16763"/>
                </a:lnTo>
                <a:lnTo>
                  <a:pt x="457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304542" y="4495800"/>
            <a:ext cx="5431790" cy="378309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550"/>
              </a:spcBef>
              <a:tabLst>
                <a:tab pos="4937125" algn="l"/>
              </a:tabLst>
            </a:pPr>
            <a:r>
              <a:rPr sz="2000" dirty="0">
                <a:latin typeface="Cambria Math"/>
                <a:cs typeface="Cambria Math"/>
              </a:rPr>
              <a:t>	</a:t>
            </a:r>
            <a:r>
              <a:rPr sz="3000" spc="82" baseline="1388" dirty="0">
                <a:latin typeface="Cambria Math"/>
                <a:cs typeface="Cambria Math"/>
              </a:rPr>
              <a:t>𝜕𝐸</a:t>
            </a:r>
            <a:r>
              <a:rPr sz="2175" spc="82" baseline="28735" dirty="0">
                <a:latin typeface="Cambria Math"/>
                <a:cs typeface="Cambria Math"/>
              </a:rPr>
              <a:t>𝐵</a:t>
            </a:r>
            <a:endParaRPr sz="2175" baseline="28735" dirty="0">
              <a:latin typeface="Cambria Math"/>
              <a:cs typeface="Cambria Math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17664" y="4957648"/>
            <a:ext cx="49085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000" spc="35" dirty="0">
                <a:latin typeface="Cambria Math"/>
                <a:cs typeface="Cambria Math"/>
              </a:rPr>
              <a:t>𝜕𝒘</a:t>
            </a:r>
            <a:r>
              <a:rPr sz="2175" spc="52" baseline="-15325" dirty="0">
                <a:latin typeface="Cambria Math"/>
                <a:cs typeface="Cambria Math"/>
              </a:rPr>
              <a:t>𝑖</a:t>
            </a:r>
            <a:endParaRPr sz="2175" baseline="-15325">
              <a:latin typeface="Cambria Math"/>
              <a:cs typeface="Cambria Math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7340" y="3007995"/>
            <a:ext cx="7748905" cy="16402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24485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AF50"/>
                </a:solidFill>
                <a:latin typeface="Cambria Math"/>
                <a:cs typeface="Cambria Math"/>
              </a:rPr>
              <a:t>+ </a:t>
            </a:r>
            <a:r>
              <a:rPr sz="2000" b="1" spc="-20" dirty="0">
                <a:solidFill>
                  <a:srgbClr val="00AF50"/>
                </a:solidFill>
                <a:latin typeface="Calibri"/>
                <a:cs typeface="Calibri"/>
              </a:rPr>
              <a:t>Fast,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online</a:t>
            </a:r>
            <a:endParaRPr sz="2000" dirty="0">
              <a:latin typeface="Calibri"/>
              <a:cs typeface="Calibri"/>
            </a:endParaRPr>
          </a:p>
          <a:p>
            <a:pPr marL="3244850">
              <a:lnSpc>
                <a:spcPct val="100000"/>
              </a:lnSpc>
            </a:pPr>
            <a:r>
              <a:rPr sz="2000" dirty="0">
                <a:solidFill>
                  <a:srgbClr val="FF0000"/>
                </a:solidFill>
                <a:latin typeface="Cambria Math"/>
                <a:cs typeface="Cambria Math"/>
              </a:rPr>
              <a:t>−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Sensitive 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to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noise</a:t>
            </a:r>
            <a:endParaRPr sz="20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200" dirty="0">
              <a:latin typeface="Calibri"/>
              <a:cs typeface="Calibri"/>
            </a:endParaRPr>
          </a:p>
          <a:p>
            <a:pPr marL="355600" marR="5080" indent="-342900">
              <a:lnSpc>
                <a:spcPts val="259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15" dirty="0">
                <a:latin typeface="Segoe UI"/>
                <a:cs typeface="Segoe UI"/>
              </a:rPr>
              <a:t>Minibatch </a:t>
            </a:r>
            <a:r>
              <a:rPr sz="2700" spc="-5" dirty="0">
                <a:latin typeface="Segoe UI"/>
                <a:cs typeface="Segoe UI"/>
              </a:rPr>
              <a:t>SGD: </a:t>
            </a:r>
            <a:r>
              <a:rPr sz="2700" spc="-10" dirty="0">
                <a:latin typeface="Segoe UI"/>
                <a:cs typeface="Segoe UI"/>
              </a:rPr>
              <a:t>Update </a:t>
            </a:r>
            <a:r>
              <a:rPr sz="2700" spc="-5" dirty="0">
                <a:latin typeface="Segoe UI"/>
                <a:cs typeface="Segoe UI"/>
              </a:rPr>
              <a:t>weights for </a:t>
            </a:r>
            <a:r>
              <a:rPr sz="2700" dirty="0">
                <a:latin typeface="Segoe UI"/>
                <a:cs typeface="Segoe UI"/>
              </a:rPr>
              <a:t>a </a:t>
            </a:r>
            <a:r>
              <a:rPr sz="2700" spc="-10" dirty="0">
                <a:latin typeface="Segoe UI"/>
                <a:cs typeface="Segoe UI"/>
              </a:rPr>
              <a:t>small </a:t>
            </a:r>
            <a:r>
              <a:rPr sz="2700" spc="-5" dirty="0">
                <a:latin typeface="Segoe UI"/>
                <a:cs typeface="Segoe UI"/>
              </a:rPr>
              <a:t>set </a:t>
            </a:r>
            <a:r>
              <a:rPr sz="2700" spc="-30" dirty="0">
                <a:latin typeface="Segoe UI"/>
                <a:cs typeface="Segoe UI"/>
              </a:rPr>
              <a:t>of  </a:t>
            </a:r>
            <a:r>
              <a:rPr sz="2700" spc="-5" dirty="0">
                <a:latin typeface="Segoe UI"/>
                <a:cs typeface="Segoe UI"/>
              </a:rPr>
              <a:t>examples</a:t>
            </a:r>
            <a:endParaRPr sz="2700" dirty="0">
              <a:latin typeface="Segoe UI"/>
              <a:cs typeface="Segoe U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21785" y="5552947"/>
            <a:ext cx="4908550" cy="1099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AF50"/>
                </a:solidFill>
                <a:latin typeface="Cambria Math"/>
                <a:cs typeface="Cambria Math"/>
              </a:rPr>
              <a:t>+ </a:t>
            </a:r>
            <a:r>
              <a:rPr sz="2000" b="1" spc="-20" dirty="0">
                <a:solidFill>
                  <a:srgbClr val="00AF50"/>
                </a:solidFill>
                <a:latin typeface="Calibri"/>
                <a:cs typeface="Calibri"/>
              </a:rPr>
              <a:t>Fast,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online</a:t>
            </a:r>
            <a:endParaRPr sz="20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0AF50"/>
                </a:solidFill>
                <a:latin typeface="Cambria Math"/>
                <a:cs typeface="Cambria Math"/>
              </a:rPr>
              <a:t>+ </a:t>
            </a:r>
            <a:r>
              <a:rPr sz="2000" b="1" spc="-10" dirty="0">
                <a:solidFill>
                  <a:srgbClr val="00AF50"/>
                </a:solidFill>
                <a:latin typeface="Calibri"/>
                <a:cs typeface="Calibri"/>
              </a:rPr>
              <a:t>Robust </a:t>
            </a:r>
            <a:r>
              <a:rPr sz="2000" b="1" spc="-15" dirty="0">
                <a:solidFill>
                  <a:srgbClr val="00AF50"/>
                </a:solidFill>
                <a:latin typeface="Calibri"/>
                <a:cs typeface="Calibri"/>
              </a:rPr>
              <a:t>to</a:t>
            </a:r>
            <a:r>
              <a:rPr sz="2000" b="1" spc="-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noise</a:t>
            </a:r>
            <a:endParaRPr sz="2000" dirty="0">
              <a:latin typeface="Calibri"/>
              <a:cs typeface="Calibri"/>
            </a:endParaRPr>
          </a:p>
          <a:p>
            <a:pPr marL="2254885">
              <a:lnSpc>
                <a:spcPct val="100000"/>
              </a:lnSpc>
              <a:spcBef>
                <a:spcPts val="1495"/>
              </a:spcBef>
            </a:pP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Slide credit: </a:t>
            </a:r>
            <a:r>
              <a:rPr sz="1800" spc="-10" dirty="0">
                <a:solidFill>
                  <a:srgbClr val="7E7E7E"/>
                </a:solidFill>
                <a:latin typeface="Arial"/>
                <a:cs typeface="Arial"/>
              </a:rPr>
              <a:t>Bohyung</a:t>
            </a:r>
            <a:r>
              <a:rPr sz="1800" spc="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Han</a:t>
            </a:r>
            <a:endParaRPr sz="1800" dirty="0">
              <a:latin typeface="Arial"/>
              <a:cs typeface="Arial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825AD53-3E31-4972-A07D-6D4E490527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426" y="4648200"/>
            <a:ext cx="2584174" cy="824948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670EADBB-DCFE-4EFC-8E9E-766E7AF89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4522" y="2286000"/>
            <a:ext cx="3220278" cy="725557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CD19B22-AE53-43B1-B832-0F2CCEDB7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2372139"/>
            <a:ext cx="2146852" cy="6758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5410" y="211962"/>
            <a:ext cx="67938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06805" marR="5080" indent="-1094740">
              <a:lnSpc>
                <a:spcPct val="100000"/>
              </a:lnSpc>
              <a:spcBef>
                <a:spcPts val="95"/>
              </a:spcBef>
            </a:pPr>
            <a:r>
              <a:rPr sz="4000" spc="-20" dirty="0">
                <a:latin typeface="Segoe UI Light"/>
                <a:cs typeface="Segoe UI Light"/>
              </a:rPr>
              <a:t>Improving </a:t>
            </a:r>
            <a:r>
              <a:rPr sz="4000" spc="-5" dirty="0">
                <a:latin typeface="Segoe UI Light"/>
                <a:cs typeface="Segoe UI Light"/>
              </a:rPr>
              <a:t>on Gradient Descent:  </a:t>
            </a:r>
            <a:r>
              <a:rPr sz="4000" spc="-10" dirty="0">
                <a:latin typeface="Segoe UI Light"/>
                <a:cs typeface="Segoe UI Light"/>
              </a:rPr>
              <a:t>SGD </a:t>
            </a:r>
            <a:r>
              <a:rPr sz="4000" spc="-5" dirty="0">
                <a:latin typeface="Segoe UI Light"/>
                <a:cs typeface="Segoe UI Light"/>
              </a:rPr>
              <a:t>with</a:t>
            </a:r>
            <a:r>
              <a:rPr sz="4000" spc="25" dirty="0">
                <a:latin typeface="Segoe UI Light"/>
                <a:cs typeface="Segoe UI Light"/>
              </a:rPr>
              <a:t> </a:t>
            </a:r>
            <a:r>
              <a:rPr sz="4000" spc="-5" dirty="0">
                <a:latin typeface="Segoe UI Light"/>
                <a:cs typeface="Segoe UI Light"/>
              </a:rPr>
              <a:t>Momentum</a:t>
            </a:r>
            <a:endParaRPr sz="40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70633" y="6544462"/>
            <a:ext cx="73590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Image:</a:t>
            </a:r>
            <a:r>
              <a:rPr sz="1800" spc="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7E7E7E"/>
                </a:solidFill>
                <a:latin typeface="Arial"/>
                <a:cs typeface="Arial"/>
                <a:hlinkClick r:id="rId2"/>
              </a:rPr>
              <a:t>http://ruder.io/optimizing-gradient-descent/index.html#momentum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5353" y="2341599"/>
            <a:ext cx="2730294" cy="110405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54543" y="4559518"/>
            <a:ext cx="2794584" cy="113146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404571" y="2620136"/>
            <a:ext cx="21450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SGD </a:t>
            </a:r>
            <a:r>
              <a:rPr sz="1800" spc="-15" dirty="0">
                <a:latin typeface="Arial"/>
                <a:cs typeface="Arial"/>
              </a:rPr>
              <a:t>w/o</a:t>
            </a:r>
            <a:r>
              <a:rPr sz="1800" spc="-35" dirty="0">
                <a:latin typeface="Arial"/>
                <a:cs typeface="Arial"/>
              </a:rPr>
              <a:t> </a:t>
            </a:r>
            <a:r>
              <a:rPr sz="1800" spc="-5" dirty="0">
                <a:latin typeface="Arial"/>
                <a:cs typeface="Arial"/>
              </a:rPr>
              <a:t>momentum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2437" y="4959857"/>
            <a:ext cx="219583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"/>
                <a:cs typeface="Arial"/>
              </a:rPr>
              <a:t>SGD </a:t>
            </a:r>
            <a:r>
              <a:rPr sz="1800" spc="-15" dirty="0">
                <a:latin typeface="Arial"/>
                <a:cs typeface="Arial"/>
              </a:rPr>
              <a:t>with </a:t>
            </a:r>
            <a:r>
              <a:rPr sz="1800" spc="-5" dirty="0">
                <a:latin typeface="Arial"/>
                <a:cs typeface="Arial"/>
              </a:rPr>
              <a:t>momentum  helps dampen  oscillations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5410" y="211962"/>
            <a:ext cx="679386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06805" marR="5080" indent="-1094740">
              <a:lnSpc>
                <a:spcPct val="100000"/>
              </a:lnSpc>
              <a:spcBef>
                <a:spcPts val="95"/>
              </a:spcBef>
            </a:pPr>
            <a:r>
              <a:rPr sz="4000" spc="-20" dirty="0">
                <a:latin typeface="Segoe UI Light"/>
                <a:cs typeface="Segoe UI Light"/>
              </a:rPr>
              <a:t>Improving </a:t>
            </a:r>
            <a:r>
              <a:rPr sz="4000" spc="-5" dirty="0">
                <a:latin typeface="Segoe UI Light"/>
                <a:cs typeface="Segoe UI Light"/>
              </a:rPr>
              <a:t>on Gradient Descent:  </a:t>
            </a:r>
            <a:r>
              <a:rPr sz="4000" spc="-10" dirty="0">
                <a:latin typeface="Segoe UI Light"/>
                <a:cs typeface="Segoe UI Light"/>
              </a:rPr>
              <a:t>SGD </a:t>
            </a:r>
            <a:r>
              <a:rPr sz="4000" spc="-5" dirty="0">
                <a:latin typeface="Segoe UI Light"/>
                <a:cs typeface="Segoe UI Light"/>
              </a:rPr>
              <a:t>with</a:t>
            </a:r>
            <a:r>
              <a:rPr sz="4000" spc="25" dirty="0">
                <a:latin typeface="Segoe UI Light"/>
                <a:cs typeface="Segoe UI Light"/>
              </a:rPr>
              <a:t> </a:t>
            </a:r>
            <a:r>
              <a:rPr sz="4000" spc="-5" dirty="0">
                <a:latin typeface="Segoe UI Light"/>
                <a:cs typeface="Segoe UI Light"/>
              </a:rPr>
              <a:t>Momentum</a:t>
            </a:r>
            <a:endParaRPr sz="4000">
              <a:latin typeface="Segoe UI Light"/>
              <a:cs typeface="Segoe UI Light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535811" y="2756789"/>
            <a:ext cx="273050" cy="236220"/>
          </a:xfrm>
          <a:custGeom>
            <a:avLst/>
            <a:gdLst/>
            <a:ahLst/>
            <a:cxnLst/>
            <a:rect l="l" t="t" r="r" b="b"/>
            <a:pathLst>
              <a:path w="273050" h="236219">
                <a:moveTo>
                  <a:pt x="197484" y="0"/>
                </a:moveTo>
                <a:lnTo>
                  <a:pt x="194182" y="9525"/>
                </a:lnTo>
                <a:lnTo>
                  <a:pt x="207803" y="15503"/>
                </a:lnTo>
                <a:lnTo>
                  <a:pt x="219519" y="23733"/>
                </a:lnTo>
                <a:lnTo>
                  <a:pt x="243330" y="61706"/>
                </a:lnTo>
                <a:lnTo>
                  <a:pt x="251206" y="116712"/>
                </a:lnTo>
                <a:lnTo>
                  <a:pt x="250326" y="137479"/>
                </a:lnTo>
                <a:lnTo>
                  <a:pt x="237236" y="188468"/>
                </a:lnTo>
                <a:lnTo>
                  <a:pt x="207893" y="220257"/>
                </a:lnTo>
                <a:lnTo>
                  <a:pt x="194437" y="226187"/>
                </a:lnTo>
                <a:lnTo>
                  <a:pt x="197484" y="235712"/>
                </a:lnTo>
                <a:lnTo>
                  <a:pt x="242526" y="208994"/>
                </a:lnTo>
                <a:lnTo>
                  <a:pt x="267811" y="159607"/>
                </a:lnTo>
                <a:lnTo>
                  <a:pt x="272669" y="117983"/>
                </a:lnTo>
                <a:lnTo>
                  <a:pt x="271454" y="96337"/>
                </a:lnTo>
                <a:lnTo>
                  <a:pt x="261739" y="58046"/>
                </a:lnTo>
                <a:lnTo>
                  <a:pt x="229552" y="15128"/>
                </a:lnTo>
                <a:lnTo>
                  <a:pt x="214554" y="6165"/>
                </a:lnTo>
                <a:lnTo>
                  <a:pt x="197484" y="0"/>
                </a:lnTo>
                <a:close/>
              </a:path>
              <a:path w="273050" h="236219">
                <a:moveTo>
                  <a:pt x="75183" y="0"/>
                </a:moveTo>
                <a:lnTo>
                  <a:pt x="30196" y="26878"/>
                </a:lnTo>
                <a:lnTo>
                  <a:pt x="4857" y="76358"/>
                </a:lnTo>
                <a:lnTo>
                  <a:pt x="0" y="117983"/>
                </a:lnTo>
                <a:lnTo>
                  <a:pt x="1194" y="139628"/>
                </a:lnTo>
                <a:lnTo>
                  <a:pt x="10822" y="177919"/>
                </a:lnTo>
                <a:lnTo>
                  <a:pt x="42957" y="220662"/>
                </a:lnTo>
                <a:lnTo>
                  <a:pt x="75183" y="235712"/>
                </a:lnTo>
                <a:lnTo>
                  <a:pt x="78104" y="226187"/>
                </a:lnTo>
                <a:lnTo>
                  <a:pt x="64650" y="220257"/>
                </a:lnTo>
                <a:lnTo>
                  <a:pt x="53054" y="211994"/>
                </a:lnTo>
                <a:lnTo>
                  <a:pt x="29285" y="173345"/>
                </a:lnTo>
                <a:lnTo>
                  <a:pt x="21462" y="116712"/>
                </a:lnTo>
                <a:lnTo>
                  <a:pt x="22324" y="96567"/>
                </a:lnTo>
                <a:lnTo>
                  <a:pt x="35432" y="46989"/>
                </a:lnTo>
                <a:lnTo>
                  <a:pt x="64865" y="15503"/>
                </a:lnTo>
                <a:lnTo>
                  <a:pt x="78485" y="9525"/>
                </a:lnTo>
                <a:lnTo>
                  <a:pt x="751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562986" y="2756789"/>
            <a:ext cx="715010" cy="236220"/>
          </a:xfrm>
          <a:custGeom>
            <a:avLst/>
            <a:gdLst/>
            <a:ahLst/>
            <a:cxnLst/>
            <a:rect l="l" t="t" r="r" b="b"/>
            <a:pathLst>
              <a:path w="715010" h="236219">
                <a:moveTo>
                  <a:pt x="639444" y="0"/>
                </a:moveTo>
                <a:lnTo>
                  <a:pt x="636143" y="9525"/>
                </a:lnTo>
                <a:lnTo>
                  <a:pt x="649763" y="15503"/>
                </a:lnTo>
                <a:lnTo>
                  <a:pt x="661479" y="23733"/>
                </a:lnTo>
                <a:lnTo>
                  <a:pt x="685290" y="61706"/>
                </a:lnTo>
                <a:lnTo>
                  <a:pt x="693165" y="116712"/>
                </a:lnTo>
                <a:lnTo>
                  <a:pt x="692286" y="137479"/>
                </a:lnTo>
                <a:lnTo>
                  <a:pt x="679195" y="188468"/>
                </a:lnTo>
                <a:lnTo>
                  <a:pt x="649853" y="220257"/>
                </a:lnTo>
                <a:lnTo>
                  <a:pt x="636396" y="226187"/>
                </a:lnTo>
                <a:lnTo>
                  <a:pt x="639444" y="235712"/>
                </a:lnTo>
                <a:lnTo>
                  <a:pt x="684486" y="208994"/>
                </a:lnTo>
                <a:lnTo>
                  <a:pt x="709771" y="159607"/>
                </a:lnTo>
                <a:lnTo>
                  <a:pt x="714628" y="117983"/>
                </a:lnTo>
                <a:lnTo>
                  <a:pt x="713414" y="96337"/>
                </a:lnTo>
                <a:lnTo>
                  <a:pt x="703699" y="58046"/>
                </a:lnTo>
                <a:lnTo>
                  <a:pt x="671512" y="15128"/>
                </a:lnTo>
                <a:lnTo>
                  <a:pt x="656514" y="6165"/>
                </a:lnTo>
                <a:lnTo>
                  <a:pt x="639444" y="0"/>
                </a:lnTo>
                <a:close/>
              </a:path>
              <a:path w="715010" h="236219">
                <a:moveTo>
                  <a:pt x="75183" y="0"/>
                </a:moveTo>
                <a:lnTo>
                  <a:pt x="30196" y="26878"/>
                </a:lnTo>
                <a:lnTo>
                  <a:pt x="4857" y="76358"/>
                </a:lnTo>
                <a:lnTo>
                  <a:pt x="0" y="117983"/>
                </a:lnTo>
                <a:lnTo>
                  <a:pt x="1194" y="139628"/>
                </a:lnTo>
                <a:lnTo>
                  <a:pt x="10822" y="177919"/>
                </a:lnTo>
                <a:lnTo>
                  <a:pt x="42957" y="220662"/>
                </a:lnTo>
                <a:lnTo>
                  <a:pt x="75183" y="235712"/>
                </a:lnTo>
                <a:lnTo>
                  <a:pt x="78105" y="226187"/>
                </a:lnTo>
                <a:lnTo>
                  <a:pt x="64650" y="220257"/>
                </a:lnTo>
                <a:lnTo>
                  <a:pt x="53054" y="211994"/>
                </a:lnTo>
                <a:lnTo>
                  <a:pt x="29285" y="173345"/>
                </a:lnTo>
                <a:lnTo>
                  <a:pt x="21462" y="116712"/>
                </a:lnTo>
                <a:lnTo>
                  <a:pt x="22324" y="96567"/>
                </a:lnTo>
                <a:lnTo>
                  <a:pt x="35432" y="46989"/>
                </a:lnTo>
                <a:lnTo>
                  <a:pt x="64865" y="15503"/>
                </a:lnTo>
                <a:lnTo>
                  <a:pt x="78486" y="9525"/>
                </a:lnTo>
                <a:lnTo>
                  <a:pt x="751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232153" y="2680462"/>
            <a:ext cx="20148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5"/>
              </a:spcBef>
              <a:tabLst>
                <a:tab pos="668020" algn="l"/>
              </a:tabLst>
            </a:pPr>
            <a:r>
              <a:rPr sz="2000" spc="15" dirty="0">
                <a:latin typeface="Cambria Math"/>
                <a:cs typeface="Cambria Math"/>
              </a:rPr>
              <a:t>𝑣</a:t>
            </a:r>
            <a:r>
              <a:rPr sz="2175" spc="22" baseline="-15325" dirty="0">
                <a:latin typeface="Cambria Math"/>
                <a:cs typeface="Cambria Math"/>
              </a:rPr>
              <a:t>𝑖 </a:t>
            </a:r>
            <a:r>
              <a:rPr sz="2175" spc="457" baseline="-153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𝑡	= </a:t>
            </a:r>
            <a:r>
              <a:rPr sz="2000" spc="25" dirty="0">
                <a:latin typeface="Cambria Math"/>
                <a:cs typeface="Cambria Math"/>
              </a:rPr>
              <a:t>𝛼𝑣</a:t>
            </a:r>
            <a:r>
              <a:rPr sz="2175" spc="37" baseline="-15325" dirty="0">
                <a:latin typeface="Cambria Math"/>
                <a:cs typeface="Cambria Math"/>
              </a:rPr>
              <a:t>𝑖</a:t>
            </a:r>
            <a:r>
              <a:rPr lang="en-US" sz="2175" spc="37" baseline="-15325" dirty="0">
                <a:latin typeface="Cambria Math"/>
                <a:cs typeface="Cambria Math"/>
              </a:rPr>
              <a:t>  </a:t>
            </a:r>
            <a:r>
              <a:rPr sz="2175" spc="37" baseline="-153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𝑡 −</a:t>
            </a:r>
            <a:r>
              <a:rPr sz="2000" spc="2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1</a:t>
            </a:r>
          </a:p>
        </p:txBody>
      </p:sp>
      <p:sp>
        <p:nvSpPr>
          <p:cNvPr id="6" name="object 6"/>
          <p:cNvSpPr/>
          <p:nvPr/>
        </p:nvSpPr>
        <p:spPr>
          <a:xfrm>
            <a:off x="3773423" y="2866263"/>
            <a:ext cx="408940" cy="17145"/>
          </a:xfrm>
          <a:custGeom>
            <a:avLst/>
            <a:gdLst/>
            <a:ahLst/>
            <a:cxnLst/>
            <a:rect l="l" t="t" r="r" b="b"/>
            <a:pathLst>
              <a:path w="408939" h="17144">
                <a:moveTo>
                  <a:pt x="408431" y="0"/>
                </a:moveTo>
                <a:lnTo>
                  <a:pt x="0" y="0"/>
                </a:lnTo>
                <a:lnTo>
                  <a:pt x="0" y="16763"/>
                </a:lnTo>
                <a:lnTo>
                  <a:pt x="408431" y="16763"/>
                </a:lnTo>
                <a:lnTo>
                  <a:pt x="40843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90524" y="1708785"/>
            <a:ext cx="7860665" cy="11106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9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Segoe UI"/>
                <a:cs typeface="Segoe UI"/>
              </a:rPr>
              <a:t>Update based </a:t>
            </a:r>
            <a:r>
              <a:rPr sz="2800" spc="-5" dirty="0">
                <a:latin typeface="Segoe UI"/>
                <a:cs typeface="Segoe UI"/>
              </a:rPr>
              <a:t>on gradients + </a:t>
            </a:r>
            <a:r>
              <a:rPr sz="2800" spc="-10" dirty="0">
                <a:latin typeface="Segoe UI"/>
                <a:cs typeface="Segoe UI"/>
              </a:rPr>
              <a:t>previous</a:t>
            </a:r>
            <a:r>
              <a:rPr sz="2800" spc="65" dirty="0">
                <a:latin typeface="Segoe UI"/>
                <a:cs typeface="Segoe UI"/>
              </a:rPr>
              <a:t> </a:t>
            </a:r>
            <a:r>
              <a:rPr sz="2800" spc="-10" dirty="0">
                <a:latin typeface="Segoe UI"/>
                <a:cs typeface="Segoe UI"/>
              </a:rPr>
              <a:t>direction</a:t>
            </a:r>
            <a:endParaRPr sz="2800">
              <a:latin typeface="Segoe UI"/>
              <a:cs typeface="Segoe UI"/>
            </a:endParaRPr>
          </a:p>
          <a:p>
            <a:pPr marR="887094" algn="ctr">
              <a:lnSpc>
                <a:spcPct val="100000"/>
              </a:lnSpc>
              <a:spcBef>
                <a:spcPts val="2785"/>
              </a:spcBef>
            </a:pPr>
            <a:r>
              <a:rPr sz="2000" dirty="0">
                <a:latin typeface="Cambria Math"/>
                <a:cs typeface="Cambria Math"/>
              </a:rPr>
              <a:t>𝜕𝐸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085971" y="2971545"/>
            <a:ext cx="90805" cy="248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spc="165" dirty="0">
                <a:latin typeface="Cambria Math"/>
                <a:cs typeface="Cambria Math"/>
              </a:rPr>
              <a:t>𝑖</a:t>
            </a:r>
            <a:endParaRPr sz="1450">
              <a:latin typeface="Cambria Math"/>
              <a:cs typeface="Cambria Math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45307" y="2743200"/>
            <a:ext cx="1209040" cy="5016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ts val="1870"/>
              </a:lnSpc>
              <a:spcBef>
                <a:spcPts val="105"/>
              </a:spcBef>
              <a:tabLst>
                <a:tab pos="865505" algn="l"/>
              </a:tabLst>
            </a:pPr>
            <a:r>
              <a:rPr sz="2000" dirty="0">
                <a:latin typeface="Cambria Math"/>
                <a:cs typeface="Cambria Math"/>
              </a:rPr>
              <a:t>−</a:t>
            </a:r>
            <a:r>
              <a:rPr sz="2000" spc="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𝜖	</a:t>
            </a:r>
            <a:r>
              <a:rPr sz="2000" spc="15" dirty="0">
                <a:latin typeface="Cambria Math"/>
                <a:cs typeface="Cambria Math"/>
              </a:rPr>
              <a:t>(𝑡)</a:t>
            </a:r>
            <a:endParaRPr sz="2000" dirty="0">
              <a:latin typeface="Cambria Math"/>
              <a:cs typeface="Cambria Math"/>
            </a:endParaRPr>
          </a:p>
          <a:p>
            <a:pPr marR="8890" algn="ctr">
              <a:lnSpc>
                <a:spcPts val="1870"/>
              </a:lnSpc>
            </a:pPr>
            <a:r>
              <a:rPr sz="2000" spc="20" dirty="0">
                <a:latin typeface="Cambria Math"/>
                <a:cs typeface="Cambria Math"/>
              </a:rPr>
              <a:t>𝜕𝑤</a:t>
            </a:r>
            <a:endParaRPr sz="2000" dirty="0">
              <a:latin typeface="Cambria Math"/>
              <a:cs typeface="Cambria Math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856867" y="3539744"/>
            <a:ext cx="716280" cy="236220"/>
          </a:xfrm>
          <a:custGeom>
            <a:avLst/>
            <a:gdLst/>
            <a:ahLst/>
            <a:cxnLst/>
            <a:rect l="l" t="t" r="r" b="b"/>
            <a:pathLst>
              <a:path w="716280" h="236220">
                <a:moveTo>
                  <a:pt x="641095" y="0"/>
                </a:moveTo>
                <a:lnTo>
                  <a:pt x="637794" y="9525"/>
                </a:lnTo>
                <a:lnTo>
                  <a:pt x="651414" y="15501"/>
                </a:lnTo>
                <a:lnTo>
                  <a:pt x="663130" y="23717"/>
                </a:lnTo>
                <a:lnTo>
                  <a:pt x="686941" y="61652"/>
                </a:lnTo>
                <a:lnTo>
                  <a:pt x="694816" y="116712"/>
                </a:lnTo>
                <a:lnTo>
                  <a:pt x="693937" y="137477"/>
                </a:lnTo>
                <a:lnTo>
                  <a:pt x="680846" y="188340"/>
                </a:lnTo>
                <a:lnTo>
                  <a:pt x="651504" y="220255"/>
                </a:lnTo>
                <a:lnTo>
                  <a:pt x="638047" y="226186"/>
                </a:lnTo>
                <a:lnTo>
                  <a:pt x="641095" y="235711"/>
                </a:lnTo>
                <a:lnTo>
                  <a:pt x="686137" y="208994"/>
                </a:lnTo>
                <a:lnTo>
                  <a:pt x="711422" y="159607"/>
                </a:lnTo>
                <a:lnTo>
                  <a:pt x="716280" y="117982"/>
                </a:lnTo>
                <a:lnTo>
                  <a:pt x="715065" y="96335"/>
                </a:lnTo>
                <a:lnTo>
                  <a:pt x="705350" y="57993"/>
                </a:lnTo>
                <a:lnTo>
                  <a:pt x="673163" y="15112"/>
                </a:lnTo>
                <a:lnTo>
                  <a:pt x="658165" y="6163"/>
                </a:lnTo>
                <a:lnTo>
                  <a:pt x="641095" y="0"/>
                </a:lnTo>
                <a:close/>
              </a:path>
              <a:path w="716280" h="236220">
                <a:moveTo>
                  <a:pt x="75183" y="0"/>
                </a:moveTo>
                <a:lnTo>
                  <a:pt x="30321" y="26824"/>
                </a:lnTo>
                <a:lnTo>
                  <a:pt x="4921" y="76342"/>
                </a:lnTo>
                <a:lnTo>
                  <a:pt x="0" y="117982"/>
                </a:lnTo>
                <a:lnTo>
                  <a:pt x="1214" y="139628"/>
                </a:lnTo>
                <a:lnTo>
                  <a:pt x="10929" y="177919"/>
                </a:lnTo>
                <a:lnTo>
                  <a:pt x="43068" y="220662"/>
                </a:lnTo>
                <a:lnTo>
                  <a:pt x="75183" y="235711"/>
                </a:lnTo>
                <a:lnTo>
                  <a:pt x="78231" y="226186"/>
                </a:lnTo>
                <a:lnTo>
                  <a:pt x="64777" y="220255"/>
                </a:lnTo>
                <a:lnTo>
                  <a:pt x="53181" y="211978"/>
                </a:lnTo>
                <a:lnTo>
                  <a:pt x="29412" y="173291"/>
                </a:lnTo>
                <a:lnTo>
                  <a:pt x="21589" y="116712"/>
                </a:lnTo>
                <a:lnTo>
                  <a:pt x="22451" y="96565"/>
                </a:lnTo>
                <a:lnTo>
                  <a:pt x="35559" y="46862"/>
                </a:lnTo>
                <a:lnTo>
                  <a:pt x="64992" y="15501"/>
                </a:lnTo>
                <a:lnTo>
                  <a:pt x="78612" y="9525"/>
                </a:lnTo>
                <a:lnTo>
                  <a:pt x="751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621027" y="3463544"/>
            <a:ext cx="88265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𝒘 </a:t>
            </a:r>
            <a:r>
              <a:rPr lang="en-US" sz="200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𝑡 +</a:t>
            </a:r>
            <a:r>
              <a:rPr sz="2000" spc="-80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1</a:t>
            </a:r>
          </a:p>
        </p:txBody>
      </p:sp>
      <p:sp>
        <p:nvSpPr>
          <p:cNvPr id="12" name="object 12"/>
          <p:cNvSpPr/>
          <p:nvPr/>
        </p:nvSpPr>
        <p:spPr>
          <a:xfrm>
            <a:off x="3150742" y="3539744"/>
            <a:ext cx="273050" cy="236220"/>
          </a:xfrm>
          <a:custGeom>
            <a:avLst/>
            <a:gdLst/>
            <a:ahLst/>
            <a:cxnLst/>
            <a:rect l="l" t="t" r="r" b="b"/>
            <a:pathLst>
              <a:path w="273050" h="236220">
                <a:moveTo>
                  <a:pt x="197611" y="0"/>
                </a:moveTo>
                <a:lnTo>
                  <a:pt x="194309" y="9525"/>
                </a:lnTo>
                <a:lnTo>
                  <a:pt x="207930" y="15501"/>
                </a:lnTo>
                <a:lnTo>
                  <a:pt x="219646" y="23717"/>
                </a:lnTo>
                <a:lnTo>
                  <a:pt x="243457" y="61652"/>
                </a:lnTo>
                <a:lnTo>
                  <a:pt x="251332" y="116712"/>
                </a:lnTo>
                <a:lnTo>
                  <a:pt x="250453" y="137477"/>
                </a:lnTo>
                <a:lnTo>
                  <a:pt x="237362" y="188340"/>
                </a:lnTo>
                <a:lnTo>
                  <a:pt x="208020" y="220255"/>
                </a:lnTo>
                <a:lnTo>
                  <a:pt x="194564" y="226186"/>
                </a:lnTo>
                <a:lnTo>
                  <a:pt x="197611" y="235711"/>
                </a:lnTo>
                <a:lnTo>
                  <a:pt x="242653" y="208994"/>
                </a:lnTo>
                <a:lnTo>
                  <a:pt x="267938" y="159607"/>
                </a:lnTo>
                <a:lnTo>
                  <a:pt x="272795" y="117982"/>
                </a:lnTo>
                <a:lnTo>
                  <a:pt x="271581" y="96335"/>
                </a:lnTo>
                <a:lnTo>
                  <a:pt x="261866" y="57993"/>
                </a:lnTo>
                <a:lnTo>
                  <a:pt x="229679" y="15112"/>
                </a:lnTo>
                <a:lnTo>
                  <a:pt x="214681" y="6163"/>
                </a:lnTo>
                <a:lnTo>
                  <a:pt x="197611" y="0"/>
                </a:lnTo>
                <a:close/>
              </a:path>
              <a:path w="273050" h="236220">
                <a:moveTo>
                  <a:pt x="75183" y="0"/>
                </a:moveTo>
                <a:lnTo>
                  <a:pt x="30321" y="26824"/>
                </a:lnTo>
                <a:lnTo>
                  <a:pt x="4921" y="76342"/>
                </a:lnTo>
                <a:lnTo>
                  <a:pt x="0" y="117982"/>
                </a:lnTo>
                <a:lnTo>
                  <a:pt x="1214" y="139628"/>
                </a:lnTo>
                <a:lnTo>
                  <a:pt x="10929" y="177919"/>
                </a:lnTo>
                <a:lnTo>
                  <a:pt x="43068" y="220662"/>
                </a:lnTo>
                <a:lnTo>
                  <a:pt x="75183" y="235711"/>
                </a:lnTo>
                <a:lnTo>
                  <a:pt x="78231" y="226186"/>
                </a:lnTo>
                <a:lnTo>
                  <a:pt x="64777" y="220255"/>
                </a:lnTo>
                <a:lnTo>
                  <a:pt x="53181" y="211978"/>
                </a:lnTo>
                <a:lnTo>
                  <a:pt x="29412" y="173291"/>
                </a:lnTo>
                <a:lnTo>
                  <a:pt x="21589" y="116712"/>
                </a:lnTo>
                <a:lnTo>
                  <a:pt x="22451" y="96565"/>
                </a:lnTo>
                <a:lnTo>
                  <a:pt x="35559" y="46862"/>
                </a:lnTo>
                <a:lnTo>
                  <a:pt x="64992" y="15501"/>
                </a:lnTo>
                <a:lnTo>
                  <a:pt x="78612" y="9525"/>
                </a:lnTo>
                <a:lnTo>
                  <a:pt x="751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654300" y="3463544"/>
            <a:ext cx="69342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= 𝒘</a:t>
            </a:r>
            <a:r>
              <a:rPr sz="2000" spc="415" dirty="0">
                <a:latin typeface="Cambria Math"/>
                <a:cs typeface="Cambria Math"/>
              </a:rPr>
              <a:t> </a:t>
            </a:r>
            <a:r>
              <a:rPr sz="2000" dirty="0">
                <a:latin typeface="Cambria Math"/>
                <a:cs typeface="Cambria Math"/>
              </a:rPr>
              <a:t>𝑡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488182" y="3463544"/>
            <a:ext cx="74231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Cambria Math"/>
                <a:cs typeface="Cambria Math"/>
              </a:rPr>
              <a:t>+</a:t>
            </a:r>
            <a:r>
              <a:rPr sz="2000" spc="-75" dirty="0">
                <a:latin typeface="Cambria Math"/>
                <a:cs typeface="Cambria Math"/>
              </a:rPr>
              <a:t> </a:t>
            </a:r>
            <a:r>
              <a:rPr sz="2000" spc="10" dirty="0">
                <a:latin typeface="Cambria Math"/>
                <a:cs typeface="Cambria Math"/>
              </a:rPr>
              <a:t>𝒗(𝑡)</a:t>
            </a:r>
            <a:endParaRPr sz="2000">
              <a:latin typeface="Cambria Math"/>
              <a:cs typeface="Cambria Math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563116" y="4734814"/>
            <a:ext cx="201168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AF50"/>
                </a:solidFill>
                <a:latin typeface="Cambria Math"/>
                <a:cs typeface="Cambria Math"/>
              </a:rPr>
              <a:t>+ </a:t>
            </a:r>
            <a:r>
              <a:rPr sz="2000" b="1" spc="-15" dirty="0">
                <a:solidFill>
                  <a:srgbClr val="00AF50"/>
                </a:solidFill>
                <a:latin typeface="Calibri"/>
                <a:cs typeface="Calibri"/>
              </a:rPr>
              <a:t>Converge </a:t>
            </a:r>
            <a:r>
              <a:rPr sz="2000" b="1" spc="-20" dirty="0">
                <a:solidFill>
                  <a:srgbClr val="00AF50"/>
                </a:solidFill>
                <a:latin typeface="Calibri"/>
                <a:cs typeface="Calibri"/>
              </a:rPr>
              <a:t>faster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solidFill>
                  <a:srgbClr val="00AF50"/>
                </a:solidFill>
                <a:latin typeface="Cambria Math"/>
                <a:cs typeface="Cambria Math"/>
              </a:rPr>
              <a:t>+ </a:t>
            </a:r>
            <a:r>
              <a:rPr sz="2000" b="1" spc="-15" dirty="0">
                <a:solidFill>
                  <a:srgbClr val="00AF50"/>
                </a:solidFill>
                <a:latin typeface="Calibri"/>
                <a:cs typeface="Calibri"/>
              </a:rPr>
              <a:t>Avoid</a:t>
            </a:r>
            <a:r>
              <a:rPr sz="2000" b="1" spc="-3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oscillation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449314" y="6481673"/>
            <a:ext cx="2666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Slide credit: </a:t>
            </a:r>
            <a:r>
              <a:rPr sz="1800" spc="-10" dirty="0">
                <a:solidFill>
                  <a:srgbClr val="7E7E7E"/>
                </a:solidFill>
                <a:latin typeface="Arial"/>
                <a:cs typeface="Arial"/>
              </a:rPr>
              <a:t>Bohyung</a:t>
            </a:r>
            <a:r>
              <a:rPr sz="1800" spc="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Han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5014" y="211962"/>
            <a:ext cx="703389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37515" marR="5080" indent="-425450">
              <a:lnSpc>
                <a:spcPct val="100000"/>
              </a:lnSpc>
              <a:spcBef>
                <a:spcPts val="95"/>
              </a:spcBef>
            </a:pPr>
            <a:r>
              <a:rPr sz="4000" spc="-20" dirty="0">
                <a:latin typeface="Segoe UI Light"/>
                <a:cs typeface="Segoe UI Light"/>
              </a:rPr>
              <a:t>Improving </a:t>
            </a:r>
            <a:r>
              <a:rPr sz="4000" spc="-5" dirty="0">
                <a:latin typeface="Segoe UI Light"/>
                <a:cs typeface="Segoe UI Light"/>
              </a:rPr>
              <a:t>the </a:t>
            </a:r>
            <a:r>
              <a:rPr sz="4000" spc="-75" dirty="0">
                <a:latin typeface="Segoe UI Light"/>
                <a:cs typeface="Segoe UI Light"/>
              </a:rPr>
              <a:t>Training </a:t>
            </a:r>
            <a:r>
              <a:rPr sz="4000" spc="-5" dirty="0">
                <a:latin typeface="Segoe UI Light"/>
                <a:cs typeface="Segoe UI Light"/>
              </a:rPr>
              <a:t>Objective:  </a:t>
            </a:r>
            <a:r>
              <a:rPr sz="4000" spc="-15" dirty="0">
                <a:latin typeface="Segoe UI Light"/>
                <a:cs typeface="Segoe UI Light"/>
              </a:rPr>
              <a:t>Regularization/Weight</a:t>
            </a:r>
            <a:r>
              <a:rPr sz="4000" spc="50" dirty="0">
                <a:latin typeface="Segoe UI Light"/>
                <a:cs typeface="Segoe UI Light"/>
              </a:rPr>
              <a:t> </a:t>
            </a:r>
            <a:r>
              <a:rPr sz="4000" spc="-5" dirty="0">
                <a:latin typeface="Segoe UI Light"/>
                <a:cs typeface="Segoe UI Light"/>
              </a:rPr>
              <a:t>Decay</a:t>
            </a:r>
            <a:endParaRPr sz="40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2501"/>
            <a:ext cx="595693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5" dirty="0">
                <a:latin typeface="Segoe UI"/>
                <a:cs typeface="Segoe UI"/>
              </a:rPr>
              <a:t>Penalize </a:t>
            </a:r>
            <a:r>
              <a:rPr sz="3200" dirty="0">
                <a:latin typeface="Segoe UI"/>
                <a:cs typeface="Segoe UI"/>
              </a:rPr>
              <a:t>the </a:t>
            </a:r>
            <a:r>
              <a:rPr sz="3200" spc="-5" dirty="0">
                <a:latin typeface="Segoe UI"/>
                <a:cs typeface="Segoe UI"/>
              </a:rPr>
              <a:t>size </a:t>
            </a:r>
            <a:r>
              <a:rPr sz="3200" spc="-30" dirty="0">
                <a:latin typeface="Segoe UI"/>
                <a:cs typeface="Segoe UI"/>
              </a:rPr>
              <a:t>of </a:t>
            </a:r>
            <a:r>
              <a:rPr sz="3200" dirty="0">
                <a:latin typeface="Segoe UI"/>
                <a:cs typeface="Segoe UI"/>
              </a:rPr>
              <a:t>the</a:t>
            </a:r>
            <a:r>
              <a:rPr sz="3200" spc="-20" dirty="0">
                <a:latin typeface="Segoe UI"/>
                <a:cs typeface="Segoe UI"/>
              </a:rPr>
              <a:t> </a:t>
            </a:r>
            <a:r>
              <a:rPr sz="3200" dirty="0">
                <a:latin typeface="Segoe UI"/>
                <a:cs typeface="Segoe UI"/>
              </a:rPr>
              <a:t>weights</a:t>
            </a:r>
            <a:endParaRPr sz="3200">
              <a:latin typeface="Segoe UI"/>
              <a:cs typeface="Segoe U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899917" y="4815966"/>
            <a:ext cx="331279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00AF50"/>
                </a:solidFill>
                <a:latin typeface="Cambria Math"/>
                <a:cs typeface="Cambria Math"/>
              </a:rPr>
              <a:t>+ </a:t>
            </a:r>
            <a:r>
              <a:rPr sz="2000" b="1" spc="-5" dirty="0">
                <a:solidFill>
                  <a:srgbClr val="00AF50"/>
                </a:solidFill>
                <a:latin typeface="Calibri"/>
                <a:cs typeface="Calibri"/>
              </a:rPr>
              <a:t>Improve </a:t>
            </a:r>
            <a:r>
              <a:rPr sz="2000" b="1" spc="-15" dirty="0">
                <a:solidFill>
                  <a:srgbClr val="00AF50"/>
                </a:solidFill>
                <a:latin typeface="Calibri"/>
                <a:cs typeface="Calibri"/>
              </a:rPr>
              <a:t>generalization </a:t>
            </a:r>
            <a:r>
              <a:rPr sz="2000" b="1" dirty="0">
                <a:solidFill>
                  <a:srgbClr val="00AF50"/>
                </a:solidFill>
                <a:latin typeface="Calibri"/>
                <a:cs typeface="Calibri"/>
              </a:rPr>
              <a:t>a lot!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6233540" y="6474358"/>
            <a:ext cx="26657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Slide credit: </a:t>
            </a:r>
            <a:r>
              <a:rPr sz="1800" spc="-10" dirty="0">
                <a:solidFill>
                  <a:srgbClr val="7E7E7E"/>
                </a:solidFill>
                <a:latin typeface="Arial"/>
                <a:cs typeface="Arial"/>
              </a:rPr>
              <a:t>Bohyung</a:t>
            </a: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7E7E7E"/>
                </a:solidFill>
                <a:latin typeface="Arial"/>
                <a:cs typeface="Arial"/>
              </a:rPr>
              <a:t>Han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86B082DC-D28E-4841-AA9D-87EA538DDC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017" y="2365513"/>
            <a:ext cx="5883965" cy="212697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1245" y="483234"/>
            <a:ext cx="76053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75" dirty="0">
                <a:latin typeface="Segoe UI Light"/>
                <a:cs typeface="Segoe UI Light"/>
              </a:rPr>
              <a:t>Training </a:t>
            </a:r>
            <a:r>
              <a:rPr sz="4400" spc="-5" dirty="0">
                <a:latin typeface="Segoe UI Light"/>
                <a:cs typeface="Segoe UI Light"/>
              </a:rPr>
              <a:t>(Deep) </a:t>
            </a:r>
            <a:r>
              <a:rPr sz="4400" dirty="0">
                <a:latin typeface="Segoe UI Light"/>
                <a:cs typeface="Segoe UI Light"/>
              </a:rPr>
              <a:t>Neural</a:t>
            </a:r>
            <a:r>
              <a:rPr sz="4400" spc="-20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Networks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52320"/>
            <a:ext cx="5011420" cy="200215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Segoe UI"/>
                <a:cs typeface="Segoe UI"/>
              </a:rPr>
              <a:t>Computational</a:t>
            </a:r>
            <a:r>
              <a:rPr sz="2400" spc="40" dirty="0">
                <a:latin typeface="Segoe UI"/>
                <a:cs typeface="Segoe UI"/>
              </a:rPr>
              <a:t> </a:t>
            </a:r>
            <a:r>
              <a:rPr sz="2400" dirty="0">
                <a:latin typeface="Segoe UI"/>
                <a:cs typeface="Segoe UI"/>
              </a:rPr>
              <a:t>graphs</a:t>
            </a:r>
            <a:endParaRPr sz="24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Segoe UI"/>
                <a:cs typeface="Segoe UI"/>
              </a:rPr>
              <a:t>Improvements </a:t>
            </a:r>
            <a:r>
              <a:rPr sz="2400" spc="-15" dirty="0">
                <a:latin typeface="Segoe UI"/>
                <a:cs typeface="Segoe UI"/>
              </a:rPr>
              <a:t>to </a:t>
            </a:r>
            <a:r>
              <a:rPr sz="2400" spc="-5" dirty="0">
                <a:latin typeface="Segoe UI"/>
                <a:cs typeface="Segoe UI"/>
              </a:rPr>
              <a:t>gradient</a:t>
            </a:r>
            <a:r>
              <a:rPr sz="2400" spc="-45" dirty="0">
                <a:latin typeface="Segoe UI"/>
                <a:cs typeface="Segoe UI"/>
              </a:rPr>
              <a:t> </a:t>
            </a:r>
            <a:r>
              <a:rPr sz="2400" dirty="0">
                <a:latin typeface="Segoe UI"/>
                <a:cs typeface="Segoe UI"/>
              </a:rPr>
              <a:t>descent</a:t>
            </a:r>
            <a:endParaRPr sz="24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8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Segoe UI"/>
                <a:cs typeface="Segoe UI"/>
              </a:rPr>
              <a:t>Stochastic </a:t>
            </a:r>
            <a:r>
              <a:rPr sz="2000" spc="-5" dirty="0">
                <a:latin typeface="Segoe UI"/>
                <a:cs typeface="Segoe UI"/>
              </a:rPr>
              <a:t>gradient</a:t>
            </a:r>
            <a:r>
              <a:rPr sz="2000" spc="-30" dirty="0">
                <a:latin typeface="Segoe UI"/>
                <a:cs typeface="Segoe UI"/>
              </a:rPr>
              <a:t> </a:t>
            </a:r>
            <a:r>
              <a:rPr sz="2000" spc="-5" dirty="0">
                <a:latin typeface="Segoe UI"/>
                <a:cs typeface="Segoe UI"/>
              </a:rPr>
              <a:t>descent</a:t>
            </a:r>
            <a:endParaRPr sz="20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Segoe UI"/>
                <a:cs typeface="Segoe UI"/>
              </a:rPr>
              <a:t>Momentum</a:t>
            </a:r>
            <a:endParaRPr sz="20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Segoe UI"/>
                <a:cs typeface="Segoe UI"/>
              </a:rPr>
              <a:t>Weight </a:t>
            </a:r>
            <a:r>
              <a:rPr sz="2000" dirty="0">
                <a:latin typeface="Segoe UI"/>
                <a:cs typeface="Segoe UI"/>
              </a:rPr>
              <a:t>decay</a:t>
            </a:r>
            <a:endParaRPr sz="20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6613" y="483234"/>
            <a:ext cx="543052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latin typeface="Segoe UI Light"/>
                <a:cs typeface="Segoe UI Light"/>
              </a:rPr>
              <a:t>Neural </a:t>
            </a:r>
            <a:r>
              <a:rPr sz="4400" dirty="0">
                <a:latin typeface="Segoe UI Light"/>
                <a:cs typeface="Segoe UI Light"/>
              </a:rPr>
              <a:t>Network</a:t>
            </a:r>
            <a:r>
              <a:rPr sz="4400" spc="-65" dirty="0">
                <a:latin typeface="Segoe UI Light"/>
                <a:cs typeface="Segoe UI Light"/>
              </a:rPr>
              <a:t> </a:t>
            </a:r>
            <a:r>
              <a:rPr sz="4400" spc="30" dirty="0">
                <a:latin typeface="Segoe UI Light"/>
                <a:cs typeface="Segoe UI Light"/>
              </a:rPr>
              <a:t>history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0200" y="1554327"/>
            <a:ext cx="7623809" cy="2269490"/>
          </a:xfrm>
          <a:prstGeom prst="rect">
            <a:avLst/>
          </a:prstGeom>
        </p:spPr>
        <p:txBody>
          <a:bodyPr vert="horz" wrap="square" lIns="0" tIns="1104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70"/>
              </a:spcBef>
            </a:pPr>
            <a:r>
              <a:rPr sz="3200" spc="-20" dirty="0">
                <a:latin typeface="Segoe UI"/>
                <a:cs typeface="Segoe UI"/>
              </a:rPr>
              <a:t>Perceptron</a:t>
            </a:r>
            <a:endParaRPr sz="3200">
              <a:latin typeface="Segoe UI"/>
              <a:cs typeface="Segoe UI"/>
            </a:endParaRPr>
          </a:p>
          <a:p>
            <a:pPr marL="355600" indent="-3435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5" dirty="0">
                <a:latin typeface="Segoe UI"/>
                <a:cs typeface="Segoe UI"/>
              </a:rPr>
              <a:t>Proposed </a:t>
            </a:r>
            <a:r>
              <a:rPr sz="3200" dirty="0">
                <a:latin typeface="Segoe UI"/>
                <a:cs typeface="Segoe UI"/>
              </a:rPr>
              <a:t>by </a:t>
            </a:r>
            <a:r>
              <a:rPr sz="3200" spc="-5" dirty="0">
                <a:latin typeface="Segoe UI"/>
                <a:cs typeface="Segoe UI"/>
              </a:rPr>
              <a:t>Frank </a:t>
            </a:r>
            <a:r>
              <a:rPr sz="3200" spc="-10" dirty="0">
                <a:latin typeface="Segoe UI"/>
                <a:cs typeface="Segoe UI"/>
              </a:rPr>
              <a:t>Rosenblatt </a:t>
            </a:r>
            <a:r>
              <a:rPr sz="3200" spc="-5" dirty="0">
                <a:latin typeface="Segoe UI"/>
                <a:cs typeface="Segoe UI"/>
              </a:rPr>
              <a:t>in</a:t>
            </a:r>
            <a:r>
              <a:rPr sz="3200" spc="-60" dirty="0">
                <a:latin typeface="Segoe UI"/>
                <a:cs typeface="Segoe UI"/>
              </a:rPr>
              <a:t> </a:t>
            </a:r>
            <a:r>
              <a:rPr sz="3200" spc="-5" dirty="0">
                <a:latin typeface="Segoe UI"/>
                <a:cs typeface="Segoe UI"/>
              </a:rPr>
              <a:t>1957</a:t>
            </a:r>
            <a:endParaRPr sz="3200">
              <a:latin typeface="Segoe UI"/>
              <a:cs typeface="Segoe UI"/>
            </a:endParaRPr>
          </a:p>
          <a:p>
            <a:pPr marL="355600" marR="5080" indent="-34353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3200" spc="-20" dirty="0">
                <a:latin typeface="Segoe UI"/>
                <a:cs typeface="Segoe UI"/>
              </a:rPr>
              <a:t>Real </a:t>
            </a:r>
            <a:r>
              <a:rPr sz="3200" spc="-5" dirty="0">
                <a:latin typeface="Segoe UI"/>
                <a:cs typeface="Segoe UI"/>
              </a:rPr>
              <a:t>inputs/outputs, threshold activation  function</a:t>
            </a:r>
            <a:endParaRPr sz="32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72664" y="483234"/>
            <a:ext cx="459803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5" dirty="0">
                <a:latin typeface="Segoe UI Light"/>
                <a:cs typeface="Segoe UI Light"/>
              </a:rPr>
              <a:t>Revival in </a:t>
            </a:r>
            <a:r>
              <a:rPr sz="4400" dirty="0">
                <a:latin typeface="Segoe UI Light"/>
                <a:cs typeface="Segoe UI Light"/>
              </a:rPr>
              <a:t>the</a:t>
            </a:r>
            <a:r>
              <a:rPr sz="4400" spc="-80" dirty="0">
                <a:latin typeface="Segoe UI Light"/>
                <a:cs typeface="Segoe UI Light"/>
              </a:rPr>
              <a:t> </a:t>
            </a:r>
            <a:r>
              <a:rPr sz="4400" spc="-70" dirty="0">
                <a:latin typeface="Segoe UI Light"/>
                <a:cs typeface="Segoe UI Light"/>
              </a:rPr>
              <a:t>1980’s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88111" y="1408912"/>
            <a:ext cx="8133715" cy="4171315"/>
          </a:xfrm>
          <a:prstGeom prst="rect">
            <a:avLst/>
          </a:prstGeom>
        </p:spPr>
        <p:txBody>
          <a:bodyPr vert="horz" wrap="square" lIns="0" tIns="736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sz="2000" spc="-5" dirty="0">
                <a:latin typeface="Segoe UI"/>
                <a:cs typeface="Segoe UI"/>
              </a:rPr>
              <a:t>Backpropagation </a:t>
            </a:r>
            <a:r>
              <a:rPr sz="2000" spc="-10" dirty="0">
                <a:latin typeface="Segoe UI"/>
                <a:cs typeface="Segoe UI"/>
              </a:rPr>
              <a:t>discovered </a:t>
            </a:r>
            <a:r>
              <a:rPr sz="2000" spc="-5" dirty="0">
                <a:latin typeface="Segoe UI"/>
                <a:cs typeface="Segoe UI"/>
              </a:rPr>
              <a:t>in </a:t>
            </a:r>
            <a:r>
              <a:rPr sz="2000" spc="-25" dirty="0">
                <a:latin typeface="Segoe UI"/>
                <a:cs typeface="Segoe UI"/>
              </a:rPr>
              <a:t>1970’s </a:t>
            </a:r>
            <a:r>
              <a:rPr sz="2000" dirty="0">
                <a:latin typeface="Segoe UI"/>
                <a:cs typeface="Segoe UI"/>
              </a:rPr>
              <a:t>but popularized </a:t>
            </a:r>
            <a:r>
              <a:rPr sz="2000" spc="-5" dirty="0">
                <a:latin typeface="Segoe UI"/>
                <a:cs typeface="Segoe UI"/>
              </a:rPr>
              <a:t>in</a:t>
            </a:r>
            <a:r>
              <a:rPr sz="2000" spc="10" dirty="0">
                <a:latin typeface="Segoe UI"/>
                <a:cs typeface="Segoe UI"/>
              </a:rPr>
              <a:t> </a:t>
            </a:r>
            <a:r>
              <a:rPr sz="2000" spc="-5" dirty="0">
                <a:latin typeface="Segoe UI"/>
                <a:cs typeface="Segoe UI"/>
              </a:rPr>
              <a:t>1986</a:t>
            </a:r>
            <a:endParaRPr sz="2000">
              <a:latin typeface="Segoe UI"/>
              <a:cs typeface="Segoe UI"/>
            </a:endParaRPr>
          </a:p>
          <a:p>
            <a:pPr marL="355600" marR="165735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solidFill>
                  <a:srgbClr val="7E7E7E"/>
                </a:solidFill>
                <a:latin typeface="Segoe UI"/>
                <a:cs typeface="Segoe UI"/>
              </a:rPr>
              <a:t>David </a:t>
            </a:r>
            <a:r>
              <a:rPr sz="2000" dirty="0">
                <a:solidFill>
                  <a:srgbClr val="7E7E7E"/>
                </a:solidFill>
                <a:latin typeface="Segoe UI"/>
                <a:cs typeface="Segoe UI"/>
              </a:rPr>
              <a:t>E. </a:t>
            </a:r>
            <a:r>
              <a:rPr sz="2000" spc="5" dirty="0">
                <a:solidFill>
                  <a:srgbClr val="7E7E7E"/>
                </a:solidFill>
                <a:latin typeface="Segoe UI"/>
                <a:cs typeface="Segoe UI"/>
              </a:rPr>
              <a:t>Rumelhart, </a:t>
            </a:r>
            <a:r>
              <a:rPr sz="2000" spc="-10" dirty="0">
                <a:solidFill>
                  <a:srgbClr val="7E7E7E"/>
                </a:solidFill>
                <a:latin typeface="Segoe UI"/>
                <a:cs typeface="Segoe UI"/>
              </a:rPr>
              <a:t>Geoffrey </a:t>
            </a:r>
            <a:r>
              <a:rPr sz="2000" dirty="0">
                <a:solidFill>
                  <a:srgbClr val="7E7E7E"/>
                </a:solidFill>
                <a:latin typeface="Segoe UI"/>
                <a:cs typeface="Segoe UI"/>
              </a:rPr>
              <a:t>E. Hinton, </a:t>
            </a:r>
            <a:r>
              <a:rPr sz="2000" spc="-10" dirty="0">
                <a:solidFill>
                  <a:srgbClr val="7E7E7E"/>
                </a:solidFill>
                <a:latin typeface="Segoe UI"/>
                <a:cs typeface="Segoe UI"/>
              </a:rPr>
              <a:t>Ronald </a:t>
            </a:r>
            <a:r>
              <a:rPr sz="2000" spc="-45" dirty="0">
                <a:solidFill>
                  <a:srgbClr val="7E7E7E"/>
                </a:solidFill>
                <a:latin typeface="Segoe UI"/>
                <a:cs typeface="Segoe UI"/>
              </a:rPr>
              <a:t>J. </a:t>
            </a:r>
            <a:r>
              <a:rPr sz="2000" spc="-5" dirty="0">
                <a:solidFill>
                  <a:srgbClr val="7E7E7E"/>
                </a:solidFill>
                <a:latin typeface="Segoe UI"/>
                <a:cs typeface="Segoe UI"/>
              </a:rPr>
              <a:t>Williams. </a:t>
            </a:r>
            <a:r>
              <a:rPr sz="2000" dirty="0">
                <a:solidFill>
                  <a:srgbClr val="7E7E7E"/>
                </a:solidFill>
                <a:latin typeface="Segoe UI"/>
                <a:cs typeface="Segoe UI"/>
              </a:rPr>
              <a:t>“Learning  </a:t>
            </a:r>
            <a:r>
              <a:rPr sz="2000" spc="-5" dirty="0">
                <a:solidFill>
                  <a:srgbClr val="7E7E7E"/>
                </a:solidFill>
                <a:latin typeface="Segoe UI"/>
                <a:cs typeface="Segoe UI"/>
              </a:rPr>
              <a:t>representations by back-propagating </a:t>
            </a:r>
            <a:r>
              <a:rPr sz="2000" spc="-30" dirty="0">
                <a:solidFill>
                  <a:srgbClr val="7E7E7E"/>
                </a:solidFill>
                <a:latin typeface="Segoe UI"/>
                <a:cs typeface="Segoe UI"/>
              </a:rPr>
              <a:t>errors.” </a:t>
            </a:r>
            <a:r>
              <a:rPr sz="2000" spc="-5" dirty="0">
                <a:solidFill>
                  <a:srgbClr val="7E7E7E"/>
                </a:solidFill>
                <a:latin typeface="Segoe UI"/>
                <a:cs typeface="Segoe UI"/>
              </a:rPr>
              <a:t>In Nature,</a:t>
            </a:r>
            <a:r>
              <a:rPr sz="2000" spc="20" dirty="0">
                <a:solidFill>
                  <a:srgbClr val="7E7E7E"/>
                </a:solidFill>
                <a:latin typeface="Segoe UI"/>
                <a:cs typeface="Segoe UI"/>
              </a:rPr>
              <a:t> </a:t>
            </a:r>
            <a:r>
              <a:rPr sz="2000" spc="-5" dirty="0">
                <a:solidFill>
                  <a:srgbClr val="7E7E7E"/>
                </a:solidFill>
                <a:latin typeface="Segoe UI"/>
                <a:cs typeface="Segoe UI"/>
              </a:rPr>
              <a:t>1986.</a:t>
            </a:r>
            <a:endParaRPr sz="20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•"/>
            </a:pPr>
            <a:endParaRPr sz="25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Segoe UI"/>
                <a:cs typeface="Segoe UI"/>
              </a:rPr>
              <a:t>MLP </a:t>
            </a:r>
            <a:r>
              <a:rPr sz="2000" spc="-5" dirty="0">
                <a:latin typeface="Segoe UI"/>
                <a:cs typeface="Segoe UI"/>
              </a:rPr>
              <a:t>is </a:t>
            </a:r>
            <a:r>
              <a:rPr sz="2000" dirty="0">
                <a:latin typeface="Segoe UI"/>
                <a:cs typeface="Segoe UI"/>
              </a:rPr>
              <a:t>a </a:t>
            </a:r>
            <a:r>
              <a:rPr sz="2000" spc="-5" dirty="0">
                <a:latin typeface="Segoe UI"/>
                <a:cs typeface="Segoe UI"/>
              </a:rPr>
              <a:t>universal</a:t>
            </a:r>
            <a:r>
              <a:rPr sz="2000" spc="5" dirty="0">
                <a:latin typeface="Segoe UI"/>
                <a:cs typeface="Segoe UI"/>
              </a:rPr>
              <a:t> </a:t>
            </a:r>
            <a:r>
              <a:rPr sz="2000" spc="-5" dirty="0">
                <a:latin typeface="Segoe UI"/>
                <a:cs typeface="Segoe UI"/>
              </a:rPr>
              <a:t>approximator</a:t>
            </a:r>
            <a:endParaRPr sz="2000">
              <a:latin typeface="Segoe UI"/>
              <a:cs typeface="Segoe UI"/>
            </a:endParaRPr>
          </a:p>
          <a:p>
            <a:pPr marL="355600" marR="44069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Segoe UI"/>
                <a:cs typeface="Segoe UI"/>
              </a:rPr>
              <a:t>Can approximate </a:t>
            </a:r>
            <a:r>
              <a:rPr sz="2000" dirty="0">
                <a:latin typeface="Segoe UI"/>
                <a:cs typeface="Segoe UI"/>
              </a:rPr>
              <a:t>any non-linear function </a:t>
            </a:r>
            <a:r>
              <a:rPr sz="2000" spc="-5" dirty="0">
                <a:latin typeface="Segoe UI"/>
                <a:cs typeface="Segoe UI"/>
              </a:rPr>
              <a:t>in theory, given </a:t>
            </a:r>
            <a:r>
              <a:rPr sz="2000" dirty="0">
                <a:latin typeface="Segoe UI"/>
                <a:cs typeface="Segoe UI"/>
              </a:rPr>
              <a:t>enough  </a:t>
            </a:r>
            <a:r>
              <a:rPr sz="2000" spc="-5" dirty="0">
                <a:latin typeface="Segoe UI"/>
                <a:cs typeface="Segoe UI"/>
              </a:rPr>
              <a:t>neurons, </a:t>
            </a:r>
            <a:r>
              <a:rPr sz="2000" dirty="0">
                <a:latin typeface="Segoe UI"/>
                <a:cs typeface="Segoe UI"/>
              </a:rPr>
              <a:t>data</a:t>
            </a:r>
            <a:endParaRPr sz="2000">
              <a:latin typeface="Segoe UI"/>
              <a:cs typeface="Segoe UI"/>
            </a:endParaRPr>
          </a:p>
          <a:p>
            <a:pPr marL="355600" marR="5080" indent="-3429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000" spc="15" dirty="0">
                <a:solidFill>
                  <a:srgbClr val="7E7E7E"/>
                </a:solidFill>
                <a:latin typeface="Segoe UI"/>
                <a:cs typeface="Segoe UI"/>
              </a:rPr>
              <a:t>Kurt </a:t>
            </a:r>
            <a:r>
              <a:rPr sz="2000" spc="10" dirty="0">
                <a:solidFill>
                  <a:srgbClr val="7E7E7E"/>
                </a:solidFill>
                <a:latin typeface="Segoe UI"/>
                <a:cs typeface="Segoe UI"/>
              </a:rPr>
              <a:t>Hornik, </a:t>
            </a:r>
            <a:r>
              <a:rPr sz="2000" spc="-5" dirty="0">
                <a:solidFill>
                  <a:srgbClr val="7E7E7E"/>
                </a:solidFill>
                <a:latin typeface="Segoe UI"/>
                <a:cs typeface="Segoe UI"/>
              </a:rPr>
              <a:t>Maxwell Stinchcombe, </a:t>
            </a:r>
            <a:r>
              <a:rPr sz="2000" spc="5" dirty="0">
                <a:solidFill>
                  <a:srgbClr val="7E7E7E"/>
                </a:solidFill>
                <a:latin typeface="Segoe UI"/>
                <a:cs typeface="Segoe UI"/>
              </a:rPr>
              <a:t>Halbert </a:t>
            </a:r>
            <a:r>
              <a:rPr sz="2000" spc="-5" dirty="0">
                <a:solidFill>
                  <a:srgbClr val="7E7E7E"/>
                </a:solidFill>
                <a:latin typeface="Segoe UI"/>
                <a:cs typeface="Segoe UI"/>
              </a:rPr>
              <a:t>White. “Multilayer  </a:t>
            </a:r>
            <a:r>
              <a:rPr sz="2000" dirty="0">
                <a:solidFill>
                  <a:srgbClr val="7E7E7E"/>
                </a:solidFill>
                <a:latin typeface="Segoe UI"/>
                <a:cs typeface="Segoe UI"/>
              </a:rPr>
              <a:t>feedforward networks </a:t>
            </a:r>
            <a:r>
              <a:rPr sz="2000" spc="-10" dirty="0">
                <a:solidFill>
                  <a:srgbClr val="7E7E7E"/>
                </a:solidFill>
                <a:latin typeface="Segoe UI"/>
                <a:cs typeface="Segoe UI"/>
              </a:rPr>
              <a:t>are </a:t>
            </a:r>
            <a:r>
              <a:rPr sz="2000" dirty="0">
                <a:solidFill>
                  <a:srgbClr val="7E7E7E"/>
                </a:solidFill>
                <a:latin typeface="Segoe UI"/>
                <a:cs typeface="Segoe UI"/>
              </a:rPr>
              <a:t>universal </a:t>
            </a:r>
            <a:r>
              <a:rPr sz="2000" spc="-15" dirty="0">
                <a:solidFill>
                  <a:srgbClr val="7E7E7E"/>
                </a:solidFill>
                <a:latin typeface="Segoe UI"/>
                <a:cs typeface="Segoe UI"/>
              </a:rPr>
              <a:t>approximators.” </a:t>
            </a:r>
            <a:r>
              <a:rPr sz="2000" dirty="0">
                <a:solidFill>
                  <a:srgbClr val="7E7E7E"/>
                </a:solidFill>
                <a:latin typeface="Segoe UI"/>
                <a:cs typeface="Segoe UI"/>
              </a:rPr>
              <a:t>Neural Networks,  </a:t>
            </a:r>
            <a:r>
              <a:rPr sz="2000" spc="-5" dirty="0">
                <a:solidFill>
                  <a:srgbClr val="7E7E7E"/>
                </a:solidFill>
                <a:latin typeface="Segoe UI"/>
                <a:cs typeface="Segoe UI"/>
              </a:rPr>
              <a:t>1989</a:t>
            </a:r>
            <a:endParaRPr sz="20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5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Segoe UI"/>
                <a:cs typeface="Segoe UI"/>
              </a:rPr>
              <a:t>Generated lots </a:t>
            </a:r>
            <a:r>
              <a:rPr sz="2000" spc="-20" dirty="0">
                <a:latin typeface="Segoe UI"/>
                <a:cs typeface="Segoe UI"/>
              </a:rPr>
              <a:t>of </a:t>
            </a:r>
            <a:r>
              <a:rPr sz="2000" spc="-5" dirty="0">
                <a:latin typeface="Segoe UI"/>
                <a:cs typeface="Segoe UI"/>
              </a:rPr>
              <a:t>excitement </a:t>
            </a:r>
            <a:r>
              <a:rPr sz="2000" dirty="0">
                <a:latin typeface="Segoe UI"/>
                <a:cs typeface="Segoe UI"/>
              </a:rPr>
              <a:t>and</a:t>
            </a:r>
            <a:r>
              <a:rPr sz="2000" spc="-10" dirty="0">
                <a:latin typeface="Segoe UI"/>
                <a:cs typeface="Segoe UI"/>
              </a:rPr>
              <a:t> </a:t>
            </a:r>
            <a:r>
              <a:rPr sz="2000" dirty="0">
                <a:latin typeface="Segoe UI"/>
                <a:cs typeface="Segoe UI"/>
              </a:rPr>
              <a:t>applications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58670" y="6515810"/>
            <a:ext cx="69208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solidFill>
                  <a:srgbClr val="7E7E7E"/>
                </a:solidFill>
                <a:latin typeface="Arial"/>
                <a:cs typeface="Arial"/>
                <a:hlinkClick r:id="rId2"/>
              </a:rPr>
              <a:t>http://www.andreykurenkov.com/writing/a-brief-history-of-neural-nets-and-deep-learning/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1245" y="483234"/>
            <a:ext cx="76053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75" dirty="0">
                <a:latin typeface="Segoe UI Light"/>
                <a:cs typeface="Segoe UI Light"/>
              </a:rPr>
              <a:t>Training </a:t>
            </a:r>
            <a:r>
              <a:rPr sz="4400" spc="-5" dirty="0">
                <a:latin typeface="Segoe UI Light"/>
                <a:cs typeface="Segoe UI Light"/>
              </a:rPr>
              <a:t>(Deep) </a:t>
            </a:r>
            <a:r>
              <a:rPr sz="4400" dirty="0">
                <a:latin typeface="Segoe UI Light"/>
                <a:cs typeface="Segoe UI Light"/>
              </a:rPr>
              <a:t>Neural</a:t>
            </a:r>
            <a:r>
              <a:rPr sz="4400" spc="-20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Networks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37995"/>
            <a:ext cx="7149465" cy="375983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Segoe UI"/>
                <a:cs typeface="Segoe UI"/>
              </a:rPr>
              <a:t>Computational graphs</a:t>
            </a:r>
            <a:endParaRPr sz="28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Segoe UI"/>
                <a:cs typeface="Segoe UI"/>
              </a:rPr>
              <a:t>Improvements </a:t>
            </a:r>
            <a:r>
              <a:rPr sz="2800" spc="-15" dirty="0">
                <a:latin typeface="Segoe UI"/>
                <a:cs typeface="Segoe UI"/>
              </a:rPr>
              <a:t>to </a:t>
            </a:r>
            <a:r>
              <a:rPr sz="2800" spc="-5" dirty="0">
                <a:latin typeface="Segoe UI"/>
                <a:cs typeface="Segoe UI"/>
              </a:rPr>
              <a:t>gradient</a:t>
            </a:r>
            <a:r>
              <a:rPr sz="2800" spc="30" dirty="0">
                <a:latin typeface="Segoe UI"/>
                <a:cs typeface="Segoe UI"/>
              </a:rPr>
              <a:t> </a:t>
            </a:r>
            <a:r>
              <a:rPr sz="2800" spc="-5" dirty="0">
                <a:latin typeface="Segoe UI"/>
                <a:cs typeface="Segoe UI"/>
              </a:rPr>
              <a:t>descent</a:t>
            </a:r>
            <a:endParaRPr sz="2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59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5" dirty="0">
                <a:latin typeface="Segoe UI"/>
                <a:cs typeface="Segoe UI"/>
              </a:rPr>
              <a:t>Stochastic </a:t>
            </a:r>
            <a:r>
              <a:rPr sz="2400" dirty="0">
                <a:latin typeface="Segoe UI"/>
                <a:cs typeface="Segoe UI"/>
              </a:rPr>
              <a:t>gradient</a:t>
            </a:r>
            <a:r>
              <a:rPr sz="2400" spc="45" dirty="0">
                <a:latin typeface="Segoe UI"/>
                <a:cs typeface="Segoe UI"/>
              </a:rPr>
              <a:t> </a:t>
            </a:r>
            <a:r>
              <a:rPr sz="2400" spc="-5" dirty="0">
                <a:latin typeface="Segoe UI"/>
                <a:cs typeface="Segoe UI"/>
              </a:rPr>
              <a:t>descent</a:t>
            </a:r>
            <a:endParaRPr sz="24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Segoe UI"/>
                <a:cs typeface="Segoe UI"/>
              </a:rPr>
              <a:t>Momentum</a:t>
            </a:r>
            <a:endParaRPr sz="24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-10" dirty="0">
                <a:latin typeface="Segoe UI"/>
                <a:cs typeface="Segoe UI"/>
              </a:rPr>
              <a:t>Weight</a:t>
            </a:r>
            <a:r>
              <a:rPr sz="2400" spc="-5" dirty="0">
                <a:latin typeface="Segoe UI"/>
                <a:cs typeface="Segoe UI"/>
              </a:rPr>
              <a:t> </a:t>
            </a:r>
            <a:r>
              <a:rPr sz="2400" dirty="0">
                <a:latin typeface="Segoe UI"/>
                <a:cs typeface="Segoe UI"/>
              </a:rPr>
              <a:t>decay</a:t>
            </a:r>
            <a:endParaRPr sz="24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spcBef>
                <a:spcPts val="6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10" dirty="0">
                <a:latin typeface="Segoe UI"/>
                <a:cs typeface="Segoe UI"/>
              </a:rPr>
              <a:t>Next:</a:t>
            </a:r>
            <a:endParaRPr sz="2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59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Segoe UI"/>
                <a:cs typeface="Segoe UI"/>
              </a:rPr>
              <a:t>The </a:t>
            </a:r>
            <a:r>
              <a:rPr sz="2400" spc="-25" dirty="0">
                <a:latin typeface="Segoe UI"/>
                <a:cs typeface="Segoe UI"/>
              </a:rPr>
              <a:t>Vanishing </a:t>
            </a:r>
            <a:r>
              <a:rPr sz="2400" spc="-5" dirty="0">
                <a:latin typeface="Segoe UI"/>
                <a:cs typeface="Segoe UI"/>
              </a:rPr>
              <a:t>Gradient</a:t>
            </a:r>
            <a:r>
              <a:rPr sz="2400" spc="50" dirty="0">
                <a:latin typeface="Segoe UI"/>
                <a:cs typeface="Segoe UI"/>
              </a:rPr>
              <a:t> </a:t>
            </a:r>
            <a:r>
              <a:rPr sz="2400" spc="-5" dirty="0">
                <a:latin typeface="Segoe UI"/>
                <a:cs typeface="Segoe UI"/>
              </a:rPr>
              <a:t>Problem</a:t>
            </a:r>
            <a:endParaRPr sz="24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920" algn="l"/>
              </a:tabLst>
            </a:pPr>
            <a:r>
              <a:rPr sz="2400" dirty="0">
                <a:latin typeface="Segoe UI"/>
                <a:cs typeface="Segoe UI"/>
              </a:rPr>
              <a:t>Examples </a:t>
            </a:r>
            <a:r>
              <a:rPr sz="2400" spc="-30" dirty="0">
                <a:latin typeface="Segoe UI"/>
                <a:cs typeface="Segoe UI"/>
              </a:rPr>
              <a:t>of </a:t>
            </a:r>
            <a:r>
              <a:rPr sz="2400" spc="-5" dirty="0">
                <a:latin typeface="Segoe UI"/>
                <a:cs typeface="Segoe UI"/>
              </a:rPr>
              <a:t>current </a:t>
            </a:r>
            <a:r>
              <a:rPr sz="2400" dirty="0">
                <a:latin typeface="Segoe UI"/>
                <a:cs typeface="Segoe UI"/>
              </a:rPr>
              <a:t>deep </a:t>
            </a:r>
            <a:r>
              <a:rPr sz="2400" spc="-5" dirty="0">
                <a:latin typeface="Segoe UI"/>
                <a:cs typeface="Segoe UI"/>
              </a:rPr>
              <a:t>learning </a:t>
            </a:r>
            <a:r>
              <a:rPr sz="2400" spc="-10" dirty="0">
                <a:latin typeface="Segoe UI"/>
                <a:cs typeface="Segoe UI"/>
              </a:rPr>
              <a:t>architectures</a:t>
            </a:r>
            <a:endParaRPr sz="24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7116" y="483234"/>
            <a:ext cx="65074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374265" algn="l"/>
              </a:tabLst>
            </a:pPr>
            <a:r>
              <a:rPr sz="4400" spc="-60" dirty="0">
                <a:latin typeface="Segoe UI Light"/>
                <a:cs typeface="Segoe UI Light"/>
              </a:rPr>
              <a:t>Vanishing	</a:t>
            </a:r>
            <a:r>
              <a:rPr sz="4400" spc="-5" dirty="0">
                <a:latin typeface="Segoe UI Light"/>
                <a:cs typeface="Segoe UI Light"/>
              </a:rPr>
              <a:t>Gradient</a:t>
            </a:r>
            <a:r>
              <a:rPr sz="4400" spc="-105" dirty="0">
                <a:latin typeface="Segoe UI Light"/>
                <a:cs typeface="Segoe UI Light"/>
              </a:rPr>
              <a:t> </a:t>
            </a:r>
            <a:r>
              <a:rPr sz="4400" spc="-15" dirty="0">
                <a:latin typeface="Segoe UI Light"/>
                <a:cs typeface="Segoe UI Light"/>
              </a:rPr>
              <a:t>Problem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0681" y="1443351"/>
            <a:ext cx="7980680" cy="1708150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2400" spc="-5" dirty="0">
                <a:latin typeface="Segoe UI"/>
                <a:cs typeface="Segoe UI"/>
              </a:rPr>
              <a:t>In </a:t>
            </a:r>
            <a:r>
              <a:rPr sz="2400" dirty="0">
                <a:latin typeface="Segoe UI"/>
                <a:cs typeface="Segoe UI"/>
              </a:rPr>
              <a:t>deep</a:t>
            </a:r>
            <a:r>
              <a:rPr sz="2400" spc="-10" dirty="0">
                <a:latin typeface="Segoe UI"/>
                <a:cs typeface="Segoe UI"/>
              </a:rPr>
              <a:t> </a:t>
            </a:r>
            <a:r>
              <a:rPr sz="2400" dirty="0">
                <a:latin typeface="Segoe UI"/>
                <a:cs typeface="Segoe UI"/>
              </a:rPr>
              <a:t>networks</a:t>
            </a:r>
            <a:endParaRPr sz="2400">
              <a:latin typeface="Segoe UI"/>
              <a:cs typeface="Segoe UI"/>
            </a:endParaRPr>
          </a:p>
          <a:p>
            <a:pPr marL="299085" indent="-287020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299720" algn="l"/>
              </a:tabLst>
            </a:pPr>
            <a:r>
              <a:rPr sz="2400" spc="-5" dirty="0">
                <a:latin typeface="Segoe UI"/>
                <a:cs typeface="Segoe UI"/>
              </a:rPr>
              <a:t>Gradients in </a:t>
            </a:r>
            <a:r>
              <a:rPr sz="2400" dirty="0">
                <a:latin typeface="Segoe UI"/>
                <a:cs typeface="Segoe UI"/>
              </a:rPr>
              <a:t>the </a:t>
            </a:r>
            <a:r>
              <a:rPr sz="2400" spc="-5" dirty="0">
                <a:latin typeface="Segoe UI"/>
                <a:cs typeface="Segoe UI"/>
              </a:rPr>
              <a:t>lower layers </a:t>
            </a:r>
            <a:r>
              <a:rPr sz="2400" spc="-10" dirty="0">
                <a:latin typeface="Segoe UI"/>
                <a:cs typeface="Segoe UI"/>
              </a:rPr>
              <a:t>are </a:t>
            </a:r>
            <a:r>
              <a:rPr sz="2400" spc="-5" dirty="0">
                <a:latin typeface="Segoe UI"/>
                <a:cs typeface="Segoe UI"/>
              </a:rPr>
              <a:t>typically extremely</a:t>
            </a:r>
            <a:r>
              <a:rPr sz="2400" spc="80" dirty="0">
                <a:latin typeface="Segoe UI"/>
                <a:cs typeface="Segoe UI"/>
              </a:rPr>
              <a:t> </a:t>
            </a:r>
            <a:r>
              <a:rPr sz="2400" spc="-5" dirty="0">
                <a:latin typeface="Segoe UI"/>
                <a:cs typeface="Segoe UI"/>
              </a:rPr>
              <a:t>small</a:t>
            </a:r>
            <a:endParaRPr sz="2400">
              <a:latin typeface="Segoe UI"/>
              <a:cs typeface="Segoe UI"/>
            </a:endParaRPr>
          </a:p>
          <a:p>
            <a:pPr marL="299085" marR="876935" indent="-287020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299720" algn="l"/>
              </a:tabLst>
            </a:pPr>
            <a:r>
              <a:rPr sz="2400" spc="-5" dirty="0">
                <a:latin typeface="Segoe UI"/>
                <a:cs typeface="Segoe UI"/>
              </a:rPr>
              <a:t>Optimizing multi-layer </a:t>
            </a:r>
            <a:r>
              <a:rPr sz="2400" dirty="0">
                <a:latin typeface="Segoe UI"/>
                <a:cs typeface="Segoe UI"/>
              </a:rPr>
              <a:t>neural networks </a:t>
            </a:r>
            <a:r>
              <a:rPr sz="2400" spc="-10" dirty="0">
                <a:latin typeface="Segoe UI"/>
                <a:cs typeface="Segoe UI"/>
              </a:rPr>
              <a:t>takes </a:t>
            </a:r>
            <a:r>
              <a:rPr sz="2400" dirty="0">
                <a:latin typeface="Segoe UI"/>
                <a:cs typeface="Segoe UI"/>
              </a:rPr>
              <a:t>huge  </a:t>
            </a:r>
            <a:r>
              <a:rPr sz="2400" spc="-5" dirty="0">
                <a:latin typeface="Segoe UI"/>
                <a:cs typeface="Segoe UI"/>
              </a:rPr>
              <a:t>amount </a:t>
            </a:r>
            <a:r>
              <a:rPr sz="2400" spc="-30" dirty="0">
                <a:latin typeface="Segoe UI"/>
                <a:cs typeface="Segoe UI"/>
              </a:rPr>
              <a:t>of</a:t>
            </a:r>
            <a:r>
              <a:rPr sz="2400" spc="30" dirty="0">
                <a:latin typeface="Segoe UI"/>
                <a:cs typeface="Segoe UI"/>
              </a:rPr>
              <a:t> </a:t>
            </a:r>
            <a:r>
              <a:rPr sz="2400" dirty="0">
                <a:latin typeface="Segoe UI"/>
                <a:cs typeface="Segoe UI"/>
              </a:rPr>
              <a:t>time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913757" y="6471615"/>
            <a:ext cx="40760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Slide credit: adapted </a:t>
            </a:r>
            <a:r>
              <a:rPr sz="1800" dirty="0">
                <a:solidFill>
                  <a:srgbClr val="7E7E7E"/>
                </a:solidFill>
                <a:latin typeface="Arial"/>
                <a:cs typeface="Arial"/>
              </a:rPr>
              <a:t>from </a:t>
            </a:r>
            <a:r>
              <a:rPr sz="1800" spc="-10" dirty="0">
                <a:solidFill>
                  <a:srgbClr val="7E7E7E"/>
                </a:solidFill>
                <a:latin typeface="Arial"/>
                <a:cs typeface="Arial"/>
              </a:rPr>
              <a:t>Bohyung</a:t>
            </a:r>
            <a:r>
              <a:rPr sz="1800" spc="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7E7E7E"/>
                </a:solidFill>
                <a:latin typeface="Arial"/>
                <a:cs typeface="Arial"/>
              </a:rPr>
              <a:t>Han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555B8973-EEFA-49AF-B726-976AF13F0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208" y="3442252"/>
            <a:ext cx="6599583" cy="219654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7116" y="483234"/>
            <a:ext cx="650748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374265" algn="l"/>
              </a:tabLst>
            </a:pPr>
            <a:r>
              <a:rPr sz="4400" spc="-60" dirty="0">
                <a:latin typeface="Segoe UI Light"/>
                <a:cs typeface="Segoe UI Light"/>
              </a:rPr>
              <a:t>Vanishing	</a:t>
            </a:r>
            <a:r>
              <a:rPr sz="4400" spc="-5" dirty="0">
                <a:latin typeface="Segoe UI Light"/>
                <a:cs typeface="Segoe UI Light"/>
              </a:rPr>
              <a:t>Gradient</a:t>
            </a:r>
            <a:r>
              <a:rPr sz="4400" spc="-105" dirty="0">
                <a:latin typeface="Segoe UI Light"/>
                <a:cs typeface="Segoe UI Light"/>
              </a:rPr>
              <a:t> </a:t>
            </a:r>
            <a:r>
              <a:rPr sz="4400" spc="-15" dirty="0">
                <a:latin typeface="Segoe UI Light"/>
                <a:cs typeface="Segoe UI Light"/>
              </a:rPr>
              <a:t>Problem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2501"/>
            <a:ext cx="7445375" cy="42240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79946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5" dirty="0">
                <a:latin typeface="Segoe UI"/>
                <a:cs typeface="Segoe UI"/>
              </a:rPr>
              <a:t>Vanishing </a:t>
            </a:r>
            <a:r>
              <a:rPr sz="3200" dirty="0">
                <a:latin typeface="Segoe UI"/>
                <a:cs typeface="Segoe UI"/>
              </a:rPr>
              <a:t>gradient </a:t>
            </a:r>
            <a:r>
              <a:rPr sz="3200" spc="-5" dirty="0">
                <a:latin typeface="Segoe UI"/>
                <a:cs typeface="Segoe UI"/>
              </a:rPr>
              <a:t>problem </a:t>
            </a:r>
            <a:r>
              <a:rPr sz="3200" dirty="0">
                <a:latin typeface="Segoe UI"/>
                <a:cs typeface="Segoe UI"/>
              </a:rPr>
              <a:t>can be  </a:t>
            </a:r>
            <a:r>
              <a:rPr sz="3200" spc="-5" dirty="0">
                <a:latin typeface="Segoe UI"/>
                <a:cs typeface="Segoe UI"/>
              </a:rPr>
              <a:t>mitigated</a:t>
            </a:r>
            <a:endParaRPr sz="32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Arial"/>
              <a:buChar char="•"/>
            </a:pPr>
            <a:endParaRPr sz="3100">
              <a:latin typeface="Segoe UI"/>
              <a:cs typeface="Segoe UI"/>
            </a:endParaRPr>
          </a:p>
          <a:p>
            <a:pPr marL="287020" marR="2510155" lvl="1" indent="-287020" algn="r">
              <a:lnSpc>
                <a:spcPct val="100000"/>
              </a:lnSpc>
              <a:buFont typeface="Arial"/>
              <a:buChar char="–"/>
              <a:tabLst>
                <a:tab pos="287020" algn="l"/>
              </a:tabLst>
            </a:pPr>
            <a:r>
              <a:rPr sz="2800" spc="-10" dirty="0">
                <a:latin typeface="Segoe UI"/>
                <a:cs typeface="Segoe UI"/>
              </a:rPr>
              <a:t>Using </a:t>
            </a:r>
            <a:r>
              <a:rPr sz="2800" spc="-5" dirty="0">
                <a:latin typeface="Segoe UI"/>
                <a:cs typeface="Segoe UI"/>
              </a:rPr>
              <a:t>other</a:t>
            </a:r>
            <a:r>
              <a:rPr sz="2800" spc="5" dirty="0">
                <a:latin typeface="Segoe UI"/>
                <a:cs typeface="Segoe UI"/>
              </a:rPr>
              <a:t> </a:t>
            </a:r>
            <a:r>
              <a:rPr sz="2800" spc="-5" dirty="0">
                <a:latin typeface="Segoe UI"/>
                <a:cs typeface="Segoe UI"/>
              </a:rPr>
              <a:t>non-linearities</a:t>
            </a:r>
            <a:endParaRPr sz="2800">
              <a:latin typeface="Segoe UI"/>
              <a:cs typeface="Segoe UI"/>
            </a:endParaRPr>
          </a:p>
          <a:p>
            <a:pPr marL="228600" marR="2507615" lvl="2" indent="-228600" algn="r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228600" algn="l"/>
              </a:tabLst>
            </a:pPr>
            <a:r>
              <a:rPr sz="2400" spc="-5" dirty="0">
                <a:latin typeface="Segoe UI"/>
                <a:cs typeface="Segoe UI"/>
              </a:rPr>
              <a:t>E.g., </a:t>
            </a:r>
            <a:r>
              <a:rPr sz="2400" dirty="0">
                <a:latin typeface="Segoe UI"/>
                <a:cs typeface="Segoe UI"/>
              </a:rPr>
              <a:t>Rectifier: f(x) =</a:t>
            </a:r>
            <a:r>
              <a:rPr sz="2400" spc="-5" dirty="0">
                <a:latin typeface="Segoe UI"/>
                <a:cs typeface="Segoe UI"/>
              </a:rPr>
              <a:t> max(0,x)</a:t>
            </a:r>
            <a:endParaRPr sz="2400">
              <a:latin typeface="Segoe UI"/>
              <a:cs typeface="Segoe UI"/>
            </a:endParaRPr>
          </a:p>
          <a:p>
            <a:pPr lvl="2">
              <a:lnSpc>
                <a:spcPct val="100000"/>
              </a:lnSpc>
              <a:buFont typeface="Arial"/>
              <a:buChar char="•"/>
            </a:pPr>
            <a:endParaRPr sz="3200">
              <a:latin typeface="Segoe UI"/>
              <a:cs typeface="Segoe UI"/>
            </a:endParaRPr>
          </a:p>
          <a:p>
            <a:pPr lvl="2">
              <a:lnSpc>
                <a:spcPct val="100000"/>
              </a:lnSpc>
              <a:spcBef>
                <a:spcPts val="55"/>
              </a:spcBef>
              <a:buFont typeface="Arial"/>
              <a:buChar char="•"/>
            </a:pPr>
            <a:endParaRPr sz="245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Segoe UI"/>
                <a:cs typeface="Segoe UI"/>
              </a:rPr>
              <a:t>Using custom neural network</a:t>
            </a:r>
            <a:r>
              <a:rPr sz="2800" spc="-10" dirty="0">
                <a:latin typeface="Segoe UI"/>
                <a:cs typeface="Segoe UI"/>
              </a:rPr>
              <a:t> architectures</a:t>
            </a:r>
            <a:endParaRPr sz="2800">
              <a:latin typeface="Segoe UI"/>
              <a:cs typeface="Segoe UI"/>
            </a:endParaRPr>
          </a:p>
          <a:p>
            <a:pPr marL="1155700" lvl="2" indent="-229235">
              <a:lnSpc>
                <a:spcPct val="100000"/>
              </a:lnSpc>
              <a:spcBef>
                <a:spcPts val="595"/>
              </a:spcBef>
              <a:buFont typeface="Arial"/>
              <a:buChar char="•"/>
              <a:tabLst>
                <a:tab pos="1156335" algn="l"/>
              </a:tabLst>
            </a:pPr>
            <a:r>
              <a:rPr sz="2400" spc="-5" dirty="0">
                <a:latin typeface="Segoe UI"/>
                <a:cs typeface="Segoe UI"/>
              </a:rPr>
              <a:t>E.g.,</a:t>
            </a:r>
            <a:r>
              <a:rPr sz="2400" spc="10" dirty="0">
                <a:latin typeface="Segoe UI"/>
                <a:cs typeface="Segoe UI"/>
              </a:rPr>
              <a:t> </a:t>
            </a:r>
            <a:r>
              <a:rPr sz="2400" dirty="0">
                <a:latin typeface="Segoe UI"/>
                <a:cs typeface="Segoe UI"/>
              </a:rPr>
              <a:t>LSTM</a:t>
            </a:r>
            <a:endParaRPr sz="24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Deep Learning</a:t>
            </a:r>
            <a:r>
              <a:rPr spc="-30" dirty="0"/>
              <a:t> </a:t>
            </a:r>
            <a:r>
              <a:rPr spc="-15" dirty="0"/>
              <a:t>Optimization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0476" y="1770379"/>
            <a:ext cx="2911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00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spc="-10" dirty="0">
                <a:latin typeface="Calibri"/>
                <a:cs typeface="Calibri"/>
              </a:rPr>
              <a:t>Gradient </a:t>
            </a:r>
            <a:r>
              <a:rPr sz="1800" spc="-5" dirty="0">
                <a:latin typeface="Calibri"/>
                <a:cs typeface="Calibri"/>
              </a:rPr>
              <a:t>descent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algorithm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2751" y="2523744"/>
            <a:ext cx="3642360" cy="231343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70703" y="2633472"/>
            <a:ext cx="3837431" cy="238353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211912" y="5687567"/>
            <a:ext cx="179895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Calibri"/>
                <a:cs typeface="Calibri"/>
                <a:hlinkClick r:id="rId4"/>
              </a:rPr>
              <a:t>http://introtodeeplearning.com/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Deep Learning</a:t>
            </a:r>
            <a:r>
              <a:rPr spc="-30" dirty="0"/>
              <a:t> </a:t>
            </a:r>
            <a:r>
              <a:rPr spc="-15" dirty="0"/>
              <a:t>Optimization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0476" y="1758188"/>
            <a:ext cx="1868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00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b="1" spc="-10" dirty="0">
                <a:latin typeface="Calibri"/>
                <a:cs typeface="Calibri"/>
              </a:rPr>
              <a:t>Practical Issue</a:t>
            </a:r>
            <a:r>
              <a:rPr sz="1800" b="1" spc="-6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0476" y="2045208"/>
            <a:ext cx="6517005" cy="2692400"/>
          </a:xfrm>
          <a:prstGeom prst="rect">
            <a:avLst/>
          </a:prstGeom>
        </p:spPr>
        <p:txBody>
          <a:bodyPr vert="horz" wrap="square" lIns="0" tIns="134620" rIns="0" bIns="0" rtlCol="0">
            <a:spAutoFit/>
          </a:bodyPr>
          <a:lstStyle/>
          <a:p>
            <a:pPr marL="585470" indent="-372745">
              <a:lnSpc>
                <a:spcPct val="100000"/>
              </a:lnSpc>
              <a:spcBef>
                <a:spcPts val="10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How </a:t>
            </a: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to set </a:t>
            </a:r>
            <a:r>
              <a:rPr sz="1700" i="1" spc="-15" dirty="0">
                <a:solidFill>
                  <a:srgbClr val="C00000"/>
                </a:solidFill>
                <a:latin typeface="Calibri"/>
                <a:cs typeface="Calibri"/>
              </a:rPr>
              <a:t>the </a:t>
            </a: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learning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rate</a:t>
            </a:r>
            <a:r>
              <a:rPr sz="1700" i="1" spc="-13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500" spc="195" dirty="0">
                <a:solidFill>
                  <a:srgbClr val="C00000"/>
                </a:solidFill>
                <a:latin typeface="Cambria Math"/>
                <a:cs typeface="Cambria Math"/>
              </a:rPr>
              <a:t>!</a:t>
            </a:r>
            <a:r>
              <a:rPr sz="1700" i="1" spc="195" dirty="0">
                <a:solidFill>
                  <a:srgbClr val="C00000"/>
                </a:solidFill>
                <a:latin typeface="Calibri"/>
                <a:cs typeface="Calibri"/>
              </a:rPr>
              <a:t>?</a:t>
            </a:r>
            <a:endParaRPr sz="1700">
              <a:latin typeface="Calibri"/>
              <a:cs typeface="Calibri"/>
            </a:endParaRPr>
          </a:p>
          <a:p>
            <a:pPr marL="585470" indent="-372745">
              <a:lnSpc>
                <a:spcPct val="100000"/>
              </a:lnSpc>
              <a:spcBef>
                <a:spcPts val="9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25" dirty="0">
                <a:solidFill>
                  <a:srgbClr val="C00000"/>
                </a:solidFill>
                <a:latin typeface="Calibri"/>
                <a:cs typeface="Calibri"/>
              </a:rPr>
              <a:t>Small </a:t>
            </a:r>
            <a:r>
              <a:rPr sz="1700" spc="-25" dirty="0">
                <a:latin typeface="Calibri"/>
                <a:cs typeface="Calibri"/>
              </a:rPr>
              <a:t>learning </a:t>
            </a:r>
            <a:r>
              <a:rPr sz="1700" spc="-35" dirty="0">
                <a:latin typeface="Calibri"/>
                <a:cs typeface="Calibri"/>
              </a:rPr>
              <a:t>rate converges </a:t>
            </a:r>
            <a:r>
              <a:rPr sz="1700" spc="-40" dirty="0">
                <a:latin typeface="Calibri"/>
                <a:cs typeface="Calibri"/>
              </a:rPr>
              <a:t>slowly, </a:t>
            </a:r>
            <a:r>
              <a:rPr sz="1700" spc="-25" dirty="0">
                <a:latin typeface="Calibri"/>
                <a:cs typeface="Calibri"/>
              </a:rPr>
              <a:t>and gets stuck with local </a:t>
            </a:r>
            <a:r>
              <a:rPr sz="1700" spc="-30" dirty="0">
                <a:latin typeface="Calibri"/>
                <a:cs typeface="Calibri"/>
              </a:rPr>
              <a:t>minima</a:t>
            </a:r>
            <a:endParaRPr sz="1700">
              <a:latin typeface="Calibri"/>
              <a:cs typeface="Calibri"/>
            </a:endParaRPr>
          </a:p>
          <a:p>
            <a:pPr marL="585470" indent="-372745">
              <a:lnSpc>
                <a:spcPct val="100000"/>
              </a:lnSpc>
              <a:spcBef>
                <a:spcPts val="84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30" dirty="0">
                <a:solidFill>
                  <a:srgbClr val="C00000"/>
                </a:solidFill>
                <a:latin typeface="Calibri"/>
                <a:cs typeface="Calibri"/>
              </a:rPr>
              <a:t>Large </a:t>
            </a:r>
            <a:r>
              <a:rPr sz="1700" spc="-25" dirty="0">
                <a:latin typeface="Calibri"/>
                <a:cs typeface="Calibri"/>
              </a:rPr>
              <a:t>learning </a:t>
            </a:r>
            <a:r>
              <a:rPr sz="1700" spc="-35" dirty="0">
                <a:latin typeface="Calibri"/>
                <a:cs typeface="Calibri"/>
              </a:rPr>
              <a:t>rate </a:t>
            </a:r>
            <a:r>
              <a:rPr sz="1700" spc="-40" dirty="0">
                <a:latin typeface="Calibri"/>
                <a:cs typeface="Calibri"/>
              </a:rPr>
              <a:t>may </a:t>
            </a:r>
            <a:r>
              <a:rPr sz="1700" spc="-20" dirty="0">
                <a:latin typeface="Calibri"/>
                <a:cs typeface="Calibri"/>
              </a:rPr>
              <a:t>lead to </a:t>
            </a:r>
            <a:r>
              <a:rPr sz="1700" spc="-30" dirty="0">
                <a:latin typeface="Calibri"/>
                <a:cs typeface="Calibri"/>
              </a:rPr>
              <a:t>unstable </a:t>
            </a:r>
            <a:r>
              <a:rPr sz="1700" spc="-25" dirty="0">
                <a:latin typeface="Calibri"/>
                <a:cs typeface="Calibri"/>
              </a:rPr>
              <a:t>and </a:t>
            </a:r>
            <a:r>
              <a:rPr sz="1700" spc="-30" dirty="0">
                <a:latin typeface="Calibri"/>
                <a:cs typeface="Calibri"/>
              </a:rPr>
              <a:t>diverge</a:t>
            </a:r>
            <a:r>
              <a:rPr sz="1700" spc="-85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results</a:t>
            </a:r>
            <a:endParaRPr sz="17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1075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spc="-5" dirty="0">
                <a:solidFill>
                  <a:srgbClr val="0070C0"/>
                </a:solidFill>
                <a:latin typeface="Calibri"/>
                <a:cs typeface="Calibri"/>
              </a:rPr>
              <a:t>Solution</a:t>
            </a:r>
            <a:r>
              <a:rPr sz="1800" spc="-5" dirty="0">
                <a:latin typeface="Calibri"/>
                <a:cs typeface="Calibri"/>
              </a:rPr>
              <a:t>: </a:t>
            </a:r>
            <a:r>
              <a:rPr sz="1800" spc="-10" dirty="0">
                <a:latin typeface="Calibri"/>
                <a:cs typeface="Calibri"/>
              </a:rPr>
              <a:t>Adaptive </a:t>
            </a:r>
            <a:r>
              <a:rPr sz="1800" spc="-5" dirty="0">
                <a:latin typeface="Calibri"/>
                <a:cs typeface="Calibri"/>
              </a:rPr>
              <a:t>Learning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Rate</a:t>
            </a:r>
            <a:endParaRPr sz="180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94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35" dirty="0">
                <a:latin typeface="Calibri"/>
                <a:cs typeface="Calibri"/>
              </a:rPr>
              <a:t>Momentum</a:t>
            </a:r>
            <a:endParaRPr sz="170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9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25" dirty="0">
                <a:latin typeface="Calibri"/>
                <a:cs typeface="Calibri"/>
              </a:rPr>
              <a:t>Adadelta</a:t>
            </a:r>
            <a:endParaRPr sz="170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865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25" dirty="0">
                <a:latin typeface="Calibri"/>
                <a:cs typeface="Calibri"/>
              </a:rPr>
              <a:t>Adam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18831" y="1905000"/>
            <a:ext cx="1210055" cy="31089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428151" y="2290571"/>
            <a:ext cx="123698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30" dirty="0">
                <a:latin typeface="Calibri"/>
                <a:cs typeface="Calibri"/>
              </a:rPr>
              <a:t>Gradient</a:t>
            </a:r>
            <a:r>
              <a:rPr sz="1400" spc="-8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Descent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88735" y="3560064"/>
            <a:ext cx="2822448" cy="251155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Deep Learning</a:t>
            </a:r>
            <a:r>
              <a:rPr spc="-30" dirty="0"/>
              <a:t> </a:t>
            </a:r>
            <a:r>
              <a:rPr spc="-15" dirty="0"/>
              <a:t>Optimization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0476" y="1615649"/>
            <a:ext cx="4856480" cy="2659702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220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b="1" spc="-10" dirty="0">
                <a:latin typeface="Calibri"/>
                <a:cs typeface="Calibri"/>
              </a:rPr>
              <a:t>Practical Issue</a:t>
            </a:r>
            <a:r>
              <a:rPr sz="1800" b="1" dirty="0">
                <a:latin typeface="Calibri"/>
                <a:cs typeface="Calibri"/>
              </a:rPr>
              <a:t> 2</a:t>
            </a:r>
            <a:endParaRPr sz="1800" dirty="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10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How </a:t>
            </a: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to efficiently train </a:t>
            </a:r>
            <a:r>
              <a:rPr sz="1700" i="1" spc="-15" dirty="0">
                <a:solidFill>
                  <a:srgbClr val="C00000"/>
                </a:solidFill>
                <a:latin typeface="Calibri"/>
                <a:cs typeface="Calibri"/>
              </a:rPr>
              <a:t>the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model </a:t>
            </a:r>
            <a:r>
              <a:rPr sz="1700" i="1" spc="-15" dirty="0">
                <a:solidFill>
                  <a:srgbClr val="C00000"/>
                </a:solidFill>
                <a:latin typeface="Calibri"/>
                <a:cs typeface="Calibri"/>
              </a:rPr>
              <a:t>on big</a:t>
            </a:r>
            <a:r>
              <a:rPr sz="1700" i="1" spc="-1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data?</a:t>
            </a:r>
            <a:endParaRPr sz="1700" dirty="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9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30" dirty="0">
                <a:latin typeface="Calibri"/>
                <a:cs typeface="Calibri"/>
              </a:rPr>
              <a:t>Computing </a:t>
            </a:r>
            <a:r>
              <a:rPr lang="en-US" sz="1700" spc="15" dirty="0">
                <a:latin typeface="Cambria Math"/>
                <a:cs typeface="Calibri"/>
              </a:rPr>
              <a:t>gradient</a:t>
            </a:r>
            <a:r>
              <a:rPr sz="1700" spc="15" dirty="0">
                <a:latin typeface="Cambria Math"/>
                <a:cs typeface="Cambria Math"/>
              </a:rPr>
              <a:t> </a:t>
            </a:r>
            <a:r>
              <a:rPr sz="1700" spc="-25" dirty="0">
                <a:latin typeface="Calibri"/>
                <a:cs typeface="Calibri"/>
              </a:rPr>
              <a:t>over </a:t>
            </a:r>
            <a:r>
              <a:rPr sz="1700" spc="-30" dirty="0">
                <a:latin typeface="Calibri"/>
                <a:cs typeface="Calibri"/>
              </a:rPr>
              <a:t>entire </a:t>
            </a:r>
            <a:r>
              <a:rPr sz="1700" spc="-35" dirty="0">
                <a:latin typeface="Calibri"/>
                <a:cs typeface="Calibri"/>
              </a:rPr>
              <a:t>data </a:t>
            </a:r>
            <a:r>
              <a:rPr sz="1700" spc="-10" dirty="0">
                <a:latin typeface="Calibri"/>
                <a:cs typeface="Calibri"/>
              </a:rPr>
              <a:t>is </a:t>
            </a:r>
            <a:r>
              <a:rPr sz="1700" spc="-20" dirty="0">
                <a:latin typeface="Calibri"/>
                <a:cs typeface="Calibri"/>
              </a:rPr>
              <a:t>very</a:t>
            </a:r>
            <a:r>
              <a:rPr sz="1700" spc="-95" dirty="0">
                <a:latin typeface="Calibri"/>
                <a:cs typeface="Calibri"/>
              </a:rPr>
              <a:t> </a:t>
            </a:r>
            <a:r>
              <a:rPr sz="1700" spc="-30" dirty="0">
                <a:latin typeface="Calibri"/>
                <a:cs typeface="Calibri"/>
              </a:rPr>
              <a:t>inefficient</a:t>
            </a:r>
            <a:endParaRPr sz="1700" dirty="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955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spc="-5" dirty="0">
                <a:solidFill>
                  <a:srgbClr val="0070C0"/>
                </a:solidFill>
                <a:latin typeface="Calibri"/>
                <a:cs typeface="Calibri"/>
              </a:rPr>
              <a:t>Solution</a:t>
            </a:r>
            <a:r>
              <a:rPr sz="1800" spc="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0070C0"/>
                </a:solidFill>
                <a:latin typeface="Calibri"/>
                <a:cs typeface="Calibri"/>
              </a:rPr>
              <a:t>1</a:t>
            </a:r>
            <a:endParaRPr sz="1800" dirty="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94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25" dirty="0">
                <a:latin typeface="Calibri"/>
                <a:cs typeface="Calibri"/>
              </a:rPr>
              <a:t>Stochastic </a:t>
            </a:r>
            <a:r>
              <a:rPr sz="1700" spc="-35" dirty="0">
                <a:latin typeface="Calibri"/>
                <a:cs typeface="Calibri"/>
              </a:rPr>
              <a:t>Gradient </a:t>
            </a:r>
            <a:r>
              <a:rPr sz="1700" spc="-25" dirty="0">
                <a:latin typeface="Calibri"/>
                <a:cs typeface="Calibri"/>
              </a:rPr>
              <a:t>Descent</a:t>
            </a:r>
            <a:r>
              <a:rPr sz="1700" spc="-35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(SGD)</a:t>
            </a:r>
            <a:endParaRPr sz="1700" dirty="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9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35" dirty="0">
                <a:latin typeface="Calibri"/>
                <a:cs typeface="Calibri"/>
              </a:rPr>
              <a:t>Easy </a:t>
            </a:r>
            <a:r>
              <a:rPr sz="1700" spc="-20" dirty="0">
                <a:latin typeface="Calibri"/>
                <a:cs typeface="Calibri"/>
              </a:rPr>
              <a:t>to </a:t>
            </a:r>
            <a:r>
              <a:rPr sz="1700" spc="-30" dirty="0">
                <a:latin typeface="Calibri"/>
                <a:cs typeface="Calibri"/>
              </a:rPr>
              <a:t>compute, </a:t>
            </a:r>
            <a:r>
              <a:rPr sz="1700" spc="-25" dirty="0">
                <a:latin typeface="Calibri"/>
                <a:cs typeface="Calibri"/>
              </a:rPr>
              <a:t>but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30" dirty="0">
                <a:latin typeface="Calibri"/>
                <a:cs typeface="Calibri"/>
              </a:rPr>
              <a:t>unstable</a:t>
            </a:r>
            <a:endParaRPr sz="17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0359" y="2100072"/>
            <a:ext cx="1249679" cy="36880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693134" y="3127248"/>
            <a:ext cx="2667635" cy="2009139"/>
            <a:chOff x="5693134" y="3127248"/>
            <a:chExt cx="2667635" cy="200913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02807" y="3127248"/>
              <a:ext cx="2657856" cy="200863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705834" y="3940333"/>
              <a:ext cx="2132965" cy="633730"/>
            </a:xfrm>
            <a:custGeom>
              <a:avLst/>
              <a:gdLst/>
              <a:ahLst/>
              <a:cxnLst/>
              <a:rect l="l" t="t" r="r" b="b"/>
              <a:pathLst>
                <a:path w="2132965" h="633729">
                  <a:moveTo>
                    <a:pt x="2132816" y="0"/>
                  </a:moveTo>
                  <a:lnTo>
                    <a:pt x="0" y="0"/>
                  </a:lnTo>
                  <a:lnTo>
                    <a:pt x="0" y="633194"/>
                  </a:lnTo>
                  <a:lnTo>
                    <a:pt x="2132816" y="633194"/>
                  </a:lnTo>
                  <a:lnTo>
                    <a:pt x="2132816" y="0"/>
                  </a:lnTo>
                  <a:close/>
                </a:path>
              </a:pathLst>
            </a:custGeom>
            <a:solidFill>
              <a:srgbClr val="C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705834" y="3940333"/>
              <a:ext cx="2132965" cy="633730"/>
            </a:xfrm>
            <a:custGeom>
              <a:avLst/>
              <a:gdLst/>
              <a:ahLst/>
              <a:cxnLst/>
              <a:rect l="l" t="t" r="r" b="b"/>
              <a:pathLst>
                <a:path w="2132965" h="633729">
                  <a:moveTo>
                    <a:pt x="0" y="0"/>
                  </a:moveTo>
                  <a:lnTo>
                    <a:pt x="2132817" y="0"/>
                  </a:lnTo>
                  <a:lnTo>
                    <a:pt x="2132817" y="633194"/>
                  </a:lnTo>
                  <a:lnTo>
                    <a:pt x="0" y="633194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Deep Learning</a:t>
            </a:r>
            <a:r>
              <a:rPr spc="-30" dirty="0"/>
              <a:t> </a:t>
            </a:r>
            <a:r>
              <a:rPr spc="-15" dirty="0"/>
              <a:t>Optimization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0476" y="1615649"/>
            <a:ext cx="4856480" cy="3426579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220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b="1" spc="-10" dirty="0">
                <a:latin typeface="Calibri"/>
                <a:cs typeface="Calibri"/>
              </a:rPr>
              <a:t>Practical Issue</a:t>
            </a:r>
            <a:r>
              <a:rPr sz="1800" b="1" dirty="0">
                <a:latin typeface="Calibri"/>
                <a:cs typeface="Calibri"/>
              </a:rPr>
              <a:t> 2</a:t>
            </a:r>
            <a:endParaRPr sz="1800" dirty="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10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How </a:t>
            </a: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to efficiently train </a:t>
            </a:r>
            <a:r>
              <a:rPr sz="1700" i="1" spc="-15" dirty="0">
                <a:solidFill>
                  <a:srgbClr val="C00000"/>
                </a:solidFill>
                <a:latin typeface="Calibri"/>
                <a:cs typeface="Calibri"/>
              </a:rPr>
              <a:t>the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model </a:t>
            </a:r>
            <a:r>
              <a:rPr sz="1700" i="1" spc="-15" dirty="0">
                <a:solidFill>
                  <a:srgbClr val="C00000"/>
                </a:solidFill>
                <a:latin typeface="Calibri"/>
                <a:cs typeface="Calibri"/>
              </a:rPr>
              <a:t>on big</a:t>
            </a:r>
            <a:r>
              <a:rPr sz="1700" i="1" spc="-175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data?</a:t>
            </a:r>
            <a:endParaRPr sz="1700" dirty="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9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30" dirty="0">
                <a:latin typeface="Calibri"/>
                <a:cs typeface="Calibri"/>
              </a:rPr>
              <a:t>Computing </a:t>
            </a:r>
            <a:r>
              <a:rPr lang="en-US" sz="1700" spc="15" dirty="0">
                <a:latin typeface="Cambria Math"/>
                <a:cs typeface="Calibri"/>
              </a:rPr>
              <a:t>gradient</a:t>
            </a:r>
            <a:r>
              <a:rPr sz="1700" spc="15" dirty="0">
                <a:latin typeface="Cambria Math"/>
                <a:cs typeface="Cambria Math"/>
              </a:rPr>
              <a:t> </a:t>
            </a:r>
            <a:r>
              <a:rPr sz="1700" spc="-25" dirty="0">
                <a:latin typeface="Calibri"/>
                <a:cs typeface="Calibri"/>
              </a:rPr>
              <a:t>over </a:t>
            </a:r>
            <a:r>
              <a:rPr sz="1700" spc="-30" dirty="0">
                <a:latin typeface="Calibri"/>
                <a:cs typeface="Calibri"/>
              </a:rPr>
              <a:t>entire </a:t>
            </a:r>
            <a:r>
              <a:rPr sz="1700" spc="-35" dirty="0">
                <a:latin typeface="Calibri"/>
                <a:cs typeface="Calibri"/>
              </a:rPr>
              <a:t>data </a:t>
            </a:r>
            <a:r>
              <a:rPr sz="1700" spc="-10" dirty="0">
                <a:latin typeface="Calibri"/>
                <a:cs typeface="Calibri"/>
              </a:rPr>
              <a:t>is </a:t>
            </a:r>
            <a:r>
              <a:rPr sz="1700" spc="-20" dirty="0">
                <a:latin typeface="Calibri"/>
                <a:cs typeface="Calibri"/>
              </a:rPr>
              <a:t>very</a:t>
            </a:r>
            <a:r>
              <a:rPr sz="1700" spc="-95" dirty="0">
                <a:latin typeface="Calibri"/>
                <a:cs typeface="Calibri"/>
              </a:rPr>
              <a:t> </a:t>
            </a:r>
            <a:r>
              <a:rPr sz="1700" spc="-30" dirty="0">
                <a:latin typeface="Calibri"/>
                <a:cs typeface="Calibri"/>
              </a:rPr>
              <a:t>inefficient</a:t>
            </a:r>
            <a:endParaRPr sz="1700" dirty="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955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spc="-5" dirty="0">
                <a:solidFill>
                  <a:srgbClr val="0070C0"/>
                </a:solidFill>
                <a:latin typeface="Calibri"/>
                <a:cs typeface="Calibri"/>
              </a:rPr>
              <a:t>Solution </a:t>
            </a:r>
            <a:r>
              <a:rPr sz="1800" dirty="0">
                <a:solidFill>
                  <a:srgbClr val="0070C0"/>
                </a:solidFill>
                <a:latin typeface="Calibri"/>
                <a:cs typeface="Calibri"/>
              </a:rPr>
              <a:t>2</a:t>
            </a:r>
            <a:r>
              <a:rPr sz="1800" spc="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0070C0"/>
                </a:solidFill>
                <a:latin typeface="Calibri"/>
                <a:cs typeface="Calibri"/>
              </a:rPr>
              <a:t>(Recommended)</a:t>
            </a:r>
            <a:endParaRPr sz="1800" dirty="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94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30" dirty="0">
                <a:latin typeface="Calibri"/>
                <a:cs typeface="Calibri"/>
              </a:rPr>
              <a:t>Mini-batch </a:t>
            </a:r>
            <a:r>
              <a:rPr sz="1700" spc="-25" dirty="0">
                <a:latin typeface="Calibri"/>
                <a:cs typeface="Calibri"/>
              </a:rPr>
              <a:t>based</a:t>
            </a:r>
            <a:r>
              <a:rPr sz="1700" spc="-65" dirty="0">
                <a:latin typeface="Calibri"/>
                <a:cs typeface="Calibri"/>
              </a:rPr>
              <a:t> </a:t>
            </a:r>
            <a:r>
              <a:rPr sz="1700" spc="-35" dirty="0">
                <a:latin typeface="Calibri"/>
                <a:cs typeface="Calibri"/>
              </a:rPr>
              <a:t>training</a:t>
            </a:r>
            <a:endParaRPr sz="1700" dirty="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9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35" dirty="0">
                <a:latin typeface="Calibri"/>
                <a:cs typeface="Calibri"/>
              </a:rPr>
              <a:t>Fast </a:t>
            </a:r>
            <a:r>
              <a:rPr sz="1700" spc="-20" dirty="0">
                <a:latin typeface="Calibri"/>
                <a:cs typeface="Calibri"/>
              </a:rPr>
              <a:t>to</a:t>
            </a:r>
            <a:r>
              <a:rPr sz="1700" spc="-35" dirty="0">
                <a:latin typeface="Calibri"/>
                <a:cs typeface="Calibri"/>
              </a:rPr>
              <a:t> compute</a:t>
            </a:r>
            <a:endParaRPr sz="1700" dirty="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9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30" dirty="0">
                <a:latin typeface="Calibri"/>
                <a:cs typeface="Calibri"/>
              </a:rPr>
              <a:t>Better estimation </a:t>
            </a:r>
            <a:r>
              <a:rPr sz="1700" spc="-15" dirty="0">
                <a:latin typeface="Calibri"/>
                <a:cs typeface="Calibri"/>
              </a:rPr>
              <a:t>of</a:t>
            </a:r>
            <a:r>
              <a:rPr sz="1700" spc="-45" dirty="0">
                <a:latin typeface="Calibri"/>
                <a:cs typeface="Calibri"/>
              </a:rPr>
              <a:t> </a:t>
            </a:r>
            <a:r>
              <a:rPr sz="1700" spc="-35" dirty="0">
                <a:latin typeface="Calibri"/>
                <a:cs typeface="Calibri"/>
              </a:rPr>
              <a:t>gradient</a:t>
            </a:r>
            <a:endParaRPr sz="1700" dirty="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865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30" dirty="0">
                <a:latin typeface="Calibri"/>
                <a:cs typeface="Calibri"/>
              </a:rPr>
              <a:t>Parallelized </a:t>
            </a:r>
            <a:r>
              <a:rPr sz="1700" spc="-15" dirty="0">
                <a:latin typeface="Calibri"/>
                <a:cs typeface="Calibri"/>
              </a:rPr>
              <a:t>on</a:t>
            </a:r>
            <a:r>
              <a:rPr sz="1700" spc="-55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GPU</a:t>
            </a:r>
            <a:endParaRPr sz="17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90359" y="2100072"/>
            <a:ext cx="1249679" cy="368808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5406758" y="3297935"/>
            <a:ext cx="3227070" cy="2002789"/>
            <a:chOff x="5406758" y="3297935"/>
            <a:chExt cx="3227070" cy="2002789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58968" y="3297935"/>
              <a:ext cx="3157728" cy="200253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419458" y="4109538"/>
              <a:ext cx="3201670" cy="633730"/>
            </a:xfrm>
            <a:custGeom>
              <a:avLst/>
              <a:gdLst/>
              <a:ahLst/>
              <a:cxnLst/>
              <a:rect l="l" t="t" r="r" b="b"/>
              <a:pathLst>
                <a:path w="3201670" h="633729">
                  <a:moveTo>
                    <a:pt x="3201399" y="0"/>
                  </a:moveTo>
                  <a:lnTo>
                    <a:pt x="0" y="0"/>
                  </a:lnTo>
                  <a:lnTo>
                    <a:pt x="0" y="633194"/>
                  </a:lnTo>
                  <a:lnTo>
                    <a:pt x="3201399" y="633194"/>
                  </a:lnTo>
                  <a:lnTo>
                    <a:pt x="3201399" y="0"/>
                  </a:lnTo>
                  <a:close/>
                </a:path>
              </a:pathLst>
            </a:custGeom>
            <a:solidFill>
              <a:srgbClr val="C00000">
                <a:alpha val="101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419458" y="4109538"/>
              <a:ext cx="3201670" cy="633730"/>
            </a:xfrm>
            <a:custGeom>
              <a:avLst/>
              <a:gdLst/>
              <a:ahLst/>
              <a:cxnLst/>
              <a:rect l="l" t="t" r="r" b="b"/>
              <a:pathLst>
                <a:path w="3201670" h="633729">
                  <a:moveTo>
                    <a:pt x="0" y="0"/>
                  </a:moveTo>
                  <a:lnTo>
                    <a:pt x="3201400" y="0"/>
                  </a:lnTo>
                  <a:lnTo>
                    <a:pt x="3201400" y="633194"/>
                  </a:lnTo>
                  <a:lnTo>
                    <a:pt x="0" y="633194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Deep Learning</a:t>
            </a:r>
            <a:r>
              <a:rPr spc="-30" dirty="0"/>
              <a:t> </a:t>
            </a:r>
            <a:r>
              <a:rPr spc="-15" dirty="0"/>
              <a:t>Optimization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0476" y="1615649"/>
            <a:ext cx="5083175" cy="123190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220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b="1" spc="-10" dirty="0">
                <a:latin typeface="Calibri"/>
                <a:cs typeface="Calibri"/>
              </a:rPr>
              <a:t>Practical Issue</a:t>
            </a:r>
            <a:r>
              <a:rPr sz="1800" b="1" dirty="0">
                <a:latin typeface="Calibri"/>
                <a:cs typeface="Calibri"/>
              </a:rPr>
              <a:t> 3</a:t>
            </a:r>
            <a:endParaRPr sz="180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10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As </a:t>
            </a:r>
            <a:r>
              <a:rPr sz="1700" i="1" dirty="0">
                <a:solidFill>
                  <a:srgbClr val="C00000"/>
                </a:solidFill>
                <a:latin typeface="Calibri"/>
                <a:cs typeface="Calibri"/>
              </a:rPr>
              <a:t>a </a:t>
            </a:r>
            <a:r>
              <a:rPr sz="1700" i="1" spc="-30" dirty="0">
                <a:solidFill>
                  <a:srgbClr val="C00000"/>
                </a:solidFill>
                <a:latin typeface="Calibri"/>
                <a:cs typeface="Calibri"/>
              </a:rPr>
              <a:t>complicated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model, DNN </a:t>
            </a: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easily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overfits </a:t>
            </a:r>
            <a:r>
              <a:rPr sz="1700" i="1" spc="-15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700" i="1" spc="-1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data</a:t>
            </a:r>
            <a:endParaRPr sz="17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955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spc="-5" dirty="0">
                <a:latin typeface="Calibri"/>
                <a:cs typeface="Calibri"/>
              </a:rPr>
              <a:t>Underfitting and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Overfitting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0476" y="4931156"/>
            <a:ext cx="7654925" cy="683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060" marR="5080" indent="-340995">
              <a:lnSpc>
                <a:spcPct val="120000"/>
              </a:lnSpc>
              <a:spcBef>
                <a:spcPts val="100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spc="-5" dirty="0">
                <a:solidFill>
                  <a:srgbClr val="0070C0"/>
                </a:solidFill>
                <a:latin typeface="Calibri"/>
                <a:cs typeface="Calibri"/>
              </a:rPr>
              <a:t>Solution: </a:t>
            </a:r>
            <a:r>
              <a:rPr sz="1800" i="1" spc="-10" dirty="0">
                <a:solidFill>
                  <a:srgbClr val="C00000"/>
                </a:solidFill>
                <a:latin typeface="Calibri"/>
                <a:cs typeface="Calibri"/>
              </a:rPr>
              <a:t>Regularization </a:t>
            </a:r>
            <a:r>
              <a:rPr sz="1800" spc="-15" dirty="0">
                <a:latin typeface="Calibri"/>
                <a:cs typeface="Calibri"/>
              </a:rPr>
              <a:t>to </a:t>
            </a:r>
            <a:r>
              <a:rPr sz="1800" spc="-10" dirty="0">
                <a:latin typeface="Calibri"/>
                <a:cs typeface="Calibri"/>
              </a:rPr>
              <a:t>improve </a:t>
            </a:r>
            <a:r>
              <a:rPr sz="1800" spc="-5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generalization </a:t>
            </a:r>
            <a:r>
              <a:rPr sz="1800" dirty="0">
                <a:latin typeface="Calibri"/>
                <a:cs typeface="Calibri"/>
              </a:rPr>
              <a:t>of our </a:t>
            </a:r>
            <a:r>
              <a:rPr sz="1800" spc="-5" dirty="0">
                <a:latin typeface="Calibri"/>
                <a:cs typeface="Calibri"/>
              </a:rPr>
              <a:t>model </a:t>
            </a:r>
            <a:r>
              <a:rPr sz="1800" dirty="0">
                <a:latin typeface="Calibri"/>
                <a:cs typeface="Calibri"/>
              </a:rPr>
              <a:t>on </a:t>
            </a:r>
            <a:r>
              <a:rPr sz="1800" spc="-5" dirty="0">
                <a:latin typeface="Calibri"/>
                <a:cs typeface="Calibri"/>
              </a:rPr>
              <a:t>unseen  </a:t>
            </a:r>
            <a:r>
              <a:rPr sz="1800" spc="-15" dirty="0">
                <a:latin typeface="Calibri"/>
                <a:cs typeface="Calibri"/>
              </a:rPr>
              <a:t>data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31264" y="2828544"/>
            <a:ext cx="5681472" cy="1990343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Deep Learning</a:t>
            </a:r>
            <a:r>
              <a:rPr spc="-30" dirty="0"/>
              <a:t> </a:t>
            </a:r>
            <a:r>
              <a:rPr spc="-15" dirty="0"/>
              <a:t>Optimization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0476" y="1615649"/>
            <a:ext cx="5199380" cy="161036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220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b="1" spc="-10" dirty="0">
                <a:latin typeface="Calibri"/>
                <a:cs typeface="Calibri"/>
              </a:rPr>
              <a:t>Practical Issue</a:t>
            </a:r>
            <a:r>
              <a:rPr sz="1800" b="1" dirty="0">
                <a:latin typeface="Calibri"/>
                <a:cs typeface="Calibri"/>
              </a:rPr>
              <a:t> 3</a:t>
            </a:r>
            <a:endParaRPr sz="180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10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As </a:t>
            </a:r>
            <a:r>
              <a:rPr sz="1700" i="1" dirty="0">
                <a:solidFill>
                  <a:srgbClr val="C00000"/>
                </a:solidFill>
                <a:latin typeface="Calibri"/>
                <a:cs typeface="Calibri"/>
              </a:rPr>
              <a:t>a </a:t>
            </a:r>
            <a:r>
              <a:rPr sz="1700" i="1" spc="-30" dirty="0">
                <a:solidFill>
                  <a:srgbClr val="C00000"/>
                </a:solidFill>
                <a:latin typeface="Calibri"/>
                <a:cs typeface="Calibri"/>
              </a:rPr>
              <a:t>complicated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model, DNN </a:t>
            </a: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usually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overfits </a:t>
            </a:r>
            <a:r>
              <a:rPr sz="1700" i="1" spc="-15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700" i="1" spc="-1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data</a:t>
            </a:r>
            <a:endParaRPr sz="17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955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spc="-5" dirty="0">
                <a:solidFill>
                  <a:srgbClr val="0070C0"/>
                </a:solidFill>
                <a:latin typeface="Calibri"/>
                <a:cs typeface="Calibri"/>
              </a:rPr>
              <a:t>Solution </a:t>
            </a:r>
            <a:r>
              <a:rPr sz="1800" dirty="0">
                <a:solidFill>
                  <a:srgbClr val="0070C0"/>
                </a:solidFill>
                <a:latin typeface="Calibri"/>
                <a:cs typeface="Calibri"/>
              </a:rPr>
              <a:t>1:</a:t>
            </a:r>
            <a:r>
              <a:rPr sz="1800" spc="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0070C0"/>
                </a:solidFill>
                <a:latin typeface="Calibri"/>
                <a:cs typeface="Calibri"/>
              </a:rPr>
              <a:t>Dropout</a:t>
            </a:r>
            <a:endParaRPr sz="180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94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25" dirty="0">
                <a:latin typeface="Calibri"/>
                <a:cs typeface="Calibri"/>
              </a:rPr>
              <a:t>During </a:t>
            </a:r>
            <a:r>
              <a:rPr sz="1700" spc="-25" dirty="0">
                <a:solidFill>
                  <a:srgbClr val="C00000"/>
                </a:solidFill>
                <a:latin typeface="Calibri"/>
                <a:cs typeface="Calibri"/>
              </a:rPr>
              <a:t>training</a:t>
            </a:r>
            <a:r>
              <a:rPr sz="1700" spc="-25" dirty="0">
                <a:latin typeface="Calibri"/>
                <a:cs typeface="Calibri"/>
              </a:rPr>
              <a:t>, </a:t>
            </a:r>
            <a:r>
              <a:rPr sz="1700" spc="-35" dirty="0">
                <a:latin typeface="Calibri"/>
                <a:cs typeface="Calibri"/>
              </a:rPr>
              <a:t>randomly </a:t>
            </a:r>
            <a:r>
              <a:rPr sz="1700" spc="-20" dirty="0">
                <a:latin typeface="Calibri"/>
                <a:cs typeface="Calibri"/>
              </a:rPr>
              <a:t>set </a:t>
            </a:r>
            <a:r>
              <a:rPr sz="1700" spc="-25" dirty="0">
                <a:latin typeface="Calibri"/>
                <a:cs typeface="Calibri"/>
              </a:rPr>
              <a:t>some </a:t>
            </a:r>
            <a:r>
              <a:rPr sz="1700" spc="-30" dirty="0">
                <a:latin typeface="Calibri"/>
                <a:cs typeface="Calibri"/>
              </a:rPr>
              <a:t>activations </a:t>
            </a:r>
            <a:r>
              <a:rPr sz="1700" spc="-20" dirty="0">
                <a:latin typeface="Calibri"/>
                <a:cs typeface="Calibri"/>
              </a:rPr>
              <a:t>to</a:t>
            </a:r>
            <a:r>
              <a:rPr sz="1700" spc="-35" dirty="0">
                <a:latin typeface="Calibri"/>
                <a:cs typeface="Calibri"/>
              </a:rPr>
              <a:t> zero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5339" y="3820660"/>
            <a:ext cx="3753322" cy="160208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Deep Learning</a:t>
            </a:r>
            <a:r>
              <a:rPr spc="-30" dirty="0"/>
              <a:t> </a:t>
            </a:r>
            <a:r>
              <a:rPr spc="-15" dirty="0"/>
              <a:t>Optimization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0476" y="1615649"/>
            <a:ext cx="5199380" cy="2315845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220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b="1" spc="-10" dirty="0">
                <a:latin typeface="Calibri"/>
                <a:cs typeface="Calibri"/>
              </a:rPr>
              <a:t>Practical Issue</a:t>
            </a:r>
            <a:r>
              <a:rPr sz="1800" b="1" dirty="0">
                <a:latin typeface="Calibri"/>
                <a:cs typeface="Calibri"/>
              </a:rPr>
              <a:t> 3</a:t>
            </a:r>
            <a:endParaRPr sz="180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10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As </a:t>
            </a:r>
            <a:r>
              <a:rPr sz="1700" i="1" dirty="0">
                <a:solidFill>
                  <a:srgbClr val="C00000"/>
                </a:solidFill>
                <a:latin typeface="Calibri"/>
                <a:cs typeface="Calibri"/>
              </a:rPr>
              <a:t>a </a:t>
            </a:r>
            <a:r>
              <a:rPr sz="1700" i="1" spc="-30" dirty="0">
                <a:solidFill>
                  <a:srgbClr val="C00000"/>
                </a:solidFill>
                <a:latin typeface="Calibri"/>
                <a:cs typeface="Calibri"/>
              </a:rPr>
              <a:t>complicated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model, DNN </a:t>
            </a: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usually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overfits </a:t>
            </a:r>
            <a:r>
              <a:rPr sz="1700" i="1" spc="-15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700" i="1" spc="-1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data</a:t>
            </a:r>
            <a:endParaRPr sz="17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955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spc="-5" dirty="0">
                <a:solidFill>
                  <a:srgbClr val="0070C0"/>
                </a:solidFill>
                <a:latin typeface="Calibri"/>
                <a:cs typeface="Calibri"/>
              </a:rPr>
              <a:t>Solution </a:t>
            </a:r>
            <a:r>
              <a:rPr sz="1800" dirty="0">
                <a:solidFill>
                  <a:srgbClr val="0070C0"/>
                </a:solidFill>
                <a:latin typeface="Calibri"/>
                <a:cs typeface="Calibri"/>
              </a:rPr>
              <a:t>1:</a:t>
            </a:r>
            <a:r>
              <a:rPr sz="1800" spc="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0070C0"/>
                </a:solidFill>
                <a:latin typeface="Calibri"/>
                <a:cs typeface="Calibri"/>
              </a:rPr>
              <a:t>Dropout</a:t>
            </a:r>
            <a:endParaRPr sz="180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94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25" dirty="0">
                <a:latin typeface="Calibri"/>
                <a:cs typeface="Calibri"/>
              </a:rPr>
              <a:t>During </a:t>
            </a:r>
            <a:r>
              <a:rPr sz="1700" spc="-25" dirty="0">
                <a:solidFill>
                  <a:srgbClr val="C00000"/>
                </a:solidFill>
                <a:latin typeface="Calibri"/>
                <a:cs typeface="Calibri"/>
              </a:rPr>
              <a:t>training</a:t>
            </a:r>
            <a:r>
              <a:rPr sz="1700" spc="-25" dirty="0">
                <a:latin typeface="Calibri"/>
                <a:cs typeface="Calibri"/>
              </a:rPr>
              <a:t>, </a:t>
            </a:r>
            <a:r>
              <a:rPr sz="1700" spc="-35" dirty="0">
                <a:latin typeface="Calibri"/>
                <a:cs typeface="Calibri"/>
              </a:rPr>
              <a:t>randomly </a:t>
            </a:r>
            <a:r>
              <a:rPr sz="1700" spc="-20" dirty="0">
                <a:latin typeface="Calibri"/>
                <a:cs typeface="Calibri"/>
              </a:rPr>
              <a:t>set </a:t>
            </a:r>
            <a:r>
              <a:rPr sz="1700" spc="-25" dirty="0">
                <a:latin typeface="Calibri"/>
                <a:cs typeface="Calibri"/>
              </a:rPr>
              <a:t>some </a:t>
            </a:r>
            <a:r>
              <a:rPr sz="1700" spc="-30" dirty="0">
                <a:latin typeface="Calibri"/>
                <a:cs typeface="Calibri"/>
              </a:rPr>
              <a:t>activations </a:t>
            </a:r>
            <a:r>
              <a:rPr sz="1700" spc="-20" dirty="0">
                <a:latin typeface="Calibri"/>
                <a:cs typeface="Calibri"/>
              </a:rPr>
              <a:t>to</a:t>
            </a:r>
            <a:r>
              <a:rPr sz="1700" spc="-35" dirty="0">
                <a:latin typeface="Calibri"/>
                <a:cs typeface="Calibri"/>
              </a:rPr>
              <a:t> zero</a:t>
            </a:r>
            <a:endParaRPr sz="1700">
              <a:latin typeface="Calibri"/>
              <a:cs typeface="Calibri"/>
            </a:endParaRPr>
          </a:p>
          <a:p>
            <a:pPr marL="696595" lvl="2" indent="-300355">
              <a:lnSpc>
                <a:spcPct val="100000"/>
              </a:lnSpc>
              <a:spcBef>
                <a:spcPts val="1065"/>
              </a:spcBef>
              <a:buClr>
                <a:srgbClr val="008080"/>
              </a:buClr>
              <a:buSzPct val="80000"/>
              <a:buFont typeface="Wingdings"/>
              <a:buChar char=""/>
              <a:tabLst>
                <a:tab pos="695960" algn="l"/>
                <a:tab pos="696595" algn="l"/>
              </a:tabLst>
            </a:pPr>
            <a:r>
              <a:rPr sz="1500" spc="-10" dirty="0">
                <a:latin typeface="Calibri"/>
                <a:cs typeface="Calibri"/>
              </a:rPr>
              <a:t>Typically </a:t>
            </a:r>
            <a:r>
              <a:rPr sz="1500" spc="-20" dirty="0">
                <a:latin typeface="Calibri"/>
                <a:cs typeface="Calibri"/>
              </a:rPr>
              <a:t>‘drop’ </a:t>
            </a:r>
            <a:r>
              <a:rPr sz="1500" dirty="0">
                <a:latin typeface="Calibri"/>
                <a:cs typeface="Calibri"/>
              </a:rPr>
              <a:t>50% </a:t>
            </a:r>
            <a:r>
              <a:rPr sz="1500" spc="-5" dirty="0">
                <a:latin typeface="Calibri"/>
                <a:cs typeface="Calibri"/>
              </a:rPr>
              <a:t>of </a:t>
            </a:r>
            <a:r>
              <a:rPr sz="1500" spc="-10" dirty="0">
                <a:latin typeface="Calibri"/>
                <a:cs typeface="Calibri"/>
              </a:rPr>
              <a:t>activations </a:t>
            </a:r>
            <a:r>
              <a:rPr sz="1500" dirty="0">
                <a:latin typeface="Calibri"/>
                <a:cs typeface="Calibri"/>
              </a:rPr>
              <a:t>in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layer</a:t>
            </a:r>
            <a:endParaRPr sz="1500">
              <a:latin typeface="Calibri"/>
              <a:cs typeface="Calibri"/>
            </a:endParaRPr>
          </a:p>
          <a:p>
            <a:pPr marL="696595" lvl="2" indent="-300355">
              <a:lnSpc>
                <a:spcPct val="100000"/>
              </a:lnSpc>
              <a:spcBef>
                <a:spcPts val="890"/>
              </a:spcBef>
              <a:buClr>
                <a:srgbClr val="008080"/>
              </a:buClr>
              <a:buSzPct val="80000"/>
              <a:buFont typeface="Wingdings"/>
              <a:buChar char=""/>
              <a:tabLst>
                <a:tab pos="695960" algn="l"/>
                <a:tab pos="696595" algn="l"/>
              </a:tabLst>
            </a:pPr>
            <a:r>
              <a:rPr sz="1500" spc="-10" dirty="0">
                <a:latin typeface="Calibri"/>
                <a:cs typeface="Calibri"/>
              </a:rPr>
              <a:t>Forces network to </a:t>
            </a:r>
            <a:r>
              <a:rPr sz="1500" spc="-5" dirty="0">
                <a:latin typeface="Calibri"/>
                <a:cs typeface="Calibri"/>
              </a:rPr>
              <a:t>not rely on </a:t>
            </a:r>
            <a:r>
              <a:rPr sz="1500" spc="-15" dirty="0">
                <a:latin typeface="Calibri"/>
                <a:cs typeface="Calibri"/>
              </a:rPr>
              <a:t>any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node</a:t>
            </a:r>
            <a:endParaRPr sz="15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8064" y="4020311"/>
            <a:ext cx="3532632" cy="150571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368864" y="5614416"/>
            <a:ext cx="442722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0" dirty="0">
                <a:latin typeface="Calibri"/>
                <a:cs typeface="Calibri"/>
              </a:rPr>
              <a:t>Dropout: </a:t>
            </a:r>
            <a:r>
              <a:rPr sz="1100" dirty="0">
                <a:latin typeface="Calibri"/>
                <a:cs typeface="Calibri"/>
              </a:rPr>
              <a:t>A </a:t>
            </a:r>
            <a:r>
              <a:rPr sz="1100" spc="-25" dirty="0">
                <a:latin typeface="Calibri"/>
                <a:cs typeface="Calibri"/>
              </a:rPr>
              <a:t>Simple Way </a:t>
            </a:r>
            <a:r>
              <a:rPr sz="1100" spc="-10" dirty="0">
                <a:latin typeface="Calibri"/>
                <a:cs typeface="Calibri"/>
              </a:rPr>
              <a:t>to </a:t>
            </a:r>
            <a:r>
              <a:rPr sz="1100" spc="-25" dirty="0">
                <a:latin typeface="Calibri"/>
                <a:cs typeface="Calibri"/>
              </a:rPr>
              <a:t>Prevent Neural </a:t>
            </a:r>
            <a:r>
              <a:rPr sz="1100" spc="-30" dirty="0">
                <a:latin typeface="Calibri"/>
                <a:cs typeface="Calibri"/>
              </a:rPr>
              <a:t>Networks </a:t>
            </a:r>
            <a:r>
              <a:rPr sz="1100" spc="-20" dirty="0">
                <a:latin typeface="Calibri"/>
                <a:cs typeface="Calibri"/>
              </a:rPr>
              <a:t>from Overfitting, </a:t>
            </a:r>
            <a:r>
              <a:rPr sz="1100" spc="-25" dirty="0">
                <a:latin typeface="Calibri"/>
                <a:cs typeface="Calibri"/>
              </a:rPr>
              <a:t>JMLR,</a:t>
            </a:r>
            <a:r>
              <a:rPr sz="1100" spc="-150" dirty="0">
                <a:latin typeface="Calibri"/>
                <a:cs typeface="Calibri"/>
              </a:rPr>
              <a:t> </a:t>
            </a:r>
            <a:r>
              <a:rPr sz="1100" spc="-15" dirty="0">
                <a:latin typeface="Calibri"/>
                <a:cs typeface="Calibri"/>
              </a:rPr>
              <a:t>2014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Deep Learning</a:t>
            </a:r>
            <a:r>
              <a:rPr spc="-30" dirty="0"/>
              <a:t> </a:t>
            </a:r>
            <a:r>
              <a:rPr spc="-15" dirty="0"/>
              <a:t>Optimization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0476" y="1615649"/>
            <a:ext cx="5199380" cy="2315845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220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b="1" spc="-10" dirty="0">
                <a:latin typeface="Calibri"/>
                <a:cs typeface="Calibri"/>
              </a:rPr>
              <a:t>Practical Issue</a:t>
            </a:r>
            <a:r>
              <a:rPr sz="1800" b="1" dirty="0">
                <a:latin typeface="Calibri"/>
                <a:cs typeface="Calibri"/>
              </a:rPr>
              <a:t> 3</a:t>
            </a:r>
            <a:endParaRPr sz="180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10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As </a:t>
            </a:r>
            <a:r>
              <a:rPr sz="1700" i="1" dirty="0">
                <a:solidFill>
                  <a:srgbClr val="C00000"/>
                </a:solidFill>
                <a:latin typeface="Calibri"/>
                <a:cs typeface="Calibri"/>
              </a:rPr>
              <a:t>a </a:t>
            </a:r>
            <a:r>
              <a:rPr sz="1700" i="1" spc="-30" dirty="0">
                <a:solidFill>
                  <a:srgbClr val="C00000"/>
                </a:solidFill>
                <a:latin typeface="Calibri"/>
                <a:cs typeface="Calibri"/>
              </a:rPr>
              <a:t>complicated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model, DNN </a:t>
            </a: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usually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overfits </a:t>
            </a:r>
            <a:r>
              <a:rPr sz="1700" i="1" spc="-15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700" i="1" spc="-1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data</a:t>
            </a:r>
            <a:endParaRPr sz="17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955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spc="-5" dirty="0">
                <a:solidFill>
                  <a:srgbClr val="0070C0"/>
                </a:solidFill>
                <a:latin typeface="Calibri"/>
                <a:cs typeface="Calibri"/>
              </a:rPr>
              <a:t>Solution </a:t>
            </a:r>
            <a:r>
              <a:rPr sz="1800" dirty="0">
                <a:solidFill>
                  <a:srgbClr val="0070C0"/>
                </a:solidFill>
                <a:latin typeface="Calibri"/>
                <a:cs typeface="Calibri"/>
              </a:rPr>
              <a:t>1:</a:t>
            </a:r>
            <a:r>
              <a:rPr sz="1800" spc="15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1800" i="1" spc="-5" dirty="0">
                <a:solidFill>
                  <a:srgbClr val="0070C0"/>
                </a:solidFill>
                <a:latin typeface="Calibri"/>
                <a:cs typeface="Calibri"/>
              </a:rPr>
              <a:t>Dropout</a:t>
            </a:r>
            <a:endParaRPr sz="180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94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25" dirty="0">
                <a:latin typeface="Calibri"/>
                <a:cs typeface="Calibri"/>
              </a:rPr>
              <a:t>During </a:t>
            </a:r>
            <a:r>
              <a:rPr sz="1700" spc="-25" dirty="0">
                <a:solidFill>
                  <a:srgbClr val="C00000"/>
                </a:solidFill>
                <a:latin typeface="Calibri"/>
                <a:cs typeface="Calibri"/>
              </a:rPr>
              <a:t>training</a:t>
            </a:r>
            <a:r>
              <a:rPr sz="1700" spc="-25" dirty="0">
                <a:latin typeface="Calibri"/>
                <a:cs typeface="Calibri"/>
              </a:rPr>
              <a:t>, </a:t>
            </a:r>
            <a:r>
              <a:rPr sz="1700" spc="-35" dirty="0">
                <a:latin typeface="Calibri"/>
                <a:cs typeface="Calibri"/>
              </a:rPr>
              <a:t>randomly </a:t>
            </a:r>
            <a:r>
              <a:rPr sz="1700" spc="-20" dirty="0">
                <a:latin typeface="Calibri"/>
                <a:cs typeface="Calibri"/>
              </a:rPr>
              <a:t>set </a:t>
            </a:r>
            <a:r>
              <a:rPr sz="1700" spc="-25" dirty="0">
                <a:latin typeface="Calibri"/>
                <a:cs typeface="Calibri"/>
              </a:rPr>
              <a:t>some </a:t>
            </a:r>
            <a:r>
              <a:rPr sz="1700" spc="-30" dirty="0">
                <a:latin typeface="Calibri"/>
                <a:cs typeface="Calibri"/>
              </a:rPr>
              <a:t>activations </a:t>
            </a:r>
            <a:r>
              <a:rPr sz="1700" spc="-20" dirty="0">
                <a:latin typeface="Calibri"/>
                <a:cs typeface="Calibri"/>
              </a:rPr>
              <a:t>to</a:t>
            </a:r>
            <a:r>
              <a:rPr sz="1700" spc="-35" dirty="0">
                <a:latin typeface="Calibri"/>
                <a:cs typeface="Calibri"/>
              </a:rPr>
              <a:t> zero</a:t>
            </a:r>
            <a:endParaRPr sz="1700">
              <a:latin typeface="Calibri"/>
              <a:cs typeface="Calibri"/>
            </a:endParaRPr>
          </a:p>
          <a:p>
            <a:pPr marL="696595" lvl="2" indent="-300355">
              <a:lnSpc>
                <a:spcPct val="100000"/>
              </a:lnSpc>
              <a:spcBef>
                <a:spcPts val="1065"/>
              </a:spcBef>
              <a:buClr>
                <a:srgbClr val="008080"/>
              </a:buClr>
              <a:buSzPct val="80000"/>
              <a:buFont typeface="Wingdings"/>
              <a:buChar char=""/>
              <a:tabLst>
                <a:tab pos="695960" algn="l"/>
                <a:tab pos="696595" algn="l"/>
              </a:tabLst>
            </a:pPr>
            <a:r>
              <a:rPr sz="1500" spc="-10" dirty="0">
                <a:latin typeface="Calibri"/>
                <a:cs typeface="Calibri"/>
              </a:rPr>
              <a:t>Typically </a:t>
            </a:r>
            <a:r>
              <a:rPr sz="1500" spc="-20" dirty="0">
                <a:latin typeface="Calibri"/>
                <a:cs typeface="Calibri"/>
              </a:rPr>
              <a:t>‘drop’ </a:t>
            </a:r>
            <a:r>
              <a:rPr sz="1500" dirty="0">
                <a:latin typeface="Calibri"/>
                <a:cs typeface="Calibri"/>
              </a:rPr>
              <a:t>50% </a:t>
            </a:r>
            <a:r>
              <a:rPr sz="1500" spc="-5" dirty="0">
                <a:latin typeface="Calibri"/>
                <a:cs typeface="Calibri"/>
              </a:rPr>
              <a:t>of </a:t>
            </a:r>
            <a:r>
              <a:rPr sz="1500" spc="-10" dirty="0">
                <a:latin typeface="Calibri"/>
                <a:cs typeface="Calibri"/>
              </a:rPr>
              <a:t>activations </a:t>
            </a:r>
            <a:r>
              <a:rPr sz="1500" dirty="0">
                <a:latin typeface="Calibri"/>
                <a:cs typeface="Calibri"/>
              </a:rPr>
              <a:t>in</a:t>
            </a:r>
            <a:r>
              <a:rPr sz="1500" spc="15" dirty="0">
                <a:latin typeface="Calibri"/>
                <a:cs typeface="Calibri"/>
              </a:rPr>
              <a:t> </a:t>
            </a:r>
            <a:r>
              <a:rPr sz="1500" spc="-15" dirty="0">
                <a:latin typeface="Calibri"/>
                <a:cs typeface="Calibri"/>
              </a:rPr>
              <a:t>layer</a:t>
            </a:r>
            <a:endParaRPr sz="1500">
              <a:latin typeface="Calibri"/>
              <a:cs typeface="Calibri"/>
            </a:endParaRPr>
          </a:p>
          <a:p>
            <a:pPr marL="696595" lvl="2" indent="-300355">
              <a:lnSpc>
                <a:spcPct val="100000"/>
              </a:lnSpc>
              <a:spcBef>
                <a:spcPts val="890"/>
              </a:spcBef>
              <a:buClr>
                <a:srgbClr val="008080"/>
              </a:buClr>
              <a:buSzPct val="80000"/>
              <a:buFont typeface="Wingdings"/>
              <a:buChar char=""/>
              <a:tabLst>
                <a:tab pos="695960" algn="l"/>
                <a:tab pos="696595" algn="l"/>
              </a:tabLst>
            </a:pPr>
            <a:r>
              <a:rPr sz="1500" spc="-10" dirty="0">
                <a:latin typeface="Calibri"/>
                <a:cs typeface="Calibri"/>
              </a:rPr>
              <a:t>Forces network to </a:t>
            </a:r>
            <a:r>
              <a:rPr sz="1500" spc="-5" dirty="0">
                <a:latin typeface="Calibri"/>
                <a:cs typeface="Calibri"/>
              </a:rPr>
              <a:t>not rely on </a:t>
            </a:r>
            <a:r>
              <a:rPr sz="1500" spc="-15" dirty="0">
                <a:latin typeface="Calibri"/>
                <a:cs typeface="Calibri"/>
              </a:rPr>
              <a:t>any</a:t>
            </a:r>
            <a:r>
              <a:rPr sz="1500" spc="-10" dirty="0">
                <a:latin typeface="Calibri"/>
                <a:cs typeface="Calibri"/>
              </a:rPr>
              <a:t> </a:t>
            </a:r>
            <a:r>
              <a:rPr sz="1500" spc="-5" dirty="0">
                <a:latin typeface="Calibri"/>
                <a:cs typeface="Calibri"/>
              </a:rPr>
              <a:t>node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68864" y="5614416"/>
            <a:ext cx="442722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30" dirty="0">
                <a:latin typeface="Calibri"/>
                <a:cs typeface="Calibri"/>
              </a:rPr>
              <a:t>Dropout: </a:t>
            </a:r>
            <a:r>
              <a:rPr sz="1100" dirty="0">
                <a:latin typeface="Calibri"/>
                <a:cs typeface="Calibri"/>
              </a:rPr>
              <a:t>A </a:t>
            </a:r>
            <a:r>
              <a:rPr sz="1100" spc="-25" dirty="0">
                <a:latin typeface="Calibri"/>
                <a:cs typeface="Calibri"/>
              </a:rPr>
              <a:t>Simple Way </a:t>
            </a:r>
            <a:r>
              <a:rPr sz="1100" spc="-10" dirty="0">
                <a:latin typeface="Calibri"/>
                <a:cs typeface="Calibri"/>
              </a:rPr>
              <a:t>to </a:t>
            </a:r>
            <a:r>
              <a:rPr sz="1100" spc="-25" dirty="0">
                <a:latin typeface="Calibri"/>
                <a:cs typeface="Calibri"/>
              </a:rPr>
              <a:t>Prevent Neural </a:t>
            </a:r>
            <a:r>
              <a:rPr sz="1100" spc="-30" dirty="0">
                <a:latin typeface="Calibri"/>
                <a:cs typeface="Calibri"/>
              </a:rPr>
              <a:t>Networks </a:t>
            </a:r>
            <a:r>
              <a:rPr sz="1100" spc="-20" dirty="0">
                <a:latin typeface="Calibri"/>
                <a:cs typeface="Calibri"/>
              </a:rPr>
              <a:t>from Overfitting, </a:t>
            </a:r>
            <a:r>
              <a:rPr sz="1100" spc="-25" dirty="0">
                <a:latin typeface="Calibri"/>
                <a:cs typeface="Calibri"/>
              </a:rPr>
              <a:t>JMLR,</a:t>
            </a:r>
            <a:r>
              <a:rPr sz="1100" spc="-150" dirty="0">
                <a:latin typeface="Calibri"/>
                <a:cs typeface="Calibri"/>
              </a:rPr>
              <a:t> </a:t>
            </a:r>
            <a:r>
              <a:rPr sz="1100" spc="-15" dirty="0">
                <a:latin typeface="Calibri"/>
                <a:cs typeface="Calibri"/>
              </a:rPr>
              <a:t>2014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0211" y="3869660"/>
            <a:ext cx="3663575" cy="167005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702027" y="2970276"/>
            <a:ext cx="2091689" cy="443230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0"/>
              </a:spcBef>
            </a:pPr>
            <a:r>
              <a:rPr sz="1400" b="1" spc="-30" dirty="0">
                <a:latin typeface="Calibri"/>
                <a:cs typeface="Calibri"/>
              </a:rPr>
              <a:t>Note</a:t>
            </a:r>
            <a:r>
              <a:rPr sz="1400" spc="-30" dirty="0">
                <a:latin typeface="Calibri"/>
                <a:cs typeface="Calibri"/>
              </a:rPr>
              <a:t>: Dropout </a:t>
            </a:r>
            <a:r>
              <a:rPr sz="1400" spc="-5" dirty="0">
                <a:latin typeface="Calibri"/>
                <a:cs typeface="Calibri"/>
              </a:rPr>
              <a:t>is </a:t>
            </a:r>
            <a:r>
              <a:rPr sz="1400" spc="-35" dirty="0">
                <a:solidFill>
                  <a:srgbClr val="C00000"/>
                </a:solidFill>
                <a:latin typeface="Calibri"/>
                <a:cs typeface="Calibri"/>
              </a:rPr>
              <a:t>NOT</a:t>
            </a:r>
            <a:r>
              <a:rPr sz="1400" spc="-14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needed  for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30" dirty="0">
                <a:latin typeface="Calibri"/>
                <a:cs typeface="Calibri"/>
              </a:rPr>
              <a:t>test/inference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Deep Learning</a:t>
            </a:r>
            <a:r>
              <a:rPr spc="-30" dirty="0"/>
              <a:t> </a:t>
            </a:r>
            <a:r>
              <a:rPr spc="-15" dirty="0"/>
              <a:t>Optimization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90476" y="1615649"/>
            <a:ext cx="5199380" cy="1610360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220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b="1" spc="-10" dirty="0">
                <a:latin typeface="Calibri"/>
                <a:cs typeface="Calibri"/>
              </a:rPr>
              <a:t>Practical Issue</a:t>
            </a:r>
            <a:r>
              <a:rPr sz="1800" b="1" dirty="0">
                <a:latin typeface="Calibri"/>
                <a:cs typeface="Calibri"/>
              </a:rPr>
              <a:t> 3</a:t>
            </a:r>
            <a:endParaRPr sz="180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106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As </a:t>
            </a:r>
            <a:r>
              <a:rPr sz="1700" i="1" dirty="0">
                <a:solidFill>
                  <a:srgbClr val="C00000"/>
                </a:solidFill>
                <a:latin typeface="Calibri"/>
                <a:cs typeface="Calibri"/>
              </a:rPr>
              <a:t>a </a:t>
            </a:r>
            <a:r>
              <a:rPr sz="1700" i="1" spc="-30" dirty="0">
                <a:solidFill>
                  <a:srgbClr val="C00000"/>
                </a:solidFill>
                <a:latin typeface="Calibri"/>
                <a:cs typeface="Calibri"/>
              </a:rPr>
              <a:t>complicated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model, DNN </a:t>
            </a:r>
            <a:r>
              <a:rPr sz="1700" i="1" spc="-20" dirty="0">
                <a:solidFill>
                  <a:srgbClr val="C00000"/>
                </a:solidFill>
                <a:latin typeface="Calibri"/>
                <a:cs typeface="Calibri"/>
              </a:rPr>
              <a:t>usually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overfits </a:t>
            </a:r>
            <a:r>
              <a:rPr sz="1700" i="1" spc="-15" dirty="0">
                <a:solidFill>
                  <a:srgbClr val="C00000"/>
                </a:solidFill>
                <a:latin typeface="Calibri"/>
                <a:cs typeface="Calibri"/>
              </a:rPr>
              <a:t>the</a:t>
            </a:r>
            <a:r>
              <a:rPr sz="1700" i="1" spc="-130" dirty="0">
                <a:solidFill>
                  <a:srgbClr val="C00000"/>
                </a:solidFill>
                <a:latin typeface="Calibri"/>
                <a:cs typeface="Calibri"/>
              </a:rPr>
              <a:t> </a:t>
            </a:r>
            <a:r>
              <a:rPr sz="1700" i="1" spc="-25" dirty="0">
                <a:solidFill>
                  <a:srgbClr val="C00000"/>
                </a:solidFill>
                <a:latin typeface="Calibri"/>
                <a:cs typeface="Calibri"/>
              </a:rPr>
              <a:t>data</a:t>
            </a:r>
            <a:endParaRPr sz="17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955"/>
              </a:spcBef>
              <a:buClr>
                <a:srgbClr val="0000CC"/>
              </a:buClr>
              <a:buSzPct val="77777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1800" spc="-5" dirty="0">
                <a:solidFill>
                  <a:srgbClr val="0070C0"/>
                </a:solidFill>
                <a:latin typeface="Calibri"/>
                <a:cs typeface="Calibri"/>
              </a:rPr>
              <a:t>Solution </a:t>
            </a:r>
            <a:r>
              <a:rPr sz="1800" dirty="0">
                <a:solidFill>
                  <a:srgbClr val="0070C0"/>
                </a:solidFill>
                <a:latin typeface="Calibri"/>
                <a:cs typeface="Calibri"/>
              </a:rPr>
              <a:t>2: </a:t>
            </a:r>
            <a:r>
              <a:rPr sz="1800" i="1" spc="-15" dirty="0">
                <a:solidFill>
                  <a:srgbClr val="0070C0"/>
                </a:solidFill>
                <a:latin typeface="Calibri"/>
                <a:cs typeface="Calibri"/>
              </a:rPr>
              <a:t>Early</a:t>
            </a:r>
            <a:r>
              <a:rPr sz="1800" i="1" spc="10" dirty="0">
                <a:solidFill>
                  <a:srgbClr val="0070C0"/>
                </a:solidFill>
                <a:latin typeface="Calibri"/>
                <a:cs typeface="Calibri"/>
              </a:rPr>
              <a:t> </a:t>
            </a:r>
            <a:r>
              <a:rPr sz="1800" i="1" spc="-10" dirty="0">
                <a:solidFill>
                  <a:srgbClr val="0070C0"/>
                </a:solidFill>
                <a:latin typeface="Calibri"/>
                <a:cs typeface="Calibri"/>
              </a:rPr>
              <a:t>Stopping</a:t>
            </a:r>
            <a:endParaRPr sz="1800">
              <a:latin typeface="Calibri"/>
              <a:cs typeface="Calibri"/>
            </a:endParaRPr>
          </a:p>
          <a:p>
            <a:pPr marL="585470" lvl="1" indent="-372745">
              <a:lnSpc>
                <a:spcPct val="100000"/>
              </a:lnSpc>
              <a:spcBef>
                <a:spcPts val="940"/>
              </a:spcBef>
              <a:buClr>
                <a:srgbClr val="BD582C"/>
              </a:buClr>
              <a:buSzPct val="76470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700" spc="-25" dirty="0">
                <a:latin typeface="Calibri"/>
                <a:cs typeface="Calibri"/>
              </a:rPr>
              <a:t>Stop </a:t>
            </a:r>
            <a:r>
              <a:rPr sz="1700" spc="-30" dirty="0">
                <a:latin typeface="Calibri"/>
                <a:cs typeface="Calibri"/>
              </a:rPr>
              <a:t>training </a:t>
            </a:r>
            <a:r>
              <a:rPr sz="1700" spc="-35" dirty="0">
                <a:latin typeface="Calibri"/>
                <a:cs typeface="Calibri"/>
              </a:rPr>
              <a:t>before </a:t>
            </a:r>
            <a:r>
              <a:rPr sz="1700" spc="-30" dirty="0">
                <a:latin typeface="Calibri"/>
                <a:cs typeface="Calibri"/>
              </a:rPr>
              <a:t>we </a:t>
            </a:r>
            <a:r>
              <a:rPr sz="1700" spc="-35" dirty="0">
                <a:latin typeface="Calibri"/>
                <a:cs typeface="Calibri"/>
              </a:rPr>
              <a:t>have </a:t>
            </a:r>
            <a:r>
              <a:rPr sz="1700" dirty="0">
                <a:latin typeface="Calibri"/>
                <a:cs typeface="Calibri"/>
              </a:rPr>
              <a:t>a </a:t>
            </a:r>
            <a:r>
              <a:rPr sz="1700" spc="-25" dirty="0">
                <a:latin typeface="Calibri"/>
                <a:cs typeface="Calibri"/>
              </a:rPr>
              <a:t>chance </a:t>
            </a:r>
            <a:r>
              <a:rPr sz="1700" spc="-20" dirty="0">
                <a:latin typeface="Calibri"/>
                <a:cs typeface="Calibri"/>
              </a:rPr>
              <a:t>to</a:t>
            </a:r>
            <a:r>
              <a:rPr sz="1700" spc="-90" dirty="0">
                <a:latin typeface="Calibri"/>
                <a:cs typeface="Calibri"/>
              </a:rPr>
              <a:t> </a:t>
            </a:r>
            <a:r>
              <a:rPr sz="1700" spc="-25" dirty="0">
                <a:latin typeface="Calibri"/>
                <a:cs typeface="Calibri"/>
              </a:rPr>
              <a:t>overfit</a:t>
            </a:r>
            <a:endParaRPr sz="17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40279" y="3453384"/>
            <a:ext cx="4724400" cy="200863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1245" y="483234"/>
            <a:ext cx="7605395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spc="-75" dirty="0">
                <a:latin typeface="Segoe UI Light"/>
                <a:cs typeface="Segoe UI Light"/>
              </a:rPr>
              <a:t>Training </a:t>
            </a:r>
            <a:r>
              <a:rPr sz="4400" spc="-5" dirty="0">
                <a:latin typeface="Segoe UI Light"/>
                <a:cs typeface="Segoe UI Light"/>
              </a:rPr>
              <a:t>(Deep) </a:t>
            </a:r>
            <a:r>
              <a:rPr sz="4400" dirty="0">
                <a:latin typeface="Segoe UI Light"/>
                <a:cs typeface="Segoe UI Light"/>
              </a:rPr>
              <a:t>Neural</a:t>
            </a:r>
            <a:r>
              <a:rPr sz="4400" spc="-20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Networks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552320"/>
            <a:ext cx="5011420" cy="2879725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Segoe UI"/>
                <a:cs typeface="Segoe UI"/>
              </a:rPr>
              <a:t>Computational</a:t>
            </a:r>
            <a:r>
              <a:rPr sz="2400" spc="40" dirty="0">
                <a:latin typeface="Segoe UI"/>
                <a:cs typeface="Segoe UI"/>
              </a:rPr>
              <a:t> </a:t>
            </a:r>
            <a:r>
              <a:rPr sz="2400" dirty="0">
                <a:latin typeface="Segoe UI"/>
                <a:cs typeface="Segoe UI"/>
              </a:rPr>
              <a:t>graphs</a:t>
            </a:r>
            <a:endParaRPr sz="24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Segoe UI"/>
                <a:cs typeface="Segoe UI"/>
              </a:rPr>
              <a:t>Improvements </a:t>
            </a:r>
            <a:r>
              <a:rPr sz="2400" spc="-15" dirty="0">
                <a:latin typeface="Segoe UI"/>
                <a:cs typeface="Segoe UI"/>
              </a:rPr>
              <a:t>to </a:t>
            </a:r>
            <a:r>
              <a:rPr sz="2400" spc="-5" dirty="0">
                <a:latin typeface="Segoe UI"/>
                <a:cs typeface="Segoe UI"/>
              </a:rPr>
              <a:t>gradient</a:t>
            </a:r>
            <a:r>
              <a:rPr sz="2400" spc="-45" dirty="0">
                <a:latin typeface="Segoe UI"/>
                <a:cs typeface="Segoe UI"/>
              </a:rPr>
              <a:t> </a:t>
            </a:r>
            <a:r>
              <a:rPr sz="2400" dirty="0">
                <a:latin typeface="Segoe UI"/>
                <a:cs typeface="Segoe UI"/>
              </a:rPr>
              <a:t>descent</a:t>
            </a:r>
            <a:endParaRPr sz="24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8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Segoe UI"/>
                <a:cs typeface="Segoe UI"/>
              </a:rPr>
              <a:t>Stochastic </a:t>
            </a:r>
            <a:r>
              <a:rPr sz="2000" spc="-5" dirty="0">
                <a:latin typeface="Segoe UI"/>
                <a:cs typeface="Segoe UI"/>
              </a:rPr>
              <a:t>gradient</a:t>
            </a:r>
            <a:r>
              <a:rPr sz="2000" spc="-30" dirty="0">
                <a:latin typeface="Segoe UI"/>
                <a:cs typeface="Segoe UI"/>
              </a:rPr>
              <a:t> </a:t>
            </a:r>
            <a:r>
              <a:rPr sz="2000" spc="-5" dirty="0">
                <a:latin typeface="Segoe UI"/>
                <a:cs typeface="Segoe UI"/>
              </a:rPr>
              <a:t>descent</a:t>
            </a:r>
            <a:endParaRPr sz="20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dirty="0">
                <a:latin typeface="Segoe UI"/>
                <a:cs typeface="Segoe UI"/>
              </a:rPr>
              <a:t>Momentum</a:t>
            </a:r>
            <a:endParaRPr sz="20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10" dirty="0">
                <a:latin typeface="Segoe UI"/>
                <a:cs typeface="Segoe UI"/>
              </a:rPr>
              <a:t>Weight </a:t>
            </a:r>
            <a:r>
              <a:rPr sz="2000" dirty="0">
                <a:latin typeface="Segoe UI"/>
                <a:cs typeface="Segoe UI"/>
              </a:rPr>
              <a:t>decay</a:t>
            </a:r>
            <a:endParaRPr sz="20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20" dirty="0">
                <a:latin typeface="Segoe UI"/>
                <a:cs typeface="Segoe UI"/>
              </a:rPr>
              <a:t>Vanishing </a:t>
            </a:r>
            <a:r>
              <a:rPr sz="2400" dirty="0">
                <a:latin typeface="Segoe UI"/>
                <a:cs typeface="Segoe UI"/>
              </a:rPr>
              <a:t>Gradient</a:t>
            </a:r>
            <a:r>
              <a:rPr sz="2400" spc="50" dirty="0">
                <a:latin typeface="Segoe UI"/>
                <a:cs typeface="Segoe UI"/>
              </a:rPr>
              <a:t> </a:t>
            </a:r>
            <a:r>
              <a:rPr sz="2400" spc="-10" dirty="0">
                <a:latin typeface="Segoe UI"/>
                <a:cs typeface="Segoe UI"/>
              </a:rPr>
              <a:t>Problem</a:t>
            </a:r>
            <a:endParaRPr sz="24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Segoe UI"/>
                <a:cs typeface="Segoe UI"/>
              </a:rPr>
              <a:t>Examples </a:t>
            </a:r>
            <a:r>
              <a:rPr sz="2400" spc="-25" dirty="0">
                <a:latin typeface="Segoe UI"/>
                <a:cs typeface="Segoe UI"/>
              </a:rPr>
              <a:t>of </a:t>
            </a:r>
            <a:r>
              <a:rPr sz="2400" dirty="0">
                <a:latin typeface="Segoe UI"/>
                <a:cs typeface="Segoe UI"/>
              </a:rPr>
              <a:t>deep </a:t>
            </a:r>
            <a:r>
              <a:rPr sz="2400" spc="-10" dirty="0">
                <a:latin typeface="Segoe UI"/>
                <a:cs typeface="Segoe UI"/>
              </a:rPr>
              <a:t>architectures</a:t>
            </a:r>
            <a:endParaRPr sz="24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9941" y="1027684"/>
            <a:ext cx="41440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15" dirty="0"/>
              <a:t>Deep Learning</a:t>
            </a:r>
            <a:r>
              <a:rPr sz="2800" spc="45" dirty="0"/>
              <a:t> </a:t>
            </a:r>
            <a:r>
              <a:rPr sz="2800" spc="5" dirty="0"/>
              <a:t>Architectures</a:t>
            </a:r>
            <a:endParaRPr sz="2800"/>
          </a:p>
        </p:txBody>
      </p:sp>
      <p:sp>
        <p:nvSpPr>
          <p:cNvPr id="3" name="object 3"/>
          <p:cNvSpPr txBox="1"/>
          <p:nvPr/>
        </p:nvSpPr>
        <p:spPr>
          <a:xfrm>
            <a:off x="7455047" y="6029959"/>
            <a:ext cx="151003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5" dirty="0">
                <a:latin typeface="Calibri"/>
                <a:cs typeface="Calibri"/>
                <a:hlinkClick r:id="rId2"/>
              </a:rPr>
              <a:t>http://introtodeeplearning.com/</a:t>
            </a:r>
            <a:endParaRPr sz="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3235" y="1869947"/>
            <a:ext cx="4605655" cy="3863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3695" indent="-340995">
              <a:lnSpc>
                <a:spcPct val="100000"/>
              </a:lnSpc>
              <a:spcBef>
                <a:spcPts val="100"/>
              </a:spcBef>
              <a:buClr>
                <a:srgbClr val="0000CC"/>
              </a:buClr>
              <a:buSzPct val="80000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2000" spc="-5" dirty="0">
                <a:latin typeface="Calibri"/>
                <a:cs typeface="Calibri"/>
              </a:rPr>
              <a:t>Deep</a:t>
            </a:r>
            <a:r>
              <a:rPr sz="2000" spc="-10" dirty="0">
                <a:latin typeface="Calibri"/>
                <a:cs typeface="Calibri"/>
              </a:rPr>
              <a:t> Auto-Encoders</a:t>
            </a:r>
            <a:endParaRPr sz="2000">
              <a:latin typeface="Calibri"/>
              <a:cs typeface="Calibri"/>
            </a:endParaRPr>
          </a:p>
          <a:p>
            <a:pPr marL="585470" lvl="1" indent="-373380">
              <a:lnSpc>
                <a:spcPct val="100000"/>
              </a:lnSpc>
              <a:spcBef>
                <a:spcPts val="1005"/>
              </a:spcBef>
              <a:buClr>
                <a:srgbClr val="BD582C"/>
              </a:buClr>
              <a:buSzPct val="78571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400" spc="-5" dirty="0">
                <a:latin typeface="Calibri"/>
                <a:cs typeface="Calibri"/>
              </a:rPr>
              <a:t>Denoising </a:t>
            </a:r>
            <a:r>
              <a:rPr sz="1400" spc="-15" dirty="0">
                <a:latin typeface="Calibri"/>
                <a:cs typeface="Calibri"/>
              </a:rPr>
              <a:t>auto-encoder, </a:t>
            </a:r>
            <a:r>
              <a:rPr sz="1400" spc="-5" dirty="0">
                <a:latin typeface="Calibri"/>
                <a:cs typeface="Calibri"/>
              </a:rPr>
              <a:t>variational auto-encoders,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etc.</a:t>
            </a:r>
            <a:endParaRPr sz="14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1035"/>
              </a:spcBef>
              <a:buClr>
                <a:srgbClr val="0000CC"/>
              </a:buClr>
              <a:buSzPct val="80000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2000" spc="-10" dirty="0">
                <a:latin typeface="Calibri"/>
                <a:cs typeface="Calibri"/>
              </a:rPr>
              <a:t>Convolutional Neural Networks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(CNN)</a:t>
            </a:r>
            <a:endParaRPr sz="2000">
              <a:latin typeface="Calibri"/>
              <a:cs typeface="Calibri"/>
            </a:endParaRPr>
          </a:p>
          <a:p>
            <a:pPr marL="585470" lvl="1" indent="-373380">
              <a:lnSpc>
                <a:spcPct val="100000"/>
              </a:lnSpc>
              <a:spcBef>
                <a:spcPts val="985"/>
              </a:spcBef>
              <a:buClr>
                <a:srgbClr val="BD582C"/>
              </a:buClr>
              <a:buSzPct val="78571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400" spc="-5" dirty="0">
                <a:latin typeface="Calibri"/>
                <a:cs typeface="Calibri"/>
              </a:rPr>
              <a:t>GoogLeNet, ResNet, DenseNet,</a:t>
            </a:r>
            <a:r>
              <a:rPr sz="1400" spc="-10" dirty="0">
                <a:latin typeface="Calibri"/>
                <a:cs typeface="Calibri"/>
              </a:rPr>
              <a:t> etc.</a:t>
            </a:r>
            <a:endParaRPr sz="14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1030"/>
              </a:spcBef>
              <a:buClr>
                <a:srgbClr val="0000CC"/>
              </a:buClr>
              <a:buSzPct val="80000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2000" spc="-10" dirty="0">
                <a:latin typeface="Calibri"/>
                <a:cs typeface="Calibri"/>
              </a:rPr>
              <a:t>Recurrent Neural Networks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(RNN)</a:t>
            </a:r>
            <a:endParaRPr sz="2000">
              <a:latin typeface="Calibri"/>
              <a:cs typeface="Calibri"/>
            </a:endParaRPr>
          </a:p>
          <a:p>
            <a:pPr marL="585470" lvl="1" indent="-373380">
              <a:lnSpc>
                <a:spcPct val="100000"/>
              </a:lnSpc>
              <a:spcBef>
                <a:spcPts val="985"/>
              </a:spcBef>
              <a:buClr>
                <a:srgbClr val="BD582C"/>
              </a:buClr>
              <a:buSzPct val="78571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400" spc="-5" dirty="0">
                <a:latin typeface="Calibri"/>
                <a:cs typeface="Calibri"/>
              </a:rPr>
              <a:t>GRU, LSTM,</a:t>
            </a:r>
            <a:r>
              <a:rPr sz="1400" spc="-10" dirty="0">
                <a:latin typeface="Calibri"/>
                <a:cs typeface="Calibri"/>
              </a:rPr>
              <a:t> etc.</a:t>
            </a:r>
            <a:endParaRPr sz="14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935"/>
              </a:spcBef>
              <a:buClr>
                <a:srgbClr val="0000CC"/>
              </a:buClr>
              <a:buSzPct val="80000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2000" spc="-10" dirty="0">
                <a:latin typeface="Calibri"/>
                <a:cs typeface="Calibri"/>
              </a:rPr>
              <a:t>Graph Neural Networks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(GNN)</a:t>
            </a:r>
            <a:endParaRPr sz="20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1105"/>
              </a:spcBef>
              <a:buClr>
                <a:srgbClr val="0000CC"/>
              </a:buClr>
              <a:buSzPct val="80000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2000" spc="-10" dirty="0">
                <a:latin typeface="Calibri"/>
                <a:cs typeface="Calibri"/>
              </a:rPr>
              <a:t>Generative </a:t>
            </a:r>
            <a:r>
              <a:rPr sz="2000" spc="-5" dirty="0">
                <a:latin typeface="Calibri"/>
                <a:cs typeface="Calibri"/>
              </a:rPr>
              <a:t>Adversarial </a:t>
            </a:r>
            <a:r>
              <a:rPr sz="2000" spc="-10" dirty="0">
                <a:latin typeface="Calibri"/>
                <a:cs typeface="Calibri"/>
              </a:rPr>
              <a:t>Networks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(GAN)</a:t>
            </a:r>
            <a:endParaRPr sz="2000">
              <a:latin typeface="Calibri"/>
              <a:cs typeface="Calibri"/>
            </a:endParaRPr>
          </a:p>
          <a:p>
            <a:pPr marL="585470" lvl="1" indent="-373380">
              <a:lnSpc>
                <a:spcPct val="100000"/>
              </a:lnSpc>
              <a:spcBef>
                <a:spcPts val="1080"/>
              </a:spcBef>
              <a:buClr>
                <a:srgbClr val="BD582C"/>
              </a:buClr>
              <a:buSzPct val="78571"/>
              <a:buFont typeface="Wingdings"/>
              <a:buChar char=""/>
              <a:tabLst>
                <a:tab pos="584835" algn="l"/>
                <a:tab pos="585470" algn="l"/>
              </a:tabLst>
            </a:pPr>
            <a:r>
              <a:rPr sz="1400" spc="-5" dirty="0">
                <a:latin typeface="Calibri"/>
                <a:cs typeface="Calibri"/>
              </a:rPr>
              <a:t>Over </a:t>
            </a:r>
            <a:r>
              <a:rPr sz="1400" dirty="0">
                <a:latin typeface="Calibri"/>
                <a:cs typeface="Calibri"/>
              </a:rPr>
              <a:t>300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variants</a:t>
            </a:r>
            <a:endParaRPr sz="14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935"/>
              </a:spcBef>
              <a:buClr>
                <a:srgbClr val="0000CC"/>
              </a:buClr>
              <a:buSzPct val="80000"/>
              <a:buFont typeface="Wingdings"/>
              <a:buChar char=""/>
              <a:tabLst>
                <a:tab pos="353060" algn="l"/>
                <a:tab pos="353695" algn="l"/>
              </a:tabLst>
            </a:pPr>
            <a:r>
              <a:rPr sz="2000" dirty="0">
                <a:latin typeface="Calibri"/>
                <a:cs typeface="Calibri"/>
              </a:rPr>
              <a:t>…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87715" y="1008318"/>
            <a:ext cx="3169285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25" dirty="0"/>
              <a:t>Deep</a:t>
            </a:r>
            <a:r>
              <a:rPr sz="2950" spc="-30" dirty="0"/>
              <a:t> </a:t>
            </a:r>
            <a:r>
              <a:rPr sz="2950" spc="10" dirty="0"/>
              <a:t>Auto-Encoders</a:t>
            </a:r>
            <a:endParaRPr sz="29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1061" y="2147361"/>
            <a:ext cx="2341645" cy="304716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145646" y="2361183"/>
            <a:ext cx="5382895" cy="237807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31775" indent="-219075">
              <a:lnSpc>
                <a:spcPct val="100000"/>
              </a:lnSpc>
              <a:spcBef>
                <a:spcPts val="720"/>
              </a:spcBef>
              <a:buClr>
                <a:srgbClr val="0C7B9C"/>
              </a:buClr>
              <a:buSzPct val="75000"/>
              <a:buFont typeface="Arial"/>
              <a:buChar char="●"/>
              <a:tabLst>
                <a:tab pos="231775" algn="l"/>
              </a:tabLst>
            </a:pPr>
            <a:r>
              <a:rPr sz="2000" spc="-5" dirty="0">
                <a:latin typeface="Calibri"/>
                <a:cs typeface="Calibri"/>
              </a:rPr>
              <a:t>Goal: </a:t>
            </a:r>
            <a:r>
              <a:rPr sz="2000" dirty="0">
                <a:latin typeface="Calibri"/>
                <a:cs typeface="Calibri"/>
              </a:rPr>
              <a:t>learn compressed </a:t>
            </a:r>
            <a:r>
              <a:rPr sz="2000" spc="-5" dirty="0">
                <a:latin typeface="Calibri"/>
                <a:cs typeface="Calibri"/>
              </a:rPr>
              <a:t>representation of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data</a:t>
            </a:r>
            <a:endParaRPr sz="2000">
              <a:latin typeface="Calibri"/>
              <a:cs typeface="Calibri"/>
            </a:endParaRPr>
          </a:p>
          <a:p>
            <a:pPr marL="574675" lvl="1" indent="-219710">
              <a:lnSpc>
                <a:spcPct val="100000"/>
              </a:lnSpc>
              <a:spcBef>
                <a:spcPts val="495"/>
              </a:spcBef>
              <a:buClr>
                <a:srgbClr val="0C7B9C"/>
              </a:buClr>
              <a:buSzPct val="75000"/>
              <a:buFont typeface="Arial"/>
              <a:buChar char="●"/>
              <a:tabLst>
                <a:tab pos="574675" algn="l"/>
              </a:tabLst>
            </a:pPr>
            <a:r>
              <a:rPr sz="1600" spc="-5" dirty="0">
                <a:latin typeface="Calibri"/>
                <a:cs typeface="Calibri"/>
              </a:rPr>
              <a:t>Number input nodes </a:t>
            </a:r>
            <a:r>
              <a:rPr sz="1600" dirty="0">
                <a:latin typeface="Calibri"/>
                <a:cs typeface="Calibri"/>
              </a:rPr>
              <a:t>= </a:t>
            </a:r>
            <a:r>
              <a:rPr sz="1600" spc="-5" dirty="0">
                <a:latin typeface="Calibri"/>
                <a:cs typeface="Calibri"/>
              </a:rPr>
              <a:t>number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5" dirty="0">
                <a:latin typeface="Calibri"/>
                <a:cs typeface="Calibri"/>
              </a:rPr>
              <a:t>output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nodes</a:t>
            </a:r>
            <a:endParaRPr sz="1600">
              <a:latin typeface="Calibri"/>
              <a:cs typeface="Calibri"/>
            </a:endParaRPr>
          </a:p>
          <a:p>
            <a:pPr marL="574675" lvl="1" indent="-219710">
              <a:lnSpc>
                <a:spcPct val="100000"/>
              </a:lnSpc>
              <a:spcBef>
                <a:spcPts val="480"/>
              </a:spcBef>
              <a:buClr>
                <a:srgbClr val="0C7B9C"/>
              </a:buClr>
              <a:buSzPct val="75000"/>
              <a:buFont typeface="Arial"/>
              <a:buChar char="●"/>
              <a:tabLst>
                <a:tab pos="574675" algn="l"/>
              </a:tabLst>
            </a:pPr>
            <a:r>
              <a:rPr sz="1600" spc="-5" dirty="0">
                <a:latin typeface="Calibri"/>
                <a:cs typeface="Calibri"/>
              </a:rPr>
              <a:t>Number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5" dirty="0">
                <a:latin typeface="Calibri"/>
                <a:cs typeface="Calibri"/>
              </a:rPr>
              <a:t>hidden nodes </a:t>
            </a:r>
            <a:r>
              <a:rPr sz="1600" dirty="0">
                <a:latin typeface="Calibri"/>
                <a:cs typeface="Calibri"/>
              </a:rPr>
              <a:t>&lt; </a:t>
            </a:r>
            <a:r>
              <a:rPr sz="1600" spc="-5" dirty="0">
                <a:latin typeface="Calibri"/>
                <a:cs typeface="Calibri"/>
              </a:rPr>
              <a:t>number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5" dirty="0">
                <a:latin typeface="Calibri"/>
                <a:cs typeface="Calibri"/>
              </a:rPr>
              <a:t>input/output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nodes</a:t>
            </a:r>
            <a:endParaRPr sz="1600">
              <a:latin typeface="Calibri"/>
              <a:cs typeface="Calibri"/>
            </a:endParaRPr>
          </a:p>
          <a:p>
            <a:pPr marL="231140" marR="161925" indent="-219075">
              <a:lnSpc>
                <a:spcPct val="100000"/>
              </a:lnSpc>
              <a:spcBef>
                <a:spcPts val="484"/>
              </a:spcBef>
              <a:buClr>
                <a:srgbClr val="0C7B9C"/>
              </a:buClr>
              <a:buSzPct val="75000"/>
              <a:buFont typeface="Arial"/>
              <a:buChar char="●"/>
              <a:tabLst>
                <a:tab pos="231775" algn="l"/>
              </a:tabLst>
            </a:pPr>
            <a:r>
              <a:rPr sz="2000" dirty="0">
                <a:latin typeface="Calibri"/>
                <a:cs typeface="Calibri"/>
              </a:rPr>
              <a:t>Train </a:t>
            </a:r>
            <a:r>
              <a:rPr sz="2000" spc="-5" dirty="0">
                <a:latin typeface="Calibri"/>
                <a:cs typeface="Calibri"/>
              </a:rPr>
              <a:t>by applying </a:t>
            </a:r>
            <a:r>
              <a:rPr sz="2000" dirty="0">
                <a:latin typeface="Calibri"/>
                <a:cs typeface="Calibri"/>
              </a:rPr>
              <a:t>each sample as </a:t>
            </a:r>
            <a:r>
              <a:rPr sz="2000" spc="-5" dirty="0">
                <a:latin typeface="Calibri"/>
                <a:cs typeface="Calibri"/>
              </a:rPr>
              <a:t>both input and  output</a:t>
            </a:r>
            <a:endParaRPr sz="2000">
              <a:latin typeface="Calibri"/>
              <a:cs typeface="Calibri"/>
            </a:endParaRPr>
          </a:p>
          <a:p>
            <a:pPr marL="574675" lvl="1" indent="-219710">
              <a:lnSpc>
                <a:spcPct val="100000"/>
              </a:lnSpc>
              <a:spcBef>
                <a:spcPts val="595"/>
              </a:spcBef>
              <a:buClr>
                <a:srgbClr val="0C7B9C"/>
              </a:buClr>
              <a:buSzPct val="75000"/>
              <a:buFont typeface="Arial"/>
              <a:buChar char="●"/>
              <a:tabLst>
                <a:tab pos="574675" algn="l"/>
              </a:tabLst>
            </a:pPr>
            <a:r>
              <a:rPr sz="1600" spc="-5" dirty="0">
                <a:latin typeface="Calibri"/>
                <a:cs typeface="Calibri"/>
              </a:rPr>
              <a:t>Otherwise </a:t>
            </a:r>
            <a:r>
              <a:rPr sz="1600" spc="-10" dirty="0">
                <a:latin typeface="Calibri"/>
                <a:cs typeface="Calibri"/>
              </a:rPr>
              <a:t>like </a:t>
            </a:r>
            <a:r>
              <a:rPr sz="1600" spc="-5" dirty="0">
                <a:latin typeface="Calibri"/>
                <a:cs typeface="Calibri"/>
              </a:rPr>
              <a:t>standard neural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network</a:t>
            </a:r>
            <a:endParaRPr sz="1600">
              <a:latin typeface="Calibri"/>
              <a:cs typeface="Calibri"/>
            </a:endParaRPr>
          </a:p>
          <a:p>
            <a:pPr marL="231775" indent="-219075">
              <a:lnSpc>
                <a:spcPct val="100000"/>
              </a:lnSpc>
              <a:spcBef>
                <a:spcPts val="484"/>
              </a:spcBef>
              <a:buClr>
                <a:srgbClr val="0C7B9C"/>
              </a:buClr>
              <a:buSzPct val="75000"/>
              <a:buFont typeface="Arial"/>
              <a:buChar char="●"/>
              <a:tabLst>
                <a:tab pos="231775" algn="l"/>
              </a:tabLst>
            </a:pPr>
            <a:r>
              <a:rPr sz="2000" spc="-5" dirty="0">
                <a:latin typeface="Calibri"/>
                <a:cs typeface="Calibri"/>
              </a:rPr>
              <a:t>Learned representation </a:t>
            </a:r>
            <a:r>
              <a:rPr sz="2000" dirty="0">
                <a:latin typeface="Calibri"/>
                <a:cs typeface="Calibri"/>
              </a:rPr>
              <a:t>is </a:t>
            </a:r>
            <a:r>
              <a:rPr sz="2000" spc="-5" dirty="0">
                <a:latin typeface="Calibri"/>
                <a:cs typeface="Calibri"/>
              </a:rPr>
              <a:t>weights of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network</a:t>
            </a:r>
            <a:endParaRPr sz="2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616" y="134112"/>
            <a:ext cx="646176" cy="7132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87198" y="737047"/>
            <a:ext cx="3169285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25" dirty="0"/>
              <a:t>Deep</a:t>
            </a:r>
            <a:r>
              <a:rPr sz="2950" spc="-30" dirty="0"/>
              <a:t> </a:t>
            </a:r>
            <a:r>
              <a:rPr sz="2950" spc="10" dirty="0"/>
              <a:t>Auto-Encoders</a:t>
            </a:r>
            <a:endParaRPr sz="2950"/>
          </a:p>
        </p:txBody>
      </p:sp>
      <p:sp>
        <p:nvSpPr>
          <p:cNvPr id="4" name="object 4"/>
          <p:cNvSpPr txBox="1"/>
          <p:nvPr/>
        </p:nvSpPr>
        <p:spPr>
          <a:xfrm>
            <a:off x="6218554" y="4866639"/>
            <a:ext cx="1111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solidFill>
                  <a:srgbClr val="898989"/>
                </a:solidFill>
                <a:latin typeface="Calibri"/>
                <a:cs typeface="Calibri"/>
              </a:rPr>
              <a:t>15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0226" y="1889252"/>
            <a:ext cx="5774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800" dirty="0">
                <a:latin typeface="Calibri"/>
                <a:cs typeface="Calibri"/>
              </a:rPr>
              <a:t>A </a:t>
            </a:r>
            <a:r>
              <a:rPr sz="1800" spc="-5" dirty="0">
                <a:latin typeface="Calibri"/>
                <a:cs typeface="Calibri"/>
              </a:rPr>
              <a:t>special </a:t>
            </a:r>
            <a:r>
              <a:rPr sz="1800" spc="-10" dirty="0">
                <a:latin typeface="Calibri"/>
                <a:cs typeface="Calibri"/>
              </a:rPr>
              <a:t>neural network </a:t>
            </a:r>
            <a:r>
              <a:rPr sz="1800" spc="-5" dirty="0">
                <a:latin typeface="Calibri"/>
                <a:cs typeface="Calibri"/>
              </a:rPr>
              <a:t>where input is the same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14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output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636520" y="2599944"/>
            <a:ext cx="4035551" cy="95707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86455" y="3755135"/>
            <a:ext cx="3566160" cy="2039112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864677" y="2846832"/>
            <a:ext cx="487045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Calibri"/>
                <a:cs typeface="Calibri"/>
              </a:rPr>
              <a:t>E</a:t>
            </a:r>
            <a:r>
              <a:rPr sz="1100" spc="-30" dirty="0">
                <a:latin typeface="Calibri"/>
                <a:cs typeface="Calibri"/>
              </a:rPr>
              <a:t>xa</a:t>
            </a:r>
            <a:r>
              <a:rPr sz="1100" spc="-45" dirty="0">
                <a:latin typeface="Calibri"/>
                <a:cs typeface="Calibri"/>
              </a:rPr>
              <a:t>m</a:t>
            </a:r>
            <a:r>
              <a:rPr sz="1100" spc="-30" dirty="0">
                <a:latin typeface="Calibri"/>
                <a:cs typeface="Calibri"/>
              </a:rPr>
              <a:t>p</a:t>
            </a:r>
            <a:r>
              <a:rPr sz="1100" spc="-15" dirty="0">
                <a:latin typeface="Calibri"/>
                <a:cs typeface="Calibri"/>
              </a:rPr>
              <a:t>l</a:t>
            </a:r>
            <a:r>
              <a:rPr sz="1100" dirty="0"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625517" y="4383023"/>
            <a:ext cx="7048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Calibri"/>
                <a:cs typeface="Calibri"/>
              </a:rPr>
              <a:t>Architecture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616" y="134112"/>
            <a:ext cx="646176" cy="7132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99861" y="737047"/>
            <a:ext cx="3743960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20" dirty="0"/>
              <a:t>Learning </a:t>
            </a:r>
            <a:r>
              <a:rPr sz="2950" spc="15" dirty="0"/>
              <a:t>Visual</a:t>
            </a:r>
            <a:r>
              <a:rPr sz="2950" spc="-35" dirty="0"/>
              <a:t> </a:t>
            </a:r>
            <a:r>
              <a:rPr sz="2950" spc="5" dirty="0"/>
              <a:t>Features</a:t>
            </a:r>
            <a:endParaRPr sz="2950"/>
          </a:p>
        </p:txBody>
      </p:sp>
      <p:sp>
        <p:nvSpPr>
          <p:cNvPr id="4" name="object 4"/>
          <p:cNvSpPr txBox="1"/>
          <p:nvPr/>
        </p:nvSpPr>
        <p:spPr>
          <a:xfrm>
            <a:off x="437662" y="5188203"/>
            <a:ext cx="818769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5" dirty="0">
                <a:solidFill>
                  <a:srgbClr val="C00000"/>
                </a:solidFill>
                <a:latin typeface="Calibri"/>
                <a:cs typeface="Calibri"/>
              </a:rPr>
              <a:t>Question</a:t>
            </a:r>
            <a:r>
              <a:rPr sz="1600" spc="-5" dirty="0">
                <a:latin typeface="Calibri"/>
                <a:cs typeface="Calibri"/>
              </a:rPr>
              <a:t>: </a:t>
            </a:r>
            <a:r>
              <a:rPr sz="1600" dirty="0">
                <a:latin typeface="Calibri"/>
                <a:cs typeface="Calibri"/>
              </a:rPr>
              <a:t>How </a:t>
            </a:r>
            <a:r>
              <a:rPr sz="1600" spc="-10" dirty="0">
                <a:latin typeface="Calibri"/>
                <a:cs typeface="Calibri"/>
              </a:rPr>
              <a:t>can </a:t>
            </a:r>
            <a:r>
              <a:rPr sz="1600" spc="-5" dirty="0">
                <a:latin typeface="Calibri"/>
                <a:cs typeface="Calibri"/>
              </a:rPr>
              <a:t>we use </a:t>
            </a:r>
            <a:r>
              <a:rPr sz="1600" b="1" spc="-10" dirty="0">
                <a:latin typeface="Calibri"/>
                <a:cs typeface="Calibri"/>
              </a:rPr>
              <a:t>spatial </a:t>
            </a:r>
            <a:r>
              <a:rPr sz="1600" b="1" spc="-5" dirty="0">
                <a:latin typeface="Calibri"/>
                <a:cs typeface="Calibri"/>
              </a:rPr>
              <a:t>structure </a:t>
            </a:r>
            <a:r>
              <a:rPr sz="1600" spc="-5" dirty="0">
                <a:latin typeface="Calibri"/>
                <a:cs typeface="Calibri"/>
              </a:rPr>
              <a:t>in the input </a:t>
            </a:r>
            <a:r>
              <a:rPr sz="1600" spc="-10" dirty="0">
                <a:latin typeface="Calibri"/>
                <a:cs typeface="Calibri"/>
              </a:rPr>
              <a:t>to inform </a:t>
            </a:r>
            <a:r>
              <a:rPr sz="1600" spc="-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architecture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5" dirty="0">
                <a:latin typeface="Calibri"/>
                <a:cs typeface="Calibri"/>
              </a:rPr>
              <a:t>the</a:t>
            </a:r>
            <a:r>
              <a:rPr sz="1600" spc="11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network?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99084" y="2349389"/>
            <a:ext cx="2132556" cy="170716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8977" y="2460271"/>
            <a:ext cx="6218208" cy="2004507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4540" y="4358132"/>
            <a:ext cx="7765415" cy="1817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latin typeface="Segoe UI"/>
                <a:cs typeface="Segoe UI"/>
              </a:rPr>
              <a:t>An example </a:t>
            </a:r>
            <a:r>
              <a:rPr sz="2800" spc="-25" dirty="0">
                <a:latin typeface="Segoe UI"/>
                <a:cs typeface="Segoe UI"/>
              </a:rPr>
              <a:t>of </a:t>
            </a:r>
            <a:r>
              <a:rPr sz="2800" spc="-5" dirty="0">
                <a:latin typeface="Segoe UI"/>
                <a:cs typeface="Segoe UI"/>
              </a:rPr>
              <a:t>deep neural network for computer  vision</a:t>
            </a:r>
            <a:endParaRPr sz="2800">
              <a:latin typeface="Segoe UI"/>
              <a:cs typeface="Segoe UI"/>
            </a:endParaRPr>
          </a:p>
          <a:p>
            <a:pPr marL="299085" marR="487045" indent="-287020">
              <a:lnSpc>
                <a:spcPct val="100000"/>
              </a:lnSpc>
              <a:spcBef>
                <a:spcPts val="670"/>
              </a:spcBef>
            </a:pPr>
            <a:r>
              <a:rPr sz="2800" spc="-5" dirty="0">
                <a:latin typeface="Arial"/>
                <a:cs typeface="Arial"/>
              </a:rPr>
              <a:t>– </a:t>
            </a:r>
            <a:r>
              <a:rPr sz="2800" spc="-10" dirty="0">
                <a:latin typeface="Segoe UI"/>
                <a:cs typeface="Segoe UI"/>
              </a:rPr>
              <a:t>learn features </a:t>
            </a:r>
            <a:r>
              <a:rPr sz="2800" spc="-5" dirty="0">
                <a:latin typeface="Segoe UI"/>
                <a:cs typeface="Segoe UI"/>
              </a:rPr>
              <a:t>and classifiers </a:t>
            </a:r>
            <a:r>
              <a:rPr sz="2800" spc="-10" dirty="0">
                <a:latin typeface="Segoe UI"/>
                <a:cs typeface="Segoe UI"/>
              </a:rPr>
              <a:t>jointly </a:t>
            </a:r>
            <a:r>
              <a:rPr sz="2800" spc="-30" dirty="0">
                <a:latin typeface="Segoe UI"/>
                <a:cs typeface="Segoe UI"/>
              </a:rPr>
              <a:t>(“end-to-  </a:t>
            </a:r>
            <a:r>
              <a:rPr sz="2800" spc="-5" dirty="0">
                <a:latin typeface="Segoe UI"/>
                <a:cs typeface="Segoe UI"/>
              </a:rPr>
              <a:t>end”</a:t>
            </a:r>
            <a:r>
              <a:rPr sz="2800" spc="-10" dirty="0">
                <a:latin typeface="Segoe UI"/>
                <a:cs typeface="Segoe UI"/>
              </a:rPr>
              <a:t> </a:t>
            </a:r>
            <a:r>
              <a:rPr sz="2800" spc="-5" dirty="0">
                <a:latin typeface="Segoe UI"/>
                <a:cs typeface="Segoe UI"/>
              </a:rPr>
              <a:t>training)</a:t>
            </a:r>
            <a:endParaRPr sz="2800">
              <a:latin typeface="Segoe UI"/>
              <a:cs typeface="Segoe UI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81201" y="749744"/>
            <a:ext cx="8900795" cy="2921635"/>
            <a:chOff x="181201" y="749744"/>
            <a:chExt cx="8900795" cy="29216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1201" y="1074671"/>
              <a:ext cx="8742757" cy="2299062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600962" y="762761"/>
              <a:ext cx="7467600" cy="2895600"/>
            </a:xfrm>
            <a:custGeom>
              <a:avLst/>
              <a:gdLst/>
              <a:ahLst/>
              <a:cxnLst/>
              <a:rect l="l" t="t" r="r" b="b"/>
              <a:pathLst>
                <a:path w="7467600" h="2895600">
                  <a:moveTo>
                    <a:pt x="0" y="2895600"/>
                  </a:moveTo>
                  <a:lnTo>
                    <a:pt x="7467600" y="2895600"/>
                  </a:lnTo>
                  <a:lnTo>
                    <a:pt x="7467600" y="0"/>
                  </a:lnTo>
                  <a:lnTo>
                    <a:pt x="0" y="0"/>
                  </a:lnTo>
                  <a:lnTo>
                    <a:pt x="0" y="2895600"/>
                  </a:lnTo>
                  <a:close/>
                </a:path>
              </a:pathLst>
            </a:custGeom>
            <a:ln w="25908">
              <a:solidFill>
                <a:srgbClr val="9F293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873752" y="732535"/>
            <a:ext cx="7600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b="0" spc="-5" dirty="0">
                <a:solidFill>
                  <a:srgbClr val="9F2936"/>
                </a:solidFill>
                <a:latin typeface="Arial"/>
                <a:cs typeface="Arial"/>
              </a:rPr>
              <a:t>trai</a:t>
            </a:r>
            <a:r>
              <a:rPr sz="1800" b="0" spc="-15" dirty="0">
                <a:solidFill>
                  <a:srgbClr val="9F2936"/>
                </a:solidFill>
                <a:latin typeface="Arial"/>
                <a:cs typeface="Arial"/>
              </a:rPr>
              <a:t>n</a:t>
            </a:r>
            <a:r>
              <a:rPr sz="1800" b="0" spc="-5" dirty="0">
                <a:solidFill>
                  <a:srgbClr val="9F2936"/>
                </a:solidFill>
                <a:latin typeface="Arial"/>
                <a:cs typeface="Arial"/>
              </a:rPr>
              <a:t>i</a:t>
            </a:r>
            <a:r>
              <a:rPr sz="1800" b="0" spc="-15" dirty="0">
                <a:solidFill>
                  <a:srgbClr val="9F2936"/>
                </a:solidFill>
                <a:latin typeface="Arial"/>
                <a:cs typeface="Arial"/>
              </a:rPr>
              <a:t>n</a:t>
            </a:r>
            <a:r>
              <a:rPr sz="1800" b="0" spc="-5" dirty="0">
                <a:solidFill>
                  <a:srgbClr val="9F2936"/>
                </a:solidFill>
                <a:latin typeface="Arial"/>
                <a:cs typeface="Arial"/>
              </a:rPr>
              <a:t>g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55244" y="3174599"/>
            <a:ext cx="7590790" cy="963930"/>
          </a:xfrm>
          <a:prstGeom prst="rect">
            <a:avLst/>
          </a:prstGeom>
        </p:spPr>
        <p:txBody>
          <a:bodyPr vert="horz" wrap="square" lIns="0" tIns="145415" rIns="0" bIns="0" rtlCol="0">
            <a:spAutoFit/>
          </a:bodyPr>
          <a:lstStyle/>
          <a:p>
            <a:pPr marL="3431540">
              <a:lnSpc>
                <a:spcPct val="100000"/>
              </a:lnSpc>
              <a:spcBef>
                <a:spcPts val="1145"/>
              </a:spcBef>
              <a:tabLst>
                <a:tab pos="6690359" algn="l"/>
              </a:tabLst>
            </a:pPr>
            <a:r>
              <a:rPr sz="2700" spc="-7" baseline="1543" dirty="0">
                <a:solidFill>
                  <a:srgbClr val="848484"/>
                </a:solidFill>
                <a:latin typeface="Arial"/>
                <a:cs typeface="Arial"/>
              </a:rPr>
              <a:t>features	</a:t>
            </a:r>
            <a:r>
              <a:rPr sz="1800" spc="-5" dirty="0">
                <a:solidFill>
                  <a:srgbClr val="848484"/>
                </a:solidFill>
                <a:latin typeface="Arial"/>
                <a:cs typeface="Arial"/>
              </a:rPr>
              <a:t>classifier</a:t>
            </a:r>
            <a:endParaRPr sz="1800">
              <a:latin typeface="Arial"/>
              <a:cs typeface="Arial"/>
            </a:endParaRPr>
          </a:p>
          <a:p>
            <a:pPr marL="12700" marR="246379">
              <a:lnSpc>
                <a:spcPct val="100000"/>
              </a:lnSpc>
              <a:spcBef>
                <a:spcPts val="819"/>
              </a:spcBef>
            </a:pP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Image credit: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LeCun, </a:t>
            </a:r>
            <a:r>
              <a:rPr sz="1400" spc="-65" dirty="0">
                <a:solidFill>
                  <a:srgbClr val="7E7E7E"/>
                </a:solidFill>
                <a:latin typeface="Arial"/>
                <a:cs typeface="Arial"/>
              </a:rPr>
              <a:t>Y.,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Bottou, L.,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Bengio, </a:t>
            </a:r>
            <a:r>
              <a:rPr sz="1400" spc="-65" dirty="0">
                <a:solidFill>
                  <a:srgbClr val="7E7E7E"/>
                </a:solidFill>
                <a:latin typeface="Arial"/>
                <a:cs typeface="Arial"/>
              </a:rPr>
              <a:t>Y., </a:t>
            </a:r>
            <a:r>
              <a:rPr sz="1400" spc="-15" dirty="0">
                <a:solidFill>
                  <a:srgbClr val="7E7E7E"/>
                </a:solidFill>
                <a:latin typeface="Arial"/>
                <a:cs typeface="Arial"/>
              </a:rPr>
              <a:t>Haffner, </a:t>
            </a:r>
            <a:r>
              <a:rPr sz="1400" spc="-95" dirty="0">
                <a:solidFill>
                  <a:srgbClr val="7E7E7E"/>
                </a:solidFill>
                <a:latin typeface="Arial"/>
                <a:cs typeface="Arial"/>
              </a:rPr>
              <a:t>P.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“Gradient-based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learning applied to 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document recognition.” Proceedings of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the IEEE,</a:t>
            </a:r>
            <a:r>
              <a:rPr sz="1400" spc="-15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1998.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81962" y="3438905"/>
            <a:ext cx="6309360" cy="78105"/>
          </a:xfrm>
          <a:custGeom>
            <a:avLst/>
            <a:gdLst/>
            <a:ahLst/>
            <a:cxnLst/>
            <a:rect l="l" t="t" r="r" b="b"/>
            <a:pathLst>
              <a:path w="6309359" h="78104">
                <a:moveTo>
                  <a:pt x="1447800" y="30226"/>
                </a:moveTo>
                <a:lnTo>
                  <a:pt x="127000" y="29730"/>
                </a:lnTo>
                <a:lnTo>
                  <a:pt x="127000" y="1524"/>
                </a:lnTo>
                <a:lnTo>
                  <a:pt x="0" y="39624"/>
                </a:lnTo>
                <a:lnTo>
                  <a:pt x="127000" y="77724"/>
                </a:lnTo>
                <a:lnTo>
                  <a:pt x="127000" y="49542"/>
                </a:lnTo>
                <a:lnTo>
                  <a:pt x="1447800" y="50038"/>
                </a:lnTo>
                <a:lnTo>
                  <a:pt x="1447800" y="30226"/>
                </a:lnTo>
                <a:close/>
              </a:path>
              <a:path w="6309359" h="78104">
                <a:moveTo>
                  <a:pt x="4038600" y="39624"/>
                </a:moveTo>
                <a:lnTo>
                  <a:pt x="4005580" y="29718"/>
                </a:lnTo>
                <a:lnTo>
                  <a:pt x="3911600" y="1524"/>
                </a:lnTo>
                <a:lnTo>
                  <a:pt x="3911600" y="29718"/>
                </a:lnTo>
                <a:lnTo>
                  <a:pt x="2514600" y="29718"/>
                </a:lnTo>
                <a:lnTo>
                  <a:pt x="2514600" y="49530"/>
                </a:lnTo>
                <a:lnTo>
                  <a:pt x="3911600" y="49530"/>
                </a:lnTo>
                <a:lnTo>
                  <a:pt x="3911600" y="77724"/>
                </a:lnTo>
                <a:lnTo>
                  <a:pt x="4005567" y="49530"/>
                </a:lnTo>
                <a:lnTo>
                  <a:pt x="4038600" y="39624"/>
                </a:lnTo>
                <a:close/>
              </a:path>
              <a:path w="6309359" h="78104">
                <a:moveTo>
                  <a:pt x="4830318" y="29718"/>
                </a:moveTo>
                <a:lnTo>
                  <a:pt x="4394200" y="29718"/>
                </a:lnTo>
                <a:lnTo>
                  <a:pt x="4394200" y="1524"/>
                </a:lnTo>
                <a:lnTo>
                  <a:pt x="4267200" y="39624"/>
                </a:lnTo>
                <a:lnTo>
                  <a:pt x="4394200" y="77724"/>
                </a:lnTo>
                <a:lnTo>
                  <a:pt x="4394200" y="49530"/>
                </a:lnTo>
                <a:lnTo>
                  <a:pt x="4830318" y="49530"/>
                </a:lnTo>
                <a:lnTo>
                  <a:pt x="4830318" y="29718"/>
                </a:lnTo>
                <a:close/>
              </a:path>
              <a:path w="6309359" h="78104">
                <a:moveTo>
                  <a:pt x="6308852" y="38100"/>
                </a:moveTo>
                <a:lnTo>
                  <a:pt x="6275832" y="28194"/>
                </a:lnTo>
                <a:lnTo>
                  <a:pt x="6181852" y="0"/>
                </a:lnTo>
                <a:lnTo>
                  <a:pt x="6181852" y="28194"/>
                </a:lnTo>
                <a:lnTo>
                  <a:pt x="5751576" y="28194"/>
                </a:lnTo>
                <a:lnTo>
                  <a:pt x="5751576" y="48006"/>
                </a:lnTo>
                <a:lnTo>
                  <a:pt x="6181852" y="48006"/>
                </a:lnTo>
                <a:lnTo>
                  <a:pt x="6181852" y="76200"/>
                </a:lnTo>
                <a:lnTo>
                  <a:pt x="6275819" y="48006"/>
                </a:lnTo>
                <a:lnTo>
                  <a:pt x="6308852" y="38100"/>
                </a:lnTo>
                <a:close/>
              </a:path>
            </a:pathLst>
          </a:custGeom>
          <a:solidFill>
            <a:srgbClr val="ACACA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865109" y="1867915"/>
            <a:ext cx="11658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848484"/>
                </a:solidFill>
                <a:latin typeface="Arial"/>
                <a:cs typeface="Arial"/>
              </a:rPr>
              <a:t>su</a:t>
            </a:r>
            <a:r>
              <a:rPr sz="1800" spc="-15" dirty="0">
                <a:solidFill>
                  <a:srgbClr val="848484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848484"/>
                </a:solidFill>
                <a:latin typeface="Arial"/>
                <a:cs typeface="Arial"/>
              </a:rPr>
              <a:t>erv</a:t>
            </a:r>
            <a:r>
              <a:rPr sz="1800" spc="-15" dirty="0">
                <a:solidFill>
                  <a:srgbClr val="848484"/>
                </a:solidFill>
                <a:latin typeface="Arial"/>
                <a:cs typeface="Arial"/>
              </a:rPr>
              <a:t>i</a:t>
            </a:r>
            <a:r>
              <a:rPr sz="1800" spc="-5" dirty="0">
                <a:solidFill>
                  <a:srgbClr val="848484"/>
                </a:solidFill>
                <a:latin typeface="Arial"/>
                <a:cs typeface="Arial"/>
              </a:rPr>
              <a:t>si</a:t>
            </a:r>
            <a:r>
              <a:rPr sz="1800" spc="-15" dirty="0">
                <a:solidFill>
                  <a:srgbClr val="848484"/>
                </a:solidFill>
                <a:latin typeface="Arial"/>
                <a:cs typeface="Arial"/>
              </a:rPr>
              <a:t>o</a:t>
            </a:r>
            <a:r>
              <a:rPr sz="1800" spc="-5" dirty="0">
                <a:solidFill>
                  <a:srgbClr val="848484"/>
                </a:solidFill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7413497" y="2000250"/>
            <a:ext cx="436245" cy="76200"/>
          </a:xfrm>
          <a:custGeom>
            <a:avLst/>
            <a:gdLst/>
            <a:ahLst/>
            <a:cxnLst/>
            <a:rect l="l" t="t" r="r" b="b"/>
            <a:pathLst>
              <a:path w="436245" h="76200">
                <a:moveTo>
                  <a:pt x="127000" y="0"/>
                </a:moveTo>
                <a:lnTo>
                  <a:pt x="0" y="38100"/>
                </a:lnTo>
                <a:lnTo>
                  <a:pt x="127000" y="76200"/>
                </a:lnTo>
                <a:lnTo>
                  <a:pt x="127000" y="48005"/>
                </a:lnTo>
                <a:lnTo>
                  <a:pt x="114300" y="48005"/>
                </a:lnTo>
                <a:lnTo>
                  <a:pt x="114300" y="28194"/>
                </a:lnTo>
                <a:lnTo>
                  <a:pt x="127000" y="28194"/>
                </a:lnTo>
                <a:lnTo>
                  <a:pt x="127000" y="0"/>
                </a:lnTo>
                <a:close/>
              </a:path>
              <a:path w="436245" h="76200">
                <a:moveTo>
                  <a:pt x="127000" y="28194"/>
                </a:moveTo>
                <a:lnTo>
                  <a:pt x="114300" y="28194"/>
                </a:lnTo>
                <a:lnTo>
                  <a:pt x="114300" y="48005"/>
                </a:lnTo>
                <a:lnTo>
                  <a:pt x="127000" y="48005"/>
                </a:lnTo>
                <a:lnTo>
                  <a:pt x="127000" y="28194"/>
                </a:lnTo>
                <a:close/>
              </a:path>
              <a:path w="436245" h="76200">
                <a:moveTo>
                  <a:pt x="435863" y="28194"/>
                </a:moveTo>
                <a:lnTo>
                  <a:pt x="127000" y="28194"/>
                </a:lnTo>
                <a:lnTo>
                  <a:pt x="127000" y="48005"/>
                </a:lnTo>
                <a:lnTo>
                  <a:pt x="435863" y="48005"/>
                </a:lnTo>
                <a:lnTo>
                  <a:pt x="435863" y="28194"/>
                </a:lnTo>
                <a:close/>
              </a:path>
            </a:pathLst>
          </a:custGeom>
          <a:solidFill>
            <a:srgbClr val="ACACAC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22479" y="737047"/>
            <a:ext cx="3498215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20" dirty="0"/>
              <a:t>Using </a:t>
            </a:r>
            <a:r>
              <a:rPr sz="2950" spc="10" dirty="0"/>
              <a:t>Spatial</a:t>
            </a:r>
            <a:r>
              <a:rPr sz="2950" spc="-15" dirty="0"/>
              <a:t> </a:t>
            </a:r>
            <a:r>
              <a:rPr sz="2950" spc="10" dirty="0"/>
              <a:t>Structure</a:t>
            </a:r>
            <a:endParaRPr sz="29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4296" y="2058635"/>
            <a:ext cx="5521592" cy="198282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15349" y="4319238"/>
            <a:ext cx="5532312" cy="2154624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0067" y="737047"/>
            <a:ext cx="5523230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5" dirty="0"/>
              <a:t>Feature </a:t>
            </a:r>
            <a:r>
              <a:rPr sz="2950" spc="10" dirty="0"/>
              <a:t>Extraction </a:t>
            </a:r>
            <a:r>
              <a:rPr sz="2950" spc="20" dirty="0"/>
              <a:t>with </a:t>
            </a:r>
            <a:r>
              <a:rPr sz="2950" spc="10" dirty="0"/>
              <a:t>Convolution</a:t>
            </a:r>
            <a:endParaRPr sz="29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5811" y="1969505"/>
            <a:ext cx="8021454" cy="349784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8637" y="737047"/>
            <a:ext cx="4024629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20" dirty="0"/>
              <a:t>Case Study </a:t>
            </a:r>
            <a:r>
              <a:rPr sz="2950" spc="15" dirty="0"/>
              <a:t>of</a:t>
            </a:r>
            <a:r>
              <a:rPr sz="2950" spc="-50" dirty="0"/>
              <a:t> </a:t>
            </a:r>
            <a:r>
              <a:rPr sz="2950" spc="10" dirty="0"/>
              <a:t>Convolution</a:t>
            </a:r>
            <a:endParaRPr sz="29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88897" y="2012851"/>
            <a:ext cx="5749700" cy="362739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8637" y="737047"/>
            <a:ext cx="4024629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20" dirty="0"/>
              <a:t>Case Study </a:t>
            </a:r>
            <a:r>
              <a:rPr sz="2950" spc="15" dirty="0"/>
              <a:t>of</a:t>
            </a:r>
            <a:r>
              <a:rPr sz="2950" spc="-50" dirty="0"/>
              <a:t> </a:t>
            </a:r>
            <a:r>
              <a:rPr sz="2950" spc="10" dirty="0"/>
              <a:t>Convolution</a:t>
            </a:r>
            <a:endParaRPr sz="29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95992" y="2177984"/>
            <a:ext cx="5786515" cy="3468773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8637" y="737047"/>
            <a:ext cx="4024629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20" dirty="0"/>
              <a:t>Case Study </a:t>
            </a:r>
            <a:r>
              <a:rPr sz="2950" spc="15" dirty="0"/>
              <a:t>of</a:t>
            </a:r>
            <a:r>
              <a:rPr sz="2950" spc="-50" dirty="0"/>
              <a:t> </a:t>
            </a:r>
            <a:r>
              <a:rPr sz="2950" spc="10" dirty="0"/>
              <a:t>Convolution</a:t>
            </a:r>
            <a:endParaRPr sz="29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8946" y="2222220"/>
            <a:ext cx="5493693" cy="3433558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58637" y="737047"/>
            <a:ext cx="4024629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20" dirty="0"/>
              <a:t>Case Study </a:t>
            </a:r>
            <a:r>
              <a:rPr sz="2950" spc="15" dirty="0"/>
              <a:t>of</a:t>
            </a:r>
            <a:r>
              <a:rPr sz="2950" spc="-50" dirty="0"/>
              <a:t> </a:t>
            </a:r>
            <a:r>
              <a:rPr sz="2950" spc="10" dirty="0"/>
              <a:t>Convolution</a:t>
            </a:r>
            <a:endParaRPr sz="29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2463" y="2305527"/>
            <a:ext cx="6499657" cy="288457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616" y="134112"/>
            <a:ext cx="646176" cy="7132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21400" y="737047"/>
            <a:ext cx="3499485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10" dirty="0"/>
              <a:t>Convolution</a:t>
            </a:r>
            <a:r>
              <a:rPr sz="2950" spc="-40" dirty="0"/>
              <a:t> </a:t>
            </a:r>
            <a:r>
              <a:rPr sz="2950" spc="10" dirty="0"/>
              <a:t>Operation</a:t>
            </a:r>
            <a:endParaRPr sz="2950"/>
          </a:p>
        </p:txBody>
      </p:sp>
      <p:sp>
        <p:nvSpPr>
          <p:cNvPr id="4" name="object 4"/>
          <p:cNvSpPr txBox="1"/>
          <p:nvPr/>
        </p:nvSpPr>
        <p:spPr>
          <a:xfrm>
            <a:off x="676309" y="1900428"/>
            <a:ext cx="264033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000" spc="-10" dirty="0">
                <a:latin typeface="Calibri"/>
                <a:cs typeface="Calibri"/>
              </a:rPr>
              <a:t>Convolutional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operator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22832" y="2511551"/>
            <a:ext cx="3035808" cy="184404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11496" y="2508504"/>
            <a:ext cx="3060191" cy="1862328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453147" y="3303639"/>
            <a:ext cx="521334" cy="273685"/>
            <a:chOff x="4453147" y="3303639"/>
            <a:chExt cx="521334" cy="273685"/>
          </a:xfrm>
        </p:grpSpPr>
        <p:sp>
          <p:nvSpPr>
            <p:cNvPr id="8" name="object 8"/>
            <p:cNvSpPr/>
            <p:nvPr/>
          </p:nvSpPr>
          <p:spPr>
            <a:xfrm>
              <a:off x="4459497" y="3309989"/>
              <a:ext cx="508634" cy="260985"/>
            </a:xfrm>
            <a:custGeom>
              <a:avLst/>
              <a:gdLst/>
              <a:ahLst/>
              <a:cxnLst/>
              <a:rect l="l" t="t" r="r" b="b"/>
              <a:pathLst>
                <a:path w="508635" h="260985">
                  <a:moveTo>
                    <a:pt x="377814" y="0"/>
                  </a:moveTo>
                  <a:lnTo>
                    <a:pt x="377814" y="65107"/>
                  </a:lnTo>
                  <a:lnTo>
                    <a:pt x="0" y="65107"/>
                  </a:lnTo>
                  <a:lnTo>
                    <a:pt x="0" y="195322"/>
                  </a:lnTo>
                  <a:lnTo>
                    <a:pt x="377814" y="195322"/>
                  </a:lnTo>
                  <a:lnTo>
                    <a:pt x="377814" y="260430"/>
                  </a:lnTo>
                  <a:lnTo>
                    <a:pt x="508029" y="130215"/>
                  </a:lnTo>
                  <a:lnTo>
                    <a:pt x="377814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59497" y="3309989"/>
              <a:ext cx="508634" cy="260985"/>
            </a:xfrm>
            <a:custGeom>
              <a:avLst/>
              <a:gdLst/>
              <a:ahLst/>
              <a:cxnLst/>
              <a:rect l="l" t="t" r="r" b="b"/>
              <a:pathLst>
                <a:path w="508635" h="260985">
                  <a:moveTo>
                    <a:pt x="0" y="65107"/>
                  </a:moveTo>
                  <a:lnTo>
                    <a:pt x="377814" y="65107"/>
                  </a:lnTo>
                  <a:lnTo>
                    <a:pt x="377814" y="0"/>
                  </a:lnTo>
                  <a:lnTo>
                    <a:pt x="508029" y="130215"/>
                  </a:lnTo>
                  <a:lnTo>
                    <a:pt x="377814" y="260430"/>
                  </a:lnTo>
                  <a:lnTo>
                    <a:pt x="377814" y="195322"/>
                  </a:lnTo>
                  <a:lnTo>
                    <a:pt x="0" y="195322"/>
                  </a:lnTo>
                  <a:lnTo>
                    <a:pt x="0" y="65107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244989" y="4715754"/>
            <a:ext cx="4658931" cy="1537421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616" y="134112"/>
            <a:ext cx="646176" cy="7132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2613" y="737047"/>
            <a:ext cx="5935980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10" dirty="0"/>
              <a:t>Convolutional Neural Networks</a:t>
            </a:r>
            <a:r>
              <a:rPr sz="2950" spc="-10" dirty="0"/>
              <a:t> </a:t>
            </a:r>
            <a:r>
              <a:rPr sz="2950" spc="20" dirty="0"/>
              <a:t>(CNNs)</a:t>
            </a:r>
            <a:endParaRPr sz="2950"/>
          </a:p>
        </p:txBody>
      </p:sp>
      <p:sp>
        <p:nvSpPr>
          <p:cNvPr id="4" name="object 4"/>
          <p:cNvSpPr txBox="1"/>
          <p:nvPr/>
        </p:nvSpPr>
        <p:spPr>
          <a:xfrm>
            <a:off x="676309" y="1889252"/>
            <a:ext cx="4191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latin typeface="Calibri"/>
                <a:cs typeface="Calibri"/>
              </a:rPr>
              <a:t>Widely used </a:t>
            </a:r>
            <a:r>
              <a:rPr sz="1800" spc="-15" dirty="0">
                <a:latin typeface="Calibri"/>
                <a:cs typeface="Calibri"/>
              </a:rPr>
              <a:t>for </a:t>
            </a:r>
            <a:r>
              <a:rPr sz="1800" dirty="0">
                <a:latin typeface="Calibri"/>
                <a:cs typeface="Calibri"/>
              </a:rPr>
              <a:t>2D </a:t>
            </a:r>
            <a:r>
              <a:rPr sz="1800" spc="-5" dirty="0">
                <a:latin typeface="Calibri"/>
                <a:cs typeface="Calibri"/>
              </a:rPr>
              <a:t>signals, such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images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82624" y="4815840"/>
            <a:ext cx="7117080" cy="180441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00883" y="2386251"/>
            <a:ext cx="4974709" cy="2335786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616" y="134112"/>
            <a:ext cx="646176" cy="7132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602613" y="737047"/>
            <a:ext cx="5935980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10" dirty="0"/>
              <a:t>Convolutional Neural Networks</a:t>
            </a:r>
            <a:r>
              <a:rPr sz="2950" spc="-10" dirty="0"/>
              <a:t> </a:t>
            </a:r>
            <a:r>
              <a:rPr sz="2950" spc="20" dirty="0"/>
              <a:t>(CNNs)</a:t>
            </a:r>
            <a:endParaRPr sz="2950"/>
          </a:p>
        </p:txBody>
      </p:sp>
      <p:sp>
        <p:nvSpPr>
          <p:cNvPr id="4" name="object 4"/>
          <p:cNvSpPr txBox="1"/>
          <p:nvPr/>
        </p:nvSpPr>
        <p:spPr>
          <a:xfrm>
            <a:off x="676309" y="1889252"/>
            <a:ext cx="4191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800" spc="-5" dirty="0">
                <a:latin typeface="Calibri"/>
                <a:cs typeface="Calibri"/>
              </a:rPr>
              <a:t>Widely used </a:t>
            </a:r>
            <a:r>
              <a:rPr sz="1800" spc="-15" dirty="0">
                <a:latin typeface="Calibri"/>
                <a:cs typeface="Calibri"/>
              </a:rPr>
              <a:t>for </a:t>
            </a:r>
            <a:r>
              <a:rPr sz="1800" dirty="0">
                <a:latin typeface="Calibri"/>
                <a:cs typeface="Calibri"/>
              </a:rPr>
              <a:t>2D </a:t>
            </a:r>
            <a:r>
              <a:rPr sz="1800" spc="-5" dirty="0">
                <a:latin typeface="Calibri"/>
                <a:cs typeface="Calibri"/>
              </a:rPr>
              <a:t>signals, such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4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images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74520" y="2343911"/>
            <a:ext cx="5373624" cy="1365504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76309" y="4093972"/>
            <a:ext cx="307975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26695" algn="l"/>
                <a:tab pos="227329" algn="l"/>
              </a:tabLst>
            </a:pPr>
            <a:r>
              <a:rPr sz="1600" spc="-10" dirty="0">
                <a:latin typeface="Calibri"/>
                <a:cs typeface="Calibri"/>
              </a:rPr>
              <a:t>Convolutional </a:t>
            </a:r>
            <a:r>
              <a:rPr sz="1600" spc="-5" dirty="0">
                <a:latin typeface="Calibri"/>
                <a:cs typeface="Calibri"/>
              </a:rPr>
              <a:t>with </a:t>
            </a:r>
            <a:r>
              <a:rPr sz="1600" spc="-10" dirty="0">
                <a:latin typeface="Calibri"/>
                <a:cs typeface="Calibri"/>
              </a:rPr>
              <a:t>Multiple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Filters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83208" y="4837176"/>
            <a:ext cx="2478024" cy="1313688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4650740" y="4069588"/>
            <a:ext cx="85153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7329" indent="-214629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26695" algn="l"/>
                <a:tab pos="227329" algn="l"/>
              </a:tabLst>
            </a:pPr>
            <a:r>
              <a:rPr sz="1600" spc="-10" dirty="0">
                <a:latin typeface="Calibri"/>
                <a:cs typeface="Calibri"/>
              </a:rPr>
              <a:t>Pooling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623815" y="4812791"/>
            <a:ext cx="3675888" cy="1316736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26817" y="737047"/>
            <a:ext cx="4690110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5" dirty="0"/>
              <a:t>Representations </a:t>
            </a:r>
            <a:r>
              <a:rPr sz="2950" spc="15" dirty="0"/>
              <a:t>in </a:t>
            </a:r>
            <a:r>
              <a:rPr sz="2950" spc="30" dirty="0"/>
              <a:t>Deep</a:t>
            </a:r>
            <a:r>
              <a:rPr sz="2950" spc="-30" dirty="0"/>
              <a:t> </a:t>
            </a:r>
            <a:r>
              <a:rPr sz="2950" spc="25" dirty="0"/>
              <a:t>CNNs</a:t>
            </a:r>
            <a:endParaRPr sz="29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160" y="1930561"/>
            <a:ext cx="9011358" cy="3001022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60468" y="737047"/>
            <a:ext cx="6219190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25" dirty="0"/>
              <a:t>CNNs </a:t>
            </a:r>
            <a:r>
              <a:rPr sz="2950" spc="-10" dirty="0"/>
              <a:t>for </a:t>
            </a:r>
            <a:r>
              <a:rPr sz="2950" spc="10" dirty="0"/>
              <a:t>Classification: </a:t>
            </a:r>
            <a:r>
              <a:rPr sz="2950" spc="5" dirty="0"/>
              <a:t>Feature</a:t>
            </a:r>
            <a:r>
              <a:rPr sz="2950" spc="-40" dirty="0"/>
              <a:t> </a:t>
            </a:r>
            <a:r>
              <a:rPr sz="2950" spc="20" dirty="0"/>
              <a:t>Learning</a:t>
            </a:r>
            <a:endParaRPr sz="29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47804" y="2060175"/>
            <a:ext cx="8294991" cy="3821287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390" y="737047"/>
            <a:ext cx="6375400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25" dirty="0"/>
              <a:t>CNNs </a:t>
            </a:r>
            <a:r>
              <a:rPr sz="2950" spc="-10" dirty="0"/>
              <a:t>for </a:t>
            </a:r>
            <a:r>
              <a:rPr sz="2950" spc="10" dirty="0"/>
              <a:t>Classification: </a:t>
            </a:r>
            <a:r>
              <a:rPr sz="2950" spc="15" dirty="0"/>
              <a:t>Class</a:t>
            </a:r>
            <a:r>
              <a:rPr sz="2950" spc="-30" dirty="0"/>
              <a:t> </a:t>
            </a:r>
            <a:r>
              <a:rPr sz="2950" spc="10" dirty="0"/>
              <a:t>Probabilities</a:t>
            </a:r>
            <a:endParaRPr sz="29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677" y="2018694"/>
            <a:ext cx="8415928" cy="3764411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7865" y="12903"/>
            <a:ext cx="8348345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Segoe UI Light"/>
                <a:cs typeface="Segoe UI Light"/>
              </a:rPr>
              <a:t>New </a:t>
            </a:r>
            <a:r>
              <a:rPr sz="4000" spc="40" dirty="0">
                <a:latin typeface="Segoe UI Light"/>
                <a:cs typeface="Segoe UI Light"/>
              </a:rPr>
              <a:t>“winter” </a:t>
            </a:r>
            <a:r>
              <a:rPr sz="4000" spc="-5" dirty="0">
                <a:latin typeface="Segoe UI Light"/>
                <a:cs typeface="Segoe UI Light"/>
              </a:rPr>
              <a:t>and </a:t>
            </a:r>
            <a:r>
              <a:rPr sz="4000" spc="-15" dirty="0">
                <a:latin typeface="Segoe UI Light"/>
                <a:cs typeface="Segoe UI Light"/>
              </a:rPr>
              <a:t>revival </a:t>
            </a:r>
            <a:r>
              <a:rPr sz="4000" spc="-5" dirty="0">
                <a:latin typeface="Segoe UI Light"/>
                <a:cs typeface="Segoe UI Light"/>
              </a:rPr>
              <a:t>in early</a:t>
            </a:r>
            <a:r>
              <a:rPr sz="4000" spc="65" dirty="0">
                <a:latin typeface="Segoe UI Light"/>
                <a:cs typeface="Segoe UI Light"/>
              </a:rPr>
              <a:t> </a:t>
            </a:r>
            <a:r>
              <a:rPr sz="4000" spc="-60" dirty="0">
                <a:latin typeface="Segoe UI Light"/>
                <a:cs typeface="Segoe UI Light"/>
              </a:rPr>
              <a:t>2000’s</a:t>
            </a:r>
            <a:endParaRPr sz="40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932434"/>
            <a:ext cx="8608695" cy="51200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spc="-5" dirty="0">
                <a:latin typeface="Segoe UI"/>
                <a:cs typeface="Segoe UI"/>
              </a:rPr>
              <a:t>New </a:t>
            </a:r>
            <a:r>
              <a:rPr sz="2700" spc="10" dirty="0">
                <a:latin typeface="Segoe UI"/>
                <a:cs typeface="Segoe UI"/>
              </a:rPr>
              <a:t>“winter” </a:t>
            </a:r>
            <a:r>
              <a:rPr sz="2700" spc="-10" dirty="0">
                <a:latin typeface="Segoe UI"/>
                <a:cs typeface="Segoe UI"/>
              </a:rPr>
              <a:t>in </a:t>
            </a:r>
            <a:r>
              <a:rPr sz="2700" dirty="0">
                <a:latin typeface="Segoe UI"/>
                <a:cs typeface="Segoe UI"/>
              </a:rPr>
              <a:t>the </a:t>
            </a:r>
            <a:r>
              <a:rPr sz="2700" spc="-5" dirty="0">
                <a:latin typeface="Segoe UI"/>
                <a:cs typeface="Segoe UI"/>
              </a:rPr>
              <a:t>early </a:t>
            </a:r>
            <a:r>
              <a:rPr sz="2700" spc="-30" dirty="0">
                <a:latin typeface="Segoe UI"/>
                <a:cs typeface="Segoe UI"/>
              </a:rPr>
              <a:t>2000’s </a:t>
            </a:r>
            <a:r>
              <a:rPr sz="2700" spc="-5" dirty="0">
                <a:latin typeface="Segoe UI"/>
                <a:cs typeface="Segoe UI"/>
              </a:rPr>
              <a:t>due</a:t>
            </a:r>
            <a:r>
              <a:rPr sz="2700" spc="10" dirty="0">
                <a:latin typeface="Segoe UI"/>
                <a:cs typeface="Segoe UI"/>
              </a:rPr>
              <a:t> </a:t>
            </a:r>
            <a:r>
              <a:rPr sz="2700" spc="-15" dirty="0">
                <a:latin typeface="Segoe UI"/>
                <a:cs typeface="Segoe UI"/>
              </a:rPr>
              <a:t>to</a:t>
            </a:r>
            <a:endParaRPr sz="27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10" dirty="0">
                <a:latin typeface="Segoe UI"/>
                <a:cs typeface="Segoe UI"/>
              </a:rPr>
              <a:t>problems </a:t>
            </a:r>
            <a:r>
              <a:rPr sz="2700" dirty="0">
                <a:latin typeface="Segoe UI"/>
                <a:cs typeface="Segoe UI"/>
              </a:rPr>
              <a:t>with </a:t>
            </a:r>
            <a:r>
              <a:rPr sz="2700" spc="-10" dirty="0">
                <a:latin typeface="Segoe UI"/>
                <a:cs typeface="Segoe UI"/>
              </a:rPr>
              <a:t>training</a:t>
            </a:r>
            <a:r>
              <a:rPr sz="2700" spc="5" dirty="0">
                <a:latin typeface="Segoe UI"/>
                <a:cs typeface="Segoe UI"/>
              </a:rPr>
              <a:t> </a:t>
            </a:r>
            <a:r>
              <a:rPr sz="2700" spc="-5" dirty="0">
                <a:latin typeface="Segoe UI"/>
                <a:cs typeface="Segoe UI"/>
              </a:rPr>
              <a:t>NNs</a:t>
            </a:r>
            <a:endParaRPr sz="2700">
              <a:latin typeface="Segoe UI"/>
              <a:cs typeface="Segoe UI"/>
            </a:endParaRPr>
          </a:p>
          <a:p>
            <a:pPr marL="355600" indent="-342900">
              <a:lnSpc>
                <a:spcPts val="292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5" dirty="0">
                <a:latin typeface="Segoe UI"/>
                <a:cs typeface="Segoe UI"/>
              </a:rPr>
              <a:t>Support </a:t>
            </a:r>
            <a:r>
              <a:rPr sz="2700" spc="-35" dirty="0">
                <a:latin typeface="Segoe UI"/>
                <a:cs typeface="Segoe UI"/>
              </a:rPr>
              <a:t>Vector </a:t>
            </a:r>
            <a:r>
              <a:rPr sz="2700" spc="-5" dirty="0">
                <a:latin typeface="Segoe UI"/>
                <a:cs typeface="Segoe UI"/>
              </a:rPr>
              <a:t>Machines </a:t>
            </a:r>
            <a:r>
              <a:rPr sz="2700" dirty="0">
                <a:latin typeface="Segoe UI"/>
                <a:cs typeface="Segoe UI"/>
              </a:rPr>
              <a:t>(SVMs), </a:t>
            </a:r>
            <a:r>
              <a:rPr sz="2700" spc="-5" dirty="0">
                <a:latin typeface="Segoe UI"/>
                <a:cs typeface="Segoe UI"/>
              </a:rPr>
              <a:t>Random </a:t>
            </a:r>
            <a:r>
              <a:rPr sz="2700" spc="-10" dirty="0">
                <a:latin typeface="Segoe UI"/>
                <a:cs typeface="Segoe UI"/>
              </a:rPr>
              <a:t>Forests</a:t>
            </a:r>
            <a:r>
              <a:rPr sz="2700" spc="20" dirty="0">
                <a:latin typeface="Segoe UI"/>
                <a:cs typeface="Segoe UI"/>
              </a:rPr>
              <a:t> </a:t>
            </a:r>
            <a:r>
              <a:rPr sz="2700" dirty="0">
                <a:latin typeface="Segoe UI"/>
                <a:cs typeface="Segoe UI"/>
              </a:rPr>
              <a:t>(RF)</a:t>
            </a:r>
            <a:endParaRPr sz="2700">
              <a:latin typeface="Segoe UI"/>
              <a:cs typeface="Segoe UI"/>
            </a:endParaRPr>
          </a:p>
          <a:p>
            <a:pPr marL="355600">
              <a:lnSpc>
                <a:spcPts val="2920"/>
              </a:lnSpc>
            </a:pPr>
            <a:r>
              <a:rPr sz="2700" dirty="0">
                <a:latin typeface="Segoe UI"/>
                <a:cs typeface="Segoe UI"/>
              </a:rPr>
              <a:t>– easy </a:t>
            </a:r>
            <a:r>
              <a:rPr sz="2700" spc="-15" dirty="0">
                <a:latin typeface="Segoe UI"/>
                <a:cs typeface="Segoe UI"/>
              </a:rPr>
              <a:t>to </a:t>
            </a:r>
            <a:r>
              <a:rPr sz="2700" spc="-5" dirty="0">
                <a:latin typeface="Segoe UI"/>
                <a:cs typeface="Segoe UI"/>
              </a:rPr>
              <a:t>train, </a:t>
            </a:r>
            <a:r>
              <a:rPr sz="2700" dirty="0">
                <a:latin typeface="Segoe UI"/>
                <a:cs typeface="Segoe UI"/>
              </a:rPr>
              <a:t>nice</a:t>
            </a:r>
            <a:r>
              <a:rPr sz="2700" spc="10" dirty="0">
                <a:latin typeface="Segoe UI"/>
                <a:cs typeface="Segoe UI"/>
              </a:rPr>
              <a:t> </a:t>
            </a:r>
            <a:r>
              <a:rPr sz="2700" spc="15" dirty="0">
                <a:latin typeface="Segoe UI"/>
                <a:cs typeface="Segoe UI"/>
              </a:rPr>
              <a:t>theory</a:t>
            </a:r>
            <a:endParaRPr sz="27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3240"/>
              </a:spcBef>
            </a:pPr>
            <a:r>
              <a:rPr sz="2700" spc="-20" dirty="0">
                <a:latin typeface="Segoe UI"/>
                <a:cs typeface="Segoe UI"/>
              </a:rPr>
              <a:t>Revival </a:t>
            </a:r>
            <a:r>
              <a:rPr sz="2700" spc="-10" dirty="0">
                <a:latin typeface="Segoe UI"/>
                <a:cs typeface="Segoe UI"/>
              </a:rPr>
              <a:t>again </a:t>
            </a:r>
            <a:r>
              <a:rPr sz="2700" dirty="0">
                <a:latin typeface="Segoe UI"/>
                <a:cs typeface="Segoe UI"/>
              </a:rPr>
              <a:t>by </a:t>
            </a:r>
            <a:r>
              <a:rPr sz="2700" spc="-5" dirty="0">
                <a:latin typeface="Segoe UI"/>
                <a:cs typeface="Segoe UI"/>
              </a:rPr>
              <a:t>2011-2012</a:t>
            </a:r>
            <a:endParaRPr sz="27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5" dirty="0">
                <a:latin typeface="Segoe UI"/>
                <a:cs typeface="Segoe UI"/>
              </a:rPr>
              <a:t>Name change (“neural networks” -&gt; </a:t>
            </a:r>
            <a:r>
              <a:rPr sz="2700" spc="-35" dirty="0">
                <a:latin typeface="Segoe UI"/>
                <a:cs typeface="Segoe UI"/>
              </a:rPr>
              <a:t>“deep</a:t>
            </a:r>
            <a:r>
              <a:rPr sz="2700" spc="-25" dirty="0">
                <a:latin typeface="Segoe UI"/>
                <a:cs typeface="Segoe UI"/>
              </a:rPr>
              <a:t> </a:t>
            </a:r>
            <a:r>
              <a:rPr sz="2700" spc="-5" dirty="0">
                <a:latin typeface="Segoe UI"/>
                <a:cs typeface="Segoe UI"/>
              </a:rPr>
              <a:t>learning”)</a:t>
            </a:r>
            <a:endParaRPr sz="27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sz="2700" dirty="0">
                <a:latin typeface="Arial"/>
                <a:cs typeface="Arial"/>
              </a:rPr>
              <a:t>•	</a:t>
            </a:r>
            <a:r>
              <a:rPr sz="2700" dirty="0">
                <a:latin typeface="Segoe UI"/>
                <a:cs typeface="Segoe UI"/>
              </a:rPr>
              <a:t>+ </a:t>
            </a:r>
            <a:r>
              <a:rPr sz="2700" spc="-5" dirty="0">
                <a:latin typeface="Segoe UI"/>
                <a:cs typeface="Segoe UI"/>
              </a:rPr>
              <a:t>Algorithmic</a:t>
            </a:r>
            <a:r>
              <a:rPr sz="2700" spc="-10" dirty="0">
                <a:latin typeface="Segoe UI"/>
                <a:cs typeface="Segoe UI"/>
              </a:rPr>
              <a:t> </a:t>
            </a:r>
            <a:r>
              <a:rPr sz="2700" spc="-5" dirty="0">
                <a:latin typeface="Segoe UI"/>
                <a:cs typeface="Segoe UI"/>
              </a:rPr>
              <a:t>developments</a:t>
            </a:r>
            <a:endParaRPr sz="27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10"/>
              </a:spcBef>
              <a:buFont typeface="Arial"/>
              <a:buChar char="–"/>
              <a:tabLst>
                <a:tab pos="756920" algn="l"/>
              </a:tabLst>
            </a:pPr>
            <a:r>
              <a:rPr sz="2400" spc="5" dirty="0">
                <a:latin typeface="Segoe UI"/>
                <a:cs typeface="Segoe UI"/>
              </a:rPr>
              <a:t>unsupervised</a:t>
            </a:r>
            <a:r>
              <a:rPr sz="2400" spc="-5" dirty="0">
                <a:latin typeface="Segoe UI"/>
                <a:cs typeface="Segoe UI"/>
              </a:rPr>
              <a:t> pre-training</a:t>
            </a:r>
            <a:endParaRPr sz="2400">
              <a:latin typeface="Segoe UI"/>
              <a:cs typeface="Segoe UI"/>
            </a:endParaRPr>
          </a:p>
          <a:p>
            <a:pPr marL="756285" lvl="1" indent="-287020">
              <a:lnSpc>
                <a:spcPts val="2875"/>
              </a:lnSpc>
              <a:buFont typeface="Arial"/>
              <a:buChar char="–"/>
              <a:tabLst>
                <a:tab pos="756920" algn="l"/>
              </a:tabLst>
            </a:pPr>
            <a:r>
              <a:rPr sz="2400" spc="-25" dirty="0">
                <a:latin typeface="Segoe UI"/>
                <a:cs typeface="Segoe UI"/>
              </a:rPr>
              <a:t>ReLU, </a:t>
            </a:r>
            <a:r>
              <a:rPr sz="2400" spc="-5" dirty="0">
                <a:latin typeface="Segoe UI"/>
                <a:cs typeface="Segoe UI"/>
              </a:rPr>
              <a:t>dropout, layer</a:t>
            </a:r>
            <a:r>
              <a:rPr sz="2400" spc="65" dirty="0">
                <a:latin typeface="Segoe UI"/>
                <a:cs typeface="Segoe UI"/>
              </a:rPr>
              <a:t> </a:t>
            </a:r>
            <a:r>
              <a:rPr sz="2400" spc="-5" dirty="0">
                <a:latin typeface="Segoe UI"/>
                <a:cs typeface="Segoe UI"/>
              </a:rPr>
              <a:t>normalizatoin</a:t>
            </a:r>
            <a:endParaRPr sz="2400">
              <a:latin typeface="Segoe UI"/>
              <a:cs typeface="Segoe UI"/>
            </a:endParaRPr>
          </a:p>
          <a:p>
            <a:pPr marL="12700">
              <a:lnSpc>
                <a:spcPts val="3235"/>
              </a:lnSpc>
              <a:tabLst>
                <a:tab pos="354965" algn="l"/>
              </a:tabLst>
            </a:pPr>
            <a:r>
              <a:rPr sz="2700" dirty="0">
                <a:latin typeface="Arial"/>
                <a:cs typeface="Arial"/>
              </a:rPr>
              <a:t>•	</a:t>
            </a:r>
            <a:r>
              <a:rPr sz="2700" dirty="0">
                <a:latin typeface="Segoe UI"/>
                <a:cs typeface="Segoe UI"/>
              </a:rPr>
              <a:t>+ </a:t>
            </a:r>
            <a:r>
              <a:rPr sz="2700" spc="-5" dirty="0">
                <a:latin typeface="Segoe UI"/>
                <a:cs typeface="Segoe UI"/>
              </a:rPr>
              <a:t>Big data </a:t>
            </a:r>
            <a:r>
              <a:rPr sz="2700" dirty="0">
                <a:latin typeface="Segoe UI"/>
                <a:cs typeface="Segoe UI"/>
              </a:rPr>
              <a:t>+ </a:t>
            </a:r>
            <a:r>
              <a:rPr sz="2700" spc="-5" dirty="0">
                <a:latin typeface="Segoe UI"/>
                <a:cs typeface="Segoe UI"/>
              </a:rPr>
              <a:t>GPU computing</a:t>
            </a:r>
            <a:r>
              <a:rPr sz="2700" spc="-30" dirty="0">
                <a:latin typeface="Segoe UI"/>
                <a:cs typeface="Segoe UI"/>
              </a:rPr>
              <a:t> </a:t>
            </a:r>
            <a:r>
              <a:rPr sz="2700" dirty="0">
                <a:latin typeface="Segoe UI"/>
                <a:cs typeface="Segoe UI"/>
              </a:rPr>
              <a:t>=</a:t>
            </a:r>
            <a:endParaRPr sz="2700">
              <a:latin typeface="Segoe UI"/>
              <a:cs typeface="Segoe UI"/>
            </a:endParaRPr>
          </a:p>
          <a:p>
            <a:pPr marL="355600" marR="923925" indent="-342900">
              <a:lnSpc>
                <a:spcPct val="80000"/>
              </a:lnSpc>
              <a:spcBef>
                <a:spcPts val="65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700" spc="-10" dirty="0">
                <a:latin typeface="Segoe UI"/>
                <a:cs typeface="Segoe UI"/>
              </a:rPr>
              <a:t>Large </a:t>
            </a:r>
            <a:r>
              <a:rPr sz="2700" dirty="0">
                <a:latin typeface="Segoe UI"/>
                <a:cs typeface="Segoe UI"/>
              </a:rPr>
              <a:t>outperformance on </a:t>
            </a:r>
            <a:r>
              <a:rPr sz="2700" spc="-5" dirty="0">
                <a:latin typeface="Segoe UI"/>
                <a:cs typeface="Segoe UI"/>
              </a:rPr>
              <a:t>many </a:t>
            </a:r>
            <a:r>
              <a:rPr sz="2700" spc="-10" dirty="0">
                <a:latin typeface="Segoe UI"/>
                <a:cs typeface="Segoe UI"/>
              </a:rPr>
              <a:t>datasets </a:t>
            </a:r>
            <a:r>
              <a:rPr sz="2700" spc="-5" dirty="0">
                <a:latin typeface="Segoe UI"/>
                <a:cs typeface="Segoe UI"/>
              </a:rPr>
              <a:t>(Vision:  </a:t>
            </a:r>
            <a:r>
              <a:rPr sz="2700" spc="-10" dirty="0">
                <a:latin typeface="Segoe UI"/>
                <a:cs typeface="Segoe UI"/>
              </a:rPr>
              <a:t>ILSVRC’12)</a:t>
            </a:r>
            <a:endParaRPr sz="270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69644" y="6472529"/>
            <a:ext cx="744156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7E7E7E"/>
                </a:solidFill>
                <a:latin typeface="Arial"/>
                <a:cs typeface="Arial"/>
                <a:hlinkClick r:id="rId2"/>
              </a:rPr>
              <a:t>http://www.andreykurenkov.com/writing/a-brief-history-of-neural-nets-and-deep-learning-part-4/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1494" y="181101"/>
            <a:ext cx="200469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Segoe UI Light"/>
                <a:cs typeface="Segoe UI Light"/>
              </a:rPr>
              <a:t>Big</a:t>
            </a:r>
            <a:r>
              <a:rPr sz="4400" spc="-105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Data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8739" y="1097388"/>
            <a:ext cx="8420735" cy="127381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Segoe UI"/>
                <a:cs typeface="Segoe UI"/>
              </a:rPr>
              <a:t>ImageNet </a:t>
            </a:r>
            <a:r>
              <a:rPr sz="2800" spc="-10" dirty="0">
                <a:latin typeface="Segoe UI"/>
                <a:cs typeface="Segoe UI"/>
              </a:rPr>
              <a:t>Large </a:t>
            </a:r>
            <a:r>
              <a:rPr sz="2800" spc="-5" dirty="0">
                <a:latin typeface="Segoe UI"/>
                <a:cs typeface="Segoe UI"/>
              </a:rPr>
              <a:t>Scale </a:t>
            </a:r>
            <a:r>
              <a:rPr sz="2800" spc="-10" dirty="0">
                <a:latin typeface="Segoe UI"/>
                <a:cs typeface="Segoe UI"/>
              </a:rPr>
              <a:t>Visual Recognition Challenge</a:t>
            </a:r>
            <a:endParaRPr sz="2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50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Segoe UI"/>
                <a:cs typeface="Segoe UI"/>
              </a:rPr>
              <a:t>1000 categories </a:t>
            </a:r>
            <a:r>
              <a:rPr sz="2000" dirty="0">
                <a:latin typeface="Segoe UI"/>
                <a:cs typeface="Segoe UI"/>
              </a:rPr>
              <a:t>w/ </a:t>
            </a:r>
            <a:r>
              <a:rPr sz="2000" spc="-5" dirty="0">
                <a:latin typeface="Segoe UI"/>
                <a:cs typeface="Segoe UI"/>
              </a:rPr>
              <a:t>1000 images </a:t>
            </a:r>
            <a:r>
              <a:rPr sz="2000" dirty="0">
                <a:latin typeface="Segoe UI"/>
                <a:cs typeface="Segoe UI"/>
              </a:rPr>
              <a:t>per</a:t>
            </a:r>
            <a:r>
              <a:rPr sz="2000" spc="-35" dirty="0">
                <a:latin typeface="Segoe UI"/>
                <a:cs typeface="Segoe UI"/>
              </a:rPr>
              <a:t> </a:t>
            </a:r>
            <a:r>
              <a:rPr sz="2000" spc="5" dirty="0">
                <a:latin typeface="Segoe UI"/>
                <a:cs typeface="Segoe UI"/>
              </a:rPr>
              <a:t>category</a:t>
            </a:r>
            <a:endParaRPr sz="20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2000" spc="-5" dirty="0">
                <a:latin typeface="Segoe UI"/>
                <a:cs typeface="Segoe UI"/>
              </a:rPr>
              <a:t>1.2 million </a:t>
            </a:r>
            <a:r>
              <a:rPr sz="2000" dirty="0">
                <a:latin typeface="Segoe UI"/>
                <a:cs typeface="Segoe UI"/>
              </a:rPr>
              <a:t>training </a:t>
            </a:r>
            <a:r>
              <a:rPr sz="2000" spc="-5" dirty="0">
                <a:latin typeface="Segoe UI"/>
                <a:cs typeface="Segoe UI"/>
              </a:rPr>
              <a:t>images, 50,000 validation, 150,000</a:t>
            </a:r>
            <a:r>
              <a:rPr sz="2000" spc="-10" dirty="0">
                <a:latin typeface="Segoe UI"/>
                <a:cs typeface="Segoe UI"/>
              </a:rPr>
              <a:t> </a:t>
            </a:r>
            <a:r>
              <a:rPr sz="2000" dirty="0">
                <a:latin typeface="Segoe UI"/>
                <a:cs typeface="Segoe UI"/>
              </a:rPr>
              <a:t>testing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30200" y="6380175"/>
            <a:ext cx="8563610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O.</a:t>
            </a:r>
            <a:r>
              <a:rPr sz="1400" spc="-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7E7E7E"/>
                </a:solidFill>
                <a:latin typeface="Arial"/>
                <a:cs typeface="Arial"/>
              </a:rPr>
              <a:t>Russakovsky,</a:t>
            </a:r>
            <a:r>
              <a:rPr sz="1400" spc="-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J.</a:t>
            </a:r>
            <a:r>
              <a:rPr sz="1400" spc="-3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Deng,</a:t>
            </a:r>
            <a:r>
              <a:rPr sz="1400" spc="-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H.</a:t>
            </a:r>
            <a:r>
              <a:rPr sz="1400" spc="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Su,</a:t>
            </a:r>
            <a:r>
              <a:rPr sz="1400" spc="-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J.</a:t>
            </a:r>
            <a:r>
              <a:rPr sz="1400" spc="-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Krause,</a:t>
            </a:r>
            <a:r>
              <a:rPr sz="1400" spc="-2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S.</a:t>
            </a:r>
            <a:r>
              <a:rPr sz="1400" spc="-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Satheesh,</a:t>
            </a:r>
            <a:r>
              <a:rPr sz="1400" spc="-3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S.</a:t>
            </a:r>
            <a:r>
              <a:rPr sz="1400" spc="-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Ma,</a:t>
            </a:r>
            <a:r>
              <a:rPr sz="1400" spc="-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Z.</a:t>
            </a:r>
            <a:r>
              <a:rPr sz="1400" spc="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Huang,</a:t>
            </a:r>
            <a:r>
              <a:rPr sz="1400" spc="-10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A.</a:t>
            </a:r>
            <a:r>
              <a:rPr sz="1400" spc="-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spc="-15" dirty="0">
                <a:solidFill>
                  <a:srgbClr val="7E7E7E"/>
                </a:solidFill>
                <a:latin typeface="Arial"/>
                <a:cs typeface="Arial"/>
              </a:rPr>
              <a:t>Karpathy,</a:t>
            </a:r>
            <a:r>
              <a:rPr sz="1400" spc="-8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A.</a:t>
            </a:r>
            <a:r>
              <a:rPr sz="1400" spc="-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Khosla,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M.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Bernstein, A.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C.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Berg and L.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Fei-Fei. </a:t>
            </a:r>
            <a:r>
              <a:rPr sz="1400" b="1" spc="-5" dirty="0">
                <a:solidFill>
                  <a:srgbClr val="7E7E7E"/>
                </a:solidFill>
                <a:latin typeface="Arial"/>
                <a:cs typeface="Arial"/>
              </a:rPr>
              <a:t>ImageNet Large </a:t>
            </a:r>
            <a:r>
              <a:rPr sz="1400" b="1" dirty="0">
                <a:solidFill>
                  <a:srgbClr val="7E7E7E"/>
                </a:solidFill>
                <a:latin typeface="Arial"/>
                <a:cs typeface="Arial"/>
              </a:rPr>
              <a:t>Scale </a:t>
            </a:r>
            <a:r>
              <a:rPr sz="1400" b="1" spc="-5" dirty="0">
                <a:solidFill>
                  <a:srgbClr val="7E7E7E"/>
                </a:solidFill>
                <a:latin typeface="Arial"/>
                <a:cs typeface="Arial"/>
              </a:rPr>
              <a:t>Visual Recognition Challenge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. </a:t>
            </a:r>
            <a:r>
              <a:rPr sz="1400" i="1" spc="-25" dirty="0">
                <a:solidFill>
                  <a:srgbClr val="7E7E7E"/>
                </a:solidFill>
                <a:latin typeface="Arial"/>
                <a:cs typeface="Arial"/>
              </a:rPr>
              <a:t>IJCV,</a:t>
            </a:r>
            <a:r>
              <a:rPr sz="1400" i="1" spc="-24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2015.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5000" y="2514600"/>
            <a:ext cx="5330425" cy="353859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65985" y="190245"/>
            <a:ext cx="481266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latin typeface="Segoe UI Light"/>
                <a:cs typeface="Segoe UI Light"/>
              </a:rPr>
              <a:t>AlexNet</a:t>
            </a:r>
            <a:r>
              <a:rPr sz="4400" spc="-45" dirty="0">
                <a:latin typeface="Segoe UI Light"/>
                <a:cs typeface="Segoe UI Light"/>
              </a:rPr>
              <a:t> </a:t>
            </a:r>
            <a:r>
              <a:rPr sz="4400" spc="-15" dirty="0">
                <a:latin typeface="Segoe UI Light"/>
                <a:cs typeface="Segoe UI Light"/>
              </a:rPr>
              <a:t>Architecture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3923157"/>
            <a:ext cx="7701280" cy="2037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4925060">
              <a:lnSpc>
                <a:spcPct val="100000"/>
              </a:lnSpc>
              <a:spcBef>
                <a:spcPts val="95"/>
              </a:spcBef>
            </a:pPr>
            <a:r>
              <a:rPr sz="2200" spc="-5" dirty="0">
                <a:latin typeface="Segoe UI"/>
                <a:cs typeface="Segoe UI"/>
              </a:rPr>
              <a:t>60 </a:t>
            </a:r>
            <a:r>
              <a:rPr sz="2200" spc="-10" dirty="0">
                <a:latin typeface="Segoe UI"/>
                <a:cs typeface="Segoe UI"/>
              </a:rPr>
              <a:t>million </a:t>
            </a:r>
            <a:r>
              <a:rPr sz="2200" spc="-5" dirty="0">
                <a:latin typeface="Segoe UI"/>
                <a:cs typeface="Segoe UI"/>
              </a:rPr>
              <a:t>parameters!  </a:t>
            </a:r>
            <a:r>
              <a:rPr sz="2200" spc="-25" dirty="0">
                <a:latin typeface="Segoe UI"/>
                <a:cs typeface="Segoe UI"/>
              </a:rPr>
              <a:t>Various</a:t>
            </a:r>
            <a:r>
              <a:rPr sz="2200" spc="5" dirty="0">
                <a:latin typeface="Segoe UI"/>
                <a:cs typeface="Segoe UI"/>
              </a:rPr>
              <a:t> </a:t>
            </a:r>
            <a:r>
              <a:rPr sz="2200" spc="-5" dirty="0">
                <a:latin typeface="Segoe UI"/>
                <a:cs typeface="Segoe UI"/>
              </a:rPr>
              <a:t>tricks</a:t>
            </a:r>
            <a:endParaRPr sz="22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30" dirty="0">
                <a:latin typeface="Segoe UI"/>
                <a:cs typeface="Segoe UI"/>
              </a:rPr>
              <a:t>ReLU</a:t>
            </a:r>
            <a:r>
              <a:rPr sz="2200" spc="5" dirty="0">
                <a:latin typeface="Segoe UI"/>
                <a:cs typeface="Segoe UI"/>
              </a:rPr>
              <a:t> </a:t>
            </a:r>
            <a:r>
              <a:rPr sz="2200" spc="-5" dirty="0">
                <a:latin typeface="Segoe UI"/>
                <a:cs typeface="Segoe UI"/>
              </a:rPr>
              <a:t>nonlinearity</a:t>
            </a:r>
            <a:endParaRPr sz="22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Segoe UI"/>
                <a:cs typeface="Segoe UI"/>
              </a:rPr>
              <a:t>Dropout – set hidden neuron output </a:t>
            </a:r>
            <a:r>
              <a:rPr sz="2200" spc="-10" dirty="0">
                <a:latin typeface="Segoe UI"/>
                <a:cs typeface="Segoe UI"/>
              </a:rPr>
              <a:t>to </a:t>
            </a:r>
            <a:r>
              <a:rPr sz="2200" spc="-5" dirty="0">
                <a:latin typeface="Segoe UI"/>
                <a:cs typeface="Segoe UI"/>
              </a:rPr>
              <a:t>0 </a:t>
            </a:r>
            <a:r>
              <a:rPr sz="2200" spc="-10" dirty="0">
                <a:latin typeface="Segoe UI"/>
                <a:cs typeface="Segoe UI"/>
              </a:rPr>
              <a:t>with probability</a:t>
            </a:r>
            <a:r>
              <a:rPr sz="2200" spc="95" dirty="0">
                <a:latin typeface="Segoe UI"/>
                <a:cs typeface="Segoe UI"/>
              </a:rPr>
              <a:t> </a:t>
            </a:r>
            <a:r>
              <a:rPr sz="2200" spc="-5" dirty="0">
                <a:latin typeface="Segoe UI"/>
                <a:cs typeface="Segoe UI"/>
              </a:rPr>
              <a:t>.5</a:t>
            </a:r>
            <a:endParaRPr sz="22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30" dirty="0">
                <a:latin typeface="Segoe UI"/>
                <a:cs typeface="Segoe UI"/>
              </a:rPr>
              <a:t>Training </a:t>
            </a:r>
            <a:r>
              <a:rPr sz="2200" spc="-5" dirty="0">
                <a:latin typeface="Segoe UI"/>
                <a:cs typeface="Segoe UI"/>
              </a:rPr>
              <a:t>on</a:t>
            </a:r>
            <a:r>
              <a:rPr sz="2200" spc="55" dirty="0">
                <a:latin typeface="Segoe UI"/>
                <a:cs typeface="Segoe UI"/>
              </a:rPr>
              <a:t> </a:t>
            </a:r>
            <a:r>
              <a:rPr sz="2200" spc="-10" dirty="0">
                <a:latin typeface="Segoe UI"/>
                <a:cs typeface="Segoe UI"/>
              </a:rPr>
              <a:t>GPUs</a:t>
            </a:r>
            <a:endParaRPr sz="22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200" spc="-5" dirty="0">
                <a:latin typeface="Segoe UI"/>
                <a:cs typeface="Segoe UI"/>
              </a:rPr>
              <a:t>…</a:t>
            </a:r>
            <a:endParaRPr sz="220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1140" y="6560921"/>
            <a:ext cx="88861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7E7E7E"/>
                </a:solidFill>
                <a:latin typeface="Arial"/>
                <a:cs typeface="Arial"/>
              </a:rPr>
              <a:t>Alex </a:t>
            </a:r>
            <a:r>
              <a:rPr sz="1200" spc="-15" dirty="0">
                <a:solidFill>
                  <a:srgbClr val="7E7E7E"/>
                </a:solidFill>
                <a:latin typeface="Arial"/>
                <a:cs typeface="Arial"/>
              </a:rPr>
              <a:t>Krizhevsky, </a:t>
            </a:r>
            <a:r>
              <a:rPr sz="1200" spc="-5" dirty="0">
                <a:solidFill>
                  <a:srgbClr val="7E7E7E"/>
                </a:solidFill>
                <a:latin typeface="Arial"/>
                <a:cs typeface="Arial"/>
              </a:rPr>
              <a:t>Ilya </a:t>
            </a:r>
            <a:r>
              <a:rPr sz="1200" spc="-10" dirty="0">
                <a:solidFill>
                  <a:srgbClr val="7E7E7E"/>
                </a:solidFill>
                <a:latin typeface="Arial"/>
                <a:cs typeface="Arial"/>
              </a:rPr>
              <a:t>Sutskeyer, </a:t>
            </a:r>
            <a:r>
              <a:rPr sz="1200" spc="-5" dirty="0">
                <a:solidFill>
                  <a:srgbClr val="7E7E7E"/>
                </a:solidFill>
                <a:latin typeface="Arial"/>
                <a:cs typeface="Arial"/>
              </a:rPr>
              <a:t>Geoffrey 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E. </a:t>
            </a:r>
            <a:r>
              <a:rPr sz="1200" spc="-5" dirty="0">
                <a:solidFill>
                  <a:srgbClr val="7E7E7E"/>
                </a:solidFill>
                <a:latin typeface="Arial"/>
                <a:cs typeface="Arial"/>
              </a:rPr>
              <a:t>Hinton. ImageNet Classification with Deep Convolutional 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Neural </a:t>
            </a:r>
            <a:r>
              <a:rPr sz="1200" spc="-5" dirty="0">
                <a:solidFill>
                  <a:srgbClr val="7E7E7E"/>
                </a:solidFill>
                <a:latin typeface="Arial"/>
                <a:cs typeface="Arial"/>
              </a:rPr>
              <a:t>Networks. 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NIPS,</a:t>
            </a:r>
            <a:r>
              <a:rPr sz="1200" spc="11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7E7E7E"/>
                </a:solidFill>
                <a:latin typeface="Arial"/>
                <a:cs typeface="Arial"/>
              </a:rPr>
              <a:t>2012.</a:t>
            </a:r>
            <a:endParaRPr sz="12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4431" y="1135757"/>
            <a:ext cx="8425387" cy="258589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207378" y="3604641"/>
            <a:ext cx="28879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solidFill>
                  <a:srgbClr val="7E7E7E"/>
                </a:solidFill>
                <a:latin typeface="Arial"/>
                <a:cs typeface="Arial"/>
              </a:rPr>
              <a:t>Figure 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credit: </a:t>
            </a:r>
            <a:r>
              <a:rPr sz="1200" spc="-5" dirty="0">
                <a:solidFill>
                  <a:srgbClr val="7E7E7E"/>
                </a:solidFill>
                <a:latin typeface="Arial"/>
                <a:cs typeface="Arial"/>
              </a:rPr>
              <a:t>Krizhevsky 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et </a:t>
            </a:r>
            <a:r>
              <a:rPr sz="1200" spc="-5" dirty="0">
                <a:solidFill>
                  <a:srgbClr val="7E7E7E"/>
                </a:solidFill>
                <a:latin typeface="Arial"/>
                <a:cs typeface="Arial"/>
              </a:rPr>
              <a:t>al, </a:t>
            </a:r>
            <a:r>
              <a:rPr sz="1200" dirty="0">
                <a:solidFill>
                  <a:srgbClr val="7E7E7E"/>
                </a:solidFill>
                <a:latin typeface="Arial"/>
                <a:cs typeface="Arial"/>
              </a:rPr>
              <a:t>NIPS</a:t>
            </a:r>
            <a:r>
              <a:rPr sz="1200" spc="-3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200" spc="-5" dirty="0">
                <a:solidFill>
                  <a:srgbClr val="7E7E7E"/>
                </a:solidFill>
                <a:latin typeface="Arial"/>
                <a:cs typeface="Arial"/>
              </a:rPr>
              <a:t>2012.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50617" y="483234"/>
            <a:ext cx="3844290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latin typeface="Segoe UI Light"/>
                <a:cs typeface="Segoe UI Light"/>
              </a:rPr>
              <a:t>GPU</a:t>
            </a:r>
            <a:r>
              <a:rPr sz="4400" spc="-80" dirty="0">
                <a:latin typeface="Segoe UI Light"/>
                <a:cs typeface="Segoe UI Light"/>
              </a:rPr>
              <a:t> </a:t>
            </a:r>
            <a:r>
              <a:rPr sz="4400" spc="-5" dirty="0">
                <a:latin typeface="Segoe UI Light"/>
                <a:cs typeface="Segoe UI Light"/>
              </a:rPr>
              <a:t>Computing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1622501"/>
            <a:ext cx="7722234" cy="44900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7973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solidFill>
                  <a:srgbClr val="771F28"/>
                </a:solidFill>
                <a:latin typeface="Segoe UI"/>
                <a:cs typeface="Segoe UI"/>
              </a:rPr>
              <a:t>Big </a:t>
            </a:r>
            <a:r>
              <a:rPr sz="3200" dirty="0">
                <a:solidFill>
                  <a:srgbClr val="771F28"/>
                </a:solidFill>
                <a:latin typeface="Segoe UI"/>
                <a:cs typeface="Segoe UI"/>
              </a:rPr>
              <a:t>data </a:t>
            </a:r>
            <a:r>
              <a:rPr sz="3200" dirty="0">
                <a:latin typeface="Segoe UI"/>
                <a:cs typeface="Segoe UI"/>
              </a:rPr>
              <a:t>and </a:t>
            </a:r>
            <a:r>
              <a:rPr sz="3200" dirty="0">
                <a:solidFill>
                  <a:srgbClr val="771F28"/>
                </a:solidFill>
                <a:latin typeface="Segoe UI"/>
                <a:cs typeface="Segoe UI"/>
              </a:rPr>
              <a:t>big models </a:t>
            </a:r>
            <a:r>
              <a:rPr sz="3200" spc="-10" dirty="0">
                <a:latin typeface="Segoe UI"/>
                <a:cs typeface="Segoe UI"/>
              </a:rPr>
              <a:t>require </a:t>
            </a:r>
            <a:r>
              <a:rPr sz="3200" spc="-5" dirty="0">
                <a:latin typeface="Segoe UI"/>
                <a:cs typeface="Segoe UI"/>
              </a:rPr>
              <a:t>lots</a:t>
            </a:r>
            <a:r>
              <a:rPr sz="3200" spc="-80" dirty="0">
                <a:latin typeface="Segoe UI"/>
                <a:cs typeface="Segoe UI"/>
              </a:rPr>
              <a:t> </a:t>
            </a:r>
            <a:r>
              <a:rPr sz="3200" spc="-30" dirty="0">
                <a:latin typeface="Segoe UI"/>
                <a:cs typeface="Segoe UI"/>
              </a:rPr>
              <a:t>of  </a:t>
            </a:r>
            <a:r>
              <a:rPr sz="3200" dirty="0">
                <a:latin typeface="Segoe UI"/>
                <a:cs typeface="Segoe UI"/>
              </a:rPr>
              <a:t>computational</a:t>
            </a:r>
            <a:r>
              <a:rPr sz="3200" spc="-5" dirty="0">
                <a:latin typeface="Segoe UI"/>
                <a:cs typeface="Segoe UI"/>
              </a:rPr>
              <a:t> </a:t>
            </a:r>
            <a:r>
              <a:rPr sz="3200" dirty="0">
                <a:latin typeface="Segoe UI"/>
                <a:cs typeface="Segoe UI"/>
              </a:rPr>
              <a:t>power</a:t>
            </a:r>
            <a:endParaRPr sz="32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•"/>
            </a:pPr>
            <a:endParaRPr sz="3600">
              <a:latin typeface="Segoe UI"/>
              <a:cs typeface="Segoe UI"/>
            </a:endParaRPr>
          </a:p>
          <a:p>
            <a:pPr marL="35560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Segoe UI"/>
                <a:cs typeface="Segoe UI"/>
              </a:rPr>
              <a:t>GPUs</a:t>
            </a:r>
            <a:endParaRPr sz="3200">
              <a:latin typeface="Segoe UI"/>
              <a:cs typeface="Segoe UI"/>
            </a:endParaRPr>
          </a:p>
          <a:p>
            <a:pPr marL="756285" lvl="1" indent="-287020" algn="just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Segoe UI"/>
                <a:cs typeface="Segoe UI"/>
              </a:rPr>
              <a:t>thousands </a:t>
            </a:r>
            <a:r>
              <a:rPr sz="2800" spc="-25" dirty="0">
                <a:latin typeface="Segoe UI"/>
                <a:cs typeface="Segoe UI"/>
              </a:rPr>
              <a:t>of </a:t>
            </a:r>
            <a:r>
              <a:rPr sz="2800" spc="-10" dirty="0">
                <a:latin typeface="Segoe UI"/>
                <a:cs typeface="Segoe UI"/>
              </a:rPr>
              <a:t>cores </a:t>
            </a:r>
            <a:r>
              <a:rPr sz="2800" spc="-5" dirty="0">
                <a:latin typeface="Segoe UI"/>
                <a:cs typeface="Segoe UI"/>
              </a:rPr>
              <a:t>for </a:t>
            </a:r>
            <a:r>
              <a:rPr sz="2800" spc="-10" dirty="0">
                <a:latin typeface="Segoe UI"/>
                <a:cs typeface="Segoe UI"/>
              </a:rPr>
              <a:t>parallel</a:t>
            </a:r>
            <a:r>
              <a:rPr sz="2800" dirty="0">
                <a:latin typeface="Segoe UI"/>
                <a:cs typeface="Segoe UI"/>
              </a:rPr>
              <a:t> </a:t>
            </a:r>
            <a:r>
              <a:rPr sz="2800" spc="-5" dirty="0">
                <a:latin typeface="Segoe UI"/>
                <a:cs typeface="Segoe UI"/>
              </a:rPr>
              <a:t>operations</a:t>
            </a:r>
            <a:endParaRPr sz="2800">
              <a:latin typeface="Segoe UI"/>
              <a:cs typeface="Segoe UI"/>
            </a:endParaRPr>
          </a:p>
          <a:p>
            <a:pPr marL="756285" lvl="1" indent="-287020" algn="just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Segoe UI"/>
                <a:cs typeface="Segoe UI"/>
              </a:rPr>
              <a:t>multiple</a:t>
            </a:r>
            <a:r>
              <a:rPr sz="2800" spc="5" dirty="0">
                <a:latin typeface="Segoe UI"/>
                <a:cs typeface="Segoe UI"/>
              </a:rPr>
              <a:t> </a:t>
            </a:r>
            <a:r>
              <a:rPr sz="2800" spc="-10" dirty="0">
                <a:latin typeface="Segoe UI"/>
                <a:cs typeface="Segoe UI"/>
              </a:rPr>
              <a:t>GPUs</a:t>
            </a:r>
            <a:endParaRPr sz="2800">
              <a:latin typeface="Segoe UI"/>
              <a:cs typeface="Segoe UI"/>
            </a:endParaRPr>
          </a:p>
          <a:p>
            <a:pPr marL="756285" marR="5080" lvl="1" indent="-287020" algn="just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0" dirty="0">
                <a:latin typeface="Segoe UI"/>
                <a:cs typeface="Segoe UI"/>
              </a:rPr>
              <a:t>still took </a:t>
            </a:r>
            <a:r>
              <a:rPr sz="2800" spc="-5" dirty="0">
                <a:latin typeface="Segoe UI"/>
                <a:cs typeface="Segoe UI"/>
              </a:rPr>
              <a:t>about </a:t>
            </a:r>
            <a:r>
              <a:rPr sz="2800" dirty="0">
                <a:latin typeface="Segoe UI"/>
                <a:cs typeface="Segoe UI"/>
              </a:rPr>
              <a:t>5-6 </a:t>
            </a:r>
            <a:r>
              <a:rPr sz="2800" spc="-5" dirty="0">
                <a:latin typeface="Segoe UI"/>
                <a:cs typeface="Segoe UI"/>
              </a:rPr>
              <a:t>days </a:t>
            </a:r>
            <a:r>
              <a:rPr sz="2800" spc="-20" dirty="0">
                <a:latin typeface="Segoe UI"/>
                <a:cs typeface="Segoe UI"/>
              </a:rPr>
              <a:t>to </a:t>
            </a:r>
            <a:r>
              <a:rPr sz="2800" spc="-5" dirty="0">
                <a:latin typeface="Segoe UI"/>
                <a:cs typeface="Segoe UI"/>
              </a:rPr>
              <a:t>train AlexNet on  </a:t>
            </a:r>
            <a:r>
              <a:rPr sz="2800" spc="-10" dirty="0">
                <a:latin typeface="Segoe UI"/>
                <a:cs typeface="Segoe UI"/>
              </a:rPr>
              <a:t>two NVIDIA </a:t>
            </a:r>
            <a:r>
              <a:rPr sz="2800" spc="-35" dirty="0">
                <a:latin typeface="Segoe UI"/>
                <a:cs typeface="Segoe UI"/>
              </a:rPr>
              <a:t>GTX </a:t>
            </a:r>
            <a:r>
              <a:rPr sz="2800" spc="-5" dirty="0">
                <a:latin typeface="Segoe UI"/>
                <a:cs typeface="Segoe UI"/>
              </a:rPr>
              <a:t>580 3GB </a:t>
            </a:r>
            <a:r>
              <a:rPr sz="2800" spc="-10" dirty="0">
                <a:latin typeface="Segoe UI"/>
                <a:cs typeface="Segoe UI"/>
              </a:rPr>
              <a:t>GPUs </a:t>
            </a:r>
            <a:r>
              <a:rPr sz="2800" spc="-5" dirty="0">
                <a:latin typeface="Segoe UI"/>
                <a:cs typeface="Segoe UI"/>
              </a:rPr>
              <a:t>(much faster  </a:t>
            </a:r>
            <a:r>
              <a:rPr sz="2800" spc="-10" dirty="0">
                <a:latin typeface="Segoe UI"/>
                <a:cs typeface="Segoe UI"/>
              </a:rPr>
              <a:t>today)</a:t>
            </a:r>
            <a:endParaRPr sz="2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5713" y="483234"/>
            <a:ext cx="7738109" cy="6965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00" dirty="0">
                <a:latin typeface="Segoe UI Light"/>
                <a:cs typeface="Segoe UI Light"/>
              </a:rPr>
              <a:t>Image </a:t>
            </a:r>
            <a:r>
              <a:rPr sz="4400" spc="-5" dirty="0">
                <a:latin typeface="Segoe UI Light"/>
                <a:cs typeface="Segoe UI Light"/>
              </a:rPr>
              <a:t>Classification</a:t>
            </a:r>
            <a:r>
              <a:rPr sz="4400" spc="-90" dirty="0">
                <a:latin typeface="Segoe UI Light"/>
                <a:cs typeface="Segoe UI Light"/>
              </a:rPr>
              <a:t> </a:t>
            </a:r>
            <a:r>
              <a:rPr sz="4400" spc="-10" dirty="0">
                <a:latin typeface="Segoe UI Light"/>
                <a:cs typeface="Segoe UI Light"/>
              </a:rPr>
              <a:t>Performance</a:t>
            </a:r>
            <a:endParaRPr sz="4400">
              <a:latin typeface="Segoe UI Light"/>
              <a:cs typeface="Segoe U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59" y="1124711"/>
            <a:ext cx="8676132" cy="4757928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07963" y="6471310"/>
            <a:ext cx="2666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Slide credit: </a:t>
            </a:r>
            <a:r>
              <a:rPr sz="1800" spc="-10" dirty="0">
                <a:solidFill>
                  <a:srgbClr val="7E7E7E"/>
                </a:solidFill>
                <a:latin typeface="Arial"/>
                <a:cs typeface="Arial"/>
              </a:rPr>
              <a:t>Bohyung</a:t>
            </a:r>
            <a:r>
              <a:rPr sz="1800" spc="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Han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5953376"/>
            <a:ext cx="6337935" cy="649605"/>
          </a:xfrm>
          <a:prstGeom prst="rect">
            <a:avLst/>
          </a:prstGeom>
        </p:spPr>
        <p:txBody>
          <a:bodyPr vert="horz" wrap="square" lIns="0" tIns="74295" rIns="0" bIns="0" rtlCol="0">
            <a:spAutoFit/>
          </a:bodyPr>
          <a:lstStyle/>
          <a:p>
            <a:pPr marL="2513965">
              <a:lnSpc>
                <a:spcPct val="100000"/>
              </a:lnSpc>
              <a:spcBef>
                <a:spcPts val="585"/>
              </a:spcBef>
            </a:pPr>
            <a:r>
              <a:rPr sz="2000" b="1" spc="-5" dirty="0">
                <a:latin typeface="Calibri"/>
                <a:cs typeface="Calibri"/>
              </a:rPr>
              <a:t>Image Classification </a:t>
            </a:r>
            <a:r>
              <a:rPr sz="2000" b="1" spc="-35" dirty="0">
                <a:latin typeface="Calibri"/>
                <a:cs typeface="Calibri"/>
              </a:rPr>
              <a:t>Top-5 </a:t>
            </a:r>
            <a:r>
              <a:rPr sz="2000" b="1" spc="-10" dirty="0">
                <a:latin typeface="Calibri"/>
                <a:cs typeface="Calibri"/>
              </a:rPr>
              <a:t>Errors</a:t>
            </a:r>
            <a:r>
              <a:rPr sz="2000" b="1" spc="-4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(%)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45"/>
              </a:spcBef>
            </a:pP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Figure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from: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K.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He,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X. Zhang, S.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Ren,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J. Sun. “Deep</a:t>
            </a:r>
            <a:r>
              <a:rPr sz="1400" spc="-17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Residual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6576466"/>
            <a:ext cx="42259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Learning for Image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Recognition”.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arXiv 2015.</a:t>
            </a:r>
            <a:r>
              <a:rPr sz="1400" spc="-160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(slides)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45232" y="253111"/>
            <a:ext cx="46545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latin typeface="Segoe UI Light"/>
                <a:cs typeface="Segoe UI Light"/>
              </a:rPr>
              <a:t>Speech</a:t>
            </a:r>
            <a:r>
              <a:rPr sz="4400" spc="-75" dirty="0">
                <a:latin typeface="Segoe UI Light"/>
                <a:cs typeface="Segoe UI Light"/>
              </a:rPr>
              <a:t> </a:t>
            </a:r>
            <a:r>
              <a:rPr sz="4400" spc="-5" dirty="0">
                <a:latin typeface="Segoe UI Light"/>
                <a:cs typeface="Segoe UI Light"/>
              </a:rPr>
              <a:t>Recognition</a:t>
            </a:r>
            <a:endParaRPr sz="4400">
              <a:latin typeface="Segoe UI Light"/>
              <a:cs typeface="Segoe U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207" y="1119751"/>
            <a:ext cx="8448675" cy="519075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6379845" y="6517030"/>
            <a:ext cx="2666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Slide credit: </a:t>
            </a:r>
            <a:r>
              <a:rPr sz="1800" spc="-10" dirty="0">
                <a:solidFill>
                  <a:srgbClr val="7E7E7E"/>
                </a:solidFill>
                <a:latin typeface="Arial"/>
                <a:cs typeface="Arial"/>
              </a:rPr>
              <a:t>Bohyung</a:t>
            </a:r>
            <a:r>
              <a:rPr sz="1800" spc="1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7E7E7E"/>
                </a:solidFill>
                <a:latin typeface="Arial"/>
                <a:cs typeface="Arial"/>
              </a:rPr>
              <a:t>Han</a:t>
            </a:r>
            <a:endParaRPr sz="1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6177" y="147955"/>
            <a:ext cx="631317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87680" marR="5080" indent="-475615">
              <a:lnSpc>
                <a:spcPct val="100000"/>
              </a:lnSpc>
              <a:spcBef>
                <a:spcPts val="100"/>
              </a:spcBef>
            </a:pPr>
            <a:r>
              <a:rPr sz="4400" spc="-15" dirty="0">
                <a:latin typeface="Segoe UI Light"/>
                <a:cs typeface="Segoe UI Light"/>
              </a:rPr>
              <a:t>Recurrent </a:t>
            </a:r>
            <a:r>
              <a:rPr sz="4400" spc="-5" dirty="0">
                <a:latin typeface="Segoe UI Light"/>
                <a:cs typeface="Segoe UI Light"/>
              </a:rPr>
              <a:t>Neural</a:t>
            </a:r>
            <a:r>
              <a:rPr sz="4400" spc="-45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Networks  for </a:t>
            </a:r>
            <a:r>
              <a:rPr sz="4400" spc="-5" dirty="0">
                <a:latin typeface="Segoe UI Light"/>
                <a:cs typeface="Segoe UI Light"/>
              </a:rPr>
              <a:t>Language</a:t>
            </a:r>
            <a:r>
              <a:rPr sz="4400" spc="-80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Modeling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2208402"/>
            <a:ext cx="7799070" cy="4196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8559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Segoe UI"/>
                <a:cs typeface="Segoe UI"/>
              </a:rPr>
              <a:t>Speech </a:t>
            </a:r>
            <a:r>
              <a:rPr sz="3200" spc="-5" dirty="0">
                <a:latin typeface="Segoe UI"/>
                <a:cs typeface="Segoe UI"/>
              </a:rPr>
              <a:t>recognition is </a:t>
            </a:r>
            <a:r>
              <a:rPr sz="3200" dirty="0">
                <a:latin typeface="Segoe UI"/>
                <a:cs typeface="Segoe UI"/>
              </a:rPr>
              <a:t>difficult due </a:t>
            </a:r>
            <a:r>
              <a:rPr sz="3200" spc="-20" dirty="0">
                <a:latin typeface="Segoe UI"/>
                <a:cs typeface="Segoe UI"/>
              </a:rPr>
              <a:t>to  </a:t>
            </a:r>
            <a:r>
              <a:rPr sz="3200" spc="-5" dirty="0">
                <a:latin typeface="Segoe UI"/>
                <a:cs typeface="Segoe UI"/>
              </a:rPr>
              <a:t>ambiguity</a:t>
            </a:r>
            <a:endParaRPr sz="32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Segoe UI"/>
                <a:cs typeface="Segoe UI"/>
              </a:rPr>
              <a:t>“how </a:t>
            </a:r>
            <a:r>
              <a:rPr sz="2800" spc="-15" dirty="0">
                <a:latin typeface="Segoe UI"/>
                <a:cs typeface="Segoe UI"/>
              </a:rPr>
              <a:t>to </a:t>
            </a:r>
            <a:r>
              <a:rPr sz="2800" spc="-10" dirty="0">
                <a:latin typeface="Segoe UI"/>
                <a:cs typeface="Segoe UI"/>
              </a:rPr>
              <a:t>recognize</a:t>
            </a:r>
            <a:r>
              <a:rPr sz="2800" spc="-5" dirty="0">
                <a:latin typeface="Segoe UI"/>
                <a:cs typeface="Segoe UI"/>
              </a:rPr>
              <a:t> </a:t>
            </a:r>
            <a:r>
              <a:rPr sz="2800" spc="-10" dirty="0">
                <a:latin typeface="Segoe UI"/>
                <a:cs typeface="Segoe UI"/>
              </a:rPr>
              <a:t>speech”</a:t>
            </a:r>
            <a:endParaRPr sz="2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5" dirty="0">
                <a:latin typeface="Segoe UI"/>
                <a:cs typeface="Segoe UI"/>
              </a:rPr>
              <a:t>or “how </a:t>
            </a:r>
            <a:r>
              <a:rPr sz="2800" spc="-15" dirty="0">
                <a:latin typeface="Segoe UI"/>
                <a:cs typeface="Segoe UI"/>
              </a:rPr>
              <a:t>to wreck </a:t>
            </a:r>
            <a:r>
              <a:rPr sz="2800" spc="-5" dirty="0">
                <a:latin typeface="Segoe UI"/>
                <a:cs typeface="Segoe UI"/>
              </a:rPr>
              <a:t>a nice</a:t>
            </a:r>
            <a:r>
              <a:rPr sz="2800" spc="10" dirty="0">
                <a:latin typeface="Segoe UI"/>
                <a:cs typeface="Segoe UI"/>
              </a:rPr>
              <a:t> </a:t>
            </a:r>
            <a:r>
              <a:rPr sz="2800" dirty="0">
                <a:latin typeface="Segoe UI"/>
                <a:cs typeface="Segoe UI"/>
              </a:rPr>
              <a:t>beach“?</a:t>
            </a:r>
            <a:endParaRPr sz="2800">
              <a:latin typeface="Segoe UI"/>
              <a:cs typeface="Segoe UI"/>
            </a:endParaRPr>
          </a:p>
          <a:p>
            <a:pPr lvl="1">
              <a:lnSpc>
                <a:spcPct val="100000"/>
              </a:lnSpc>
              <a:spcBef>
                <a:spcPts val="50"/>
              </a:spcBef>
              <a:buFont typeface="Arial"/>
              <a:buChar char="–"/>
            </a:pPr>
            <a:endParaRPr sz="4000">
              <a:latin typeface="Segoe UI"/>
              <a:cs typeface="Segoe UI"/>
            </a:endParaRPr>
          </a:p>
          <a:p>
            <a:pPr marL="355600" marR="5080" indent="-342900">
              <a:lnSpc>
                <a:spcPct val="100000"/>
              </a:lnSpc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Segoe UI"/>
                <a:cs typeface="Segoe UI"/>
              </a:rPr>
              <a:t>Language </a:t>
            </a:r>
            <a:r>
              <a:rPr sz="3200" spc="-5" dirty="0">
                <a:latin typeface="Segoe UI"/>
                <a:cs typeface="Segoe UI"/>
              </a:rPr>
              <a:t>model gives probability </a:t>
            </a:r>
            <a:r>
              <a:rPr sz="3200" spc="-30" dirty="0">
                <a:latin typeface="Segoe UI"/>
                <a:cs typeface="Segoe UI"/>
              </a:rPr>
              <a:t>of </a:t>
            </a:r>
            <a:r>
              <a:rPr sz="3200" dirty="0">
                <a:latin typeface="Segoe UI"/>
                <a:cs typeface="Segoe UI"/>
              </a:rPr>
              <a:t>next  </a:t>
            </a:r>
            <a:r>
              <a:rPr sz="3200" spc="-10" dirty="0">
                <a:latin typeface="Segoe UI"/>
                <a:cs typeface="Segoe UI"/>
              </a:rPr>
              <a:t>word </a:t>
            </a:r>
            <a:r>
              <a:rPr sz="3200" spc="-5" dirty="0">
                <a:latin typeface="Segoe UI"/>
                <a:cs typeface="Segoe UI"/>
              </a:rPr>
              <a:t>given</a:t>
            </a:r>
            <a:r>
              <a:rPr sz="3200" spc="5" dirty="0">
                <a:latin typeface="Segoe UI"/>
                <a:cs typeface="Segoe UI"/>
              </a:rPr>
              <a:t> </a:t>
            </a:r>
            <a:r>
              <a:rPr sz="3200" spc="15" dirty="0">
                <a:latin typeface="Segoe UI"/>
                <a:cs typeface="Segoe UI"/>
              </a:rPr>
              <a:t>history</a:t>
            </a:r>
            <a:endParaRPr sz="32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680"/>
              </a:spcBef>
              <a:buFont typeface="Arial"/>
              <a:buChar char="–"/>
              <a:tabLst>
                <a:tab pos="756920" algn="l"/>
              </a:tabLst>
            </a:pPr>
            <a:r>
              <a:rPr sz="2800" spc="-15" dirty="0">
                <a:latin typeface="Segoe UI"/>
                <a:cs typeface="Segoe UI"/>
              </a:rPr>
              <a:t>P(“speech”|”how to</a:t>
            </a:r>
            <a:r>
              <a:rPr sz="2800" spc="20" dirty="0">
                <a:latin typeface="Segoe UI"/>
                <a:cs typeface="Segoe UI"/>
              </a:rPr>
              <a:t> </a:t>
            </a:r>
            <a:r>
              <a:rPr sz="2800" spc="-10" dirty="0">
                <a:latin typeface="Segoe UI"/>
                <a:cs typeface="Segoe UI"/>
              </a:rPr>
              <a:t>recognize”)?</a:t>
            </a:r>
            <a:endParaRPr sz="2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76532" y="737047"/>
            <a:ext cx="5190490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5" dirty="0"/>
              <a:t>Recurrent </a:t>
            </a:r>
            <a:r>
              <a:rPr sz="2950" spc="10" dirty="0"/>
              <a:t>Neural Networks</a:t>
            </a:r>
            <a:r>
              <a:rPr sz="2950" spc="-15" dirty="0"/>
              <a:t> </a:t>
            </a:r>
            <a:r>
              <a:rPr sz="2950" spc="20" dirty="0"/>
              <a:t>(RNN)</a:t>
            </a:r>
            <a:endParaRPr sz="295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0575" y="2168380"/>
            <a:ext cx="7767271" cy="3286492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26591" y="240538"/>
            <a:ext cx="631317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15" dirty="0">
                <a:latin typeface="Segoe UI Light"/>
                <a:cs typeface="Segoe UI Light"/>
              </a:rPr>
              <a:t>Recurrent </a:t>
            </a:r>
            <a:r>
              <a:rPr sz="4400" spc="-5" dirty="0">
                <a:latin typeface="Segoe UI Light"/>
                <a:cs typeface="Segoe UI Light"/>
              </a:rPr>
              <a:t>Neural</a:t>
            </a:r>
            <a:r>
              <a:rPr sz="4400" spc="-45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Networks</a:t>
            </a:r>
            <a:endParaRPr sz="4400">
              <a:latin typeface="Segoe UI Light"/>
              <a:cs typeface="Segoe U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80631" y="1304544"/>
            <a:ext cx="1275587" cy="19812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04499" y="3810000"/>
            <a:ext cx="3703864" cy="1542288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4401" y="1293514"/>
            <a:ext cx="8720455" cy="556641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84455">
              <a:lnSpc>
                <a:spcPct val="100000"/>
              </a:lnSpc>
              <a:spcBef>
                <a:spcPts val="675"/>
              </a:spcBef>
            </a:pPr>
            <a:r>
              <a:rPr sz="2400" b="1" spc="-10" dirty="0">
                <a:latin typeface="Segoe UI"/>
                <a:cs typeface="Segoe UI"/>
              </a:rPr>
              <a:t>Networks </a:t>
            </a:r>
            <a:r>
              <a:rPr sz="2400" b="1" spc="-5" dirty="0">
                <a:latin typeface="Segoe UI"/>
                <a:cs typeface="Segoe UI"/>
              </a:rPr>
              <a:t>with</a:t>
            </a:r>
            <a:r>
              <a:rPr sz="2400" b="1" dirty="0">
                <a:latin typeface="Segoe UI"/>
                <a:cs typeface="Segoe UI"/>
              </a:rPr>
              <a:t> </a:t>
            </a:r>
            <a:r>
              <a:rPr sz="2400" b="1" spc="-5" dirty="0">
                <a:latin typeface="Segoe UI"/>
                <a:cs typeface="Segoe UI"/>
              </a:rPr>
              <a:t>loops</a:t>
            </a:r>
            <a:endParaRPr sz="2400">
              <a:latin typeface="Segoe UI"/>
              <a:cs typeface="Segoe UI"/>
            </a:endParaRPr>
          </a:p>
          <a:p>
            <a:pPr marL="427355" indent="-34353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427355" algn="l"/>
                <a:tab pos="427990" algn="l"/>
              </a:tabLst>
            </a:pPr>
            <a:r>
              <a:rPr sz="2000" spc="-5" dirty="0">
                <a:latin typeface="Segoe UI"/>
                <a:cs typeface="Segoe UI"/>
              </a:rPr>
              <a:t>The </a:t>
            </a:r>
            <a:r>
              <a:rPr sz="2000" dirty="0">
                <a:latin typeface="Segoe UI"/>
                <a:cs typeface="Segoe UI"/>
              </a:rPr>
              <a:t>output </a:t>
            </a:r>
            <a:r>
              <a:rPr sz="2000" spc="-20" dirty="0">
                <a:latin typeface="Segoe UI"/>
                <a:cs typeface="Segoe UI"/>
              </a:rPr>
              <a:t>of </a:t>
            </a:r>
            <a:r>
              <a:rPr sz="2000" dirty="0">
                <a:latin typeface="Segoe UI"/>
                <a:cs typeface="Segoe UI"/>
              </a:rPr>
              <a:t>a </a:t>
            </a:r>
            <a:r>
              <a:rPr sz="2000" spc="-5" dirty="0">
                <a:latin typeface="Segoe UI"/>
                <a:cs typeface="Segoe UI"/>
              </a:rPr>
              <a:t>layer is </a:t>
            </a:r>
            <a:r>
              <a:rPr sz="2000" dirty="0">
                <a:latin typeface="Segoe UI"/>
                <a:cs typeface="Segoe UI"/>
              </a:rPr>
              <a:t>used as input</a:t>
            </a:r>
            <a:r>
              <a:rPr sz="2000" spc="10" dirty="0">
                <a:latin typeface="Segoe UI"/>
                <a:cs typeface="Segoe UI"/>
              </a:rPr>
              <a:t> </a:t>
            </a:r>
            <a:r>
              <a:rPr sz="2000" spc="-5" dirty="0">
                <a:latin typeface="Segoe UI"/>
                <a:cs typeface="Segoe UI"/>
              </a:rPr>
              <a:t>for</a:t>
            </a:r>
            <a:endParaRPr sz="2000">
              <a:latin typeface="Segoe UI"/>
              <a:cs typeface="Segoe UI"/>
            </a:endParaRPr>
          </a:p>
          <a:p>
            <a:pPr marL="427355">
              <a:lnSpc>
                <a:spcPct val="100000"/>
              </a:lnSpc>
            </a:pPr>
            <a:r>
              <a:rPr sz="2000" dirty="0">
                <a:latin typeface="Segoe UI"/>
                <a:cs typeface="Segoe UI"/>
              </a:rPr>
              <a:t>the same </a:t>
            </a:r>
            <a:r>
              <a:rPr sz="2000" spc="-5" dirty="0">
                <a:latin typeface="Segoe UI"/>
                <a:cs typeface="Segoe UI"/>
              </a:rPr>
              <a:t>(or lower)</a:t>
            </a:r>
            <a:r>
              <a:rPr sz="2000" spc="-10" dirty="0">
                <a:latin typeface="Segoe UI"/>
                <a:cs typeface="Segoe UI"/>
              </a:rPr>
              <a:t> </a:t>
            </a:r>
            <a:r>
              <a:rPr sz="2000" spc="-5" dirty="0">
                <a:latin typeface="Segoe UI"/>
                <a:cs typeface="Segoe UI"/>
              </a:rPr>
              <a:t>layer</a:t>
            </a:r>
            <a:endParaRPr sz="2000">
              <a:latin typeface="Segoe UI"/>
              <a:cs typeface="Segoe UI"/>
            </a:endParaRPr>
          </a:p>
          <a:p>
            <a:pPr marL="427355" marR="4125595" indent="-3429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427355" algn="l"/>
                <a:tab pos="427990" algn="l"/>
              </a:tabLst>
            </a:pPr>
            <a:r>
              <a:rPr sz="2000" spc="-5" dirty="0">
                <a:latin typeface="Segoe UI"/>
                <a:cs typeface="Segoe UI"/>
              </a:rPr>
              <a:t>Can model </a:t>
            </a:r>
            <a:r>
              <a:rPr sz="2000" dirty="0">
                <a:latin typeface="Segoe UI"/>
                <a:cs typeface="Segoe UI"/>
              </a:rPr>
              <a:t>dynamics </a:t>
            </a:r>
            <a:r>
              <a:rPr sz="2000" spc="-5" dirty="0">
                <a:latin typeface="Segoe UI"/>
                <a:cs typeface="Segoe UI"/>
              </a:rPr>
              <a:t>(e.g. in space </a:t>
            </a:r>
            <a:r>
              <a:rPr sz="2000" dirty="0">
                <a:latin typeface="Segoe UI"/>
                <a:cs typeface="Segoe UI"/>
              </a:rPr>
              <a:t>or  time)</a:t>
            </a:r>
            <a:endParaRPr sz="20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Font typeface="Arial"/>
              <a:buChar char="•"/>
            </a:pPr>
            <a:endParaRPr sz="3000">
              <a:latin typeface="Segoe UI"/>
              <a:cs typeface="Segoe UI"/>
            </a:endParaRPr>
          </a:p>
          <a:p>
            <a:pPr marL="84455">
              <a:lnSpc>
                <a:spcPct val="100000"/>
              </a:lnSpc>
            </a:pPr>
            <a:r>
              <a:rPr sz="2400" b="1" spc="-5" dirty="0">
                <a:latin typeface="Segoe UI"/>
                <a:cs typeface="Segoe UI"/>
              </a:rPr>
              <a:t>Loops are</a:t>
            </a:r>
            <a:r>
              <a:rPr sz="2400" b="1" spc="-30" dirty="0">
                <a:latin typeface="Segoe UI"/>
                <a:cs typeface="Segoe UI"/>
              </a:rPr>
              <a:t> </a:t>
            </a:r>
            <a:r>
              <a:rPr sz="2400" b="1" spc="-5" dirty="0">
                <a:latin typeface="Segoe UI"/>
                <a:cs typeface="Segoe UI"/>
              </a:rPr>
              <a:t>unrolled</a:t>
            </a:r>
            <a:endParaRPr sz="2400">
              <a:latin typeface="Segoe UI"/>
              <a:cs typeface="Segoe UI"/>
            </a:endParaRPr>
          </a:p>
          <a:p>
            <a:pPr marL="427355" marR="3989070" indent="-342900">
              <a:lnSpc>
                <a:spcPct val="100000"/>
              </a:lnSpc>
              <a:spcBef>
                <a:spcPts val="490"/>
              </a:spcBef>
              <a:buFont typeface="Arial"/>
              <a:buChar char="•"/>
              <a:tabLst>
                <a:tab pos="427355" algn="l"/>
                <a:tab pos="427990" algn="l"/>
              </a:tabLst>
            </a:pPr>
            <a:r>
              <a:rPr sz="2000" spc="-5" dirty="0">
                <a:latin typeface="Segoe UI"/>
                <a:cs typeface="Segoe UI"/>
              </a:rPr>
              <a:t>Now </a:t>
            </a:r>
            <a:r>
              <a:rPr sz="2000" dirty="0">
                <a:latin typeface="Segoe UI"/>
                <a:cs typeface="Segoe UI"/>
              </a:rPr>
              <a:t>a </a:t>
            </a:r>
            <a:r>
              <a:rPr sz="2000" spc="-5" dirty="0">
                <a:latin typeface="Segoe UI"/>
                <a:cs typeface="Segoe UI"/>
              </a:rPr>
              <a:t>standard </a:t>
            </a:r>
            <a:r>
              <a:rPr sz="2000" dirty="0">
                <a:latin typeface="Segoe UI"/>
                <a:cs typeface="Segoe UI"/>
              </a:rPr>
              <a:t>feed-forward network  with many</a:t>
            </a:r>
            <a:r>
              <a:rPr sz="2000" spc="-30" dirty="0">
                <a:latin typeface="Segoe UI"/>
                <a:cs typeface="Segoe UI"/>
              </a:rPr>
              <a:t> </a:t>
            </a:r>
            <a:r>
              <a:rPr sz="2000" spc="-5" dirty="0">
                <a:latin typeface="Segoe UI"/>
                <a:cs typeface="Segoe UI"/>
              </a:rPr>
              <a:t>layers</a:t>
            </a:r>
            <a:endParaRPr sz="2000">
              <a:latin typeface="Segoe UI"/>
              <a:cs typeface="Segoe UI"/>
            </a:endParaRPr>
          </a:p>
          <a:p>
            <a:pPr marL="427355" indent="-34353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427355" algn="l"/>
                <a:tab pos="427990" algn="l"/>
              </a:tabLst>
            </a:pPr>
            <a:r>
              <a:rPr sz="2000" dirty="0">
                <a:latin typeface="Segoe UI"/>
                <a:cs typeface="Segoe UI"/>
              </a:rPr>
              <a:t>Suffers </a:t>
            </a:r>
            <a:r>
              <a:rPr sz="2000" spc="-5" dirty="0">
                <a:latin typeface="Segoe UI"/>
                <a:cs typeface="Segoe UI"/>
              </a:rPr>
              <a:t>from vanishing gradient</a:t>
            </a:r>
            <a:r>
              <a:rPr sz="2000" spc="5" dirty="0">
                <a:latin typeface="Segoe UI"/>
                <a:cs typeface="Segoe UI"/>
              </a:rPr>
              <a:t> </a:t>
            </a:r>
            <a:r>
              <a:rPr sz="2000" spc="-5" dirty="0">
                <a:latin typeface="Segoe UI"/>
                <a:cs typeface="Segoe UI"/>
              </a:rPr>
              <a:t>problem</a:t>
            </a:r>
            <a:endParaRPr sz="2000">
              <a:latin typeface="Segoe UI"/>
              <a:cs typeface="Segoe UI"/>
            </a:endParaRPr>
          </a:p>
          <a:p>
            <a:pPr marL="427355" indent="-343535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427355" algn="l"/>
                <a:tab pos="427990" algn="l"/>
              </a:tabLst>
            </a:pPr>
            <a:r>
              <a:rPr sz="2000" spc="-5" dirty="0">
                <a:latin typeface="Segoe UI"/>
                <a:cs typeface="Segoe UI"/>
              </a:rPr>
              <a:t>In </a:t>
            </a:r>
            <a:r>
              <a:rPr sz="2000" dirty="0">
                <a:latin typeface="Segoe UI"/>
                <a:cs typeface="Segoe UI"/>
              </a:rPr>
              <a:t>theory, can </a:t>
            </a:r>
            <a:r>
              <a:rPr sz="2000" spc="-5" dirty="0">
                <a:latin typeface="Segoe UI"/>
                <a:cs typeface="Segoe UI"/>
              </a:rPr>
              <a:t>learn long term memory, in</a:t>
            </a:r>
            <a:endParaRPr sz="2000">
              <a:latin typeface="Segoe UI"/>
              <a:cs typeface="Segoe UI"/>
            </a:endParaRPr>
          </a:p>
          <a:p>
            <a:pPr marL="427355">
              <a:lnSpc>
                <a:spcPct val="100000"/>
              </a:lnSpc>
            </a:pPr>
            <a:r>
              <a:rPr sz="2000" dirty="0">
                <a:latin typeface="Segoe UI"/>
                <a:cs typeface="Segoe UI"/>
              </a:rPr>
              <a:t>practice not </a:t>
            </a:r>
            <a:r>
              <a:rPr sz="2000" spc="-5" dirty="0">
                <a:latin typeface="Segoe UI"/>
                <a:cs typeface="Segoe UI"/>
              </a:rPr>
              <a:t>(Bengio </a:t>
            </a:r>
            <a:r>
              <a:rPr sz="2000" dirty="0">
                <a:latin typeface="Segoe UI"/>
                <a:cs typeface="Segoe UI"/>
              </a:rPr>
              <a:t>et </a:t>
            </a:r>
            <a:r>
              <a:rPr sz="2000" spc="-5" dirty="0">
                <a:latin typeface="Segoe UI"/>
                <a:cs typeface="Segoe UI"/>
              </a:rPr>
              <a:t>al,</a:t>
            </a:r>
            <a:r>
              <a:rPr sz="2000" spc="5" dirty="0">
                <a:latin typeface="Segoe UI"/>
                <a:cs typeface="Segoe UI"/>
              </a:rPr>
              <a:t> </a:t>
            </a:r>
            <a:r>
              <a:rPr sz="2000" spc="-5" dirty="0">
                <a:latin typeface="Segoe UI"/>
                <a:cs typeface="Segoe UI"/>
              </a:rPr>
              <a:t>1994)</a:t>
            </a:r>
            <a:endParaRPr sz="20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</a:pP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Image credit: Chritopher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Olah’s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blog</a:t>
            </a:r>
            <a:r>
              <a:rPr sz="1400" spc="-14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  <a:hlinkClick r:id="rId4"/>
              </a:rPr>
              <a:t>http://colah.github.io/posts/2015-08-Understanding-LSTMs/</a:t>
            </a:r>
            <a:endParaRPr sz="1400">
              <a:latin typeface="Arial"/>
              <a:cs typeface="Arial"/>
            </a:endParaRPr>
          </a:p>
          <a:p>
            <a:pPr marL="12700" marR="554355">
              <a:lnSpc>
                <a:spcPct val="100000"/>
              </a:lnSpc>
            </a:pP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Sepp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Hochreiter (1991),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Untersuchungen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zu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dynamischen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neuronalen Netzen,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Diploma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thesis. Institut</a:t>
            </a:r>
            <a:r>
              <a:rPr sz="1400" spc="-28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f. 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Informatik, </a:t>
            </a:r>
            <a:r>
              <a:rPr sz="1400" spc="-20" dirty="0">
                <a:solidFill>
                  <a:srgbClr val="7E7E7E"/>
                </a:solidFill>
                <a:latin typeface="Arial"/>
                <a:cs typeface="Arial"/>
              </a:rPr>
              <a:t>Technische </a:t>
            </a:r>
            <a:r>
              <a:rPr sz="1400" spc="-30" dirty="0">
                <a:solidFill>
                  <a:srgbClr val="7E7E7E"/>
                </a:solidFill>
                <a:latin typeface="Arial"/>
                <a:cs typeface="Arial"/>
              </a:rPr>
              <a:t>Univ.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Munich.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Advisor: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J.</a:t>
            </a:r>
            <a:r>
              <a:rPr sz="1400" spc="-17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Schmidhuber.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spc="-100" dirty="0">
                <a:solidFill>
                  <a:srgbClr val="7E7E7E"/>
                </a:solidFill>
                <a:latin typeface="Arial"/>
                <a:cs typeface="Arial"/>
              </a:rPr>
              <a:t>Y.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Bengio, </a:t>
            </a:r>
            <a:r>
              <a:rPr sz="1400" spc="-95" dirty="0">
                <a:solidFill>
                  <a:srgbClr val="7E7E7E"/>
                </a:solidFill>
                <a:latin typeface="Arial"/>
                <a:cs typeface="Arial"/>
              </a:rPr>
              <a:t>P.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Simard, </a:t>
            </a:r>
            <a:r>
              <a:rPr sz="1400" spc="-95" dirty="0">
                <a:solidFill>
                  <a:srgbClr val="7E7E7E"/>
                </a:solidFill>
                <a:latin typeface="Arial"/>
                <a:cs typeface="Arial"/>
              </a:rPr>
              <a:t>P.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Frasconi. Learning </a:t>
            </a:r>
            <a:r>
              <a:rPr sz="1400" spc="-20" dirty="0">
                <a:solidFill>
                  <a:srgbClr val="7E7E7E"/>
                </a:solidFill>
                <a:latin typeface="Arial"/>
                <a:cs typeface="Arial"/>
              </a:rPr>
              <a:t>Long-Term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Dependencies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with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Gradient Descent is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Difficult.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In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TNN  1994.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2921" y="147955"/>
            <a:ext cx="659892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1525" marR="5080" indent="-75946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Segoe UI Light"/>
                <a:cs typeface="Segoe UI Light"/>
              </a:rPr>
              <a:t>A </a:t>
            </a:r>
            <a:r>
              <a:rPr sz="4400" spc="-15" dirty="0">
                <a:latin typeface="Segoe UI Light"/>
                <a:cs typeface="Segoe UI Light"/>
              </a:rPr>
              <a:t>Recurrent </a:t>
            </a:r>
            <a:r>
              <a:rPr sz="4400" spc="-5" dirty="0">
                <a:latin typeface="Segoe UI Light"/>
                <a:cs typeface="Segoe UI Light"/>
              </a:rPr>
              <a:t>Neural</a:t>
            </a:r>
            <a:r>
              <a:rPr sz="4400" spc="-65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Network  </a:t>
            </a:r>
            <a:r>
              <a:rPr sz="4400" spc="-5" dirty="0">
                <a:latin typeface="Segoe UI Light"/>
                <a:cs typeface="Segoe UI Light"/>
              </a:rPr>
              <a:t>Computational</a:t>
            </a:r>
            <a:r>
              <a:rPr sz="4400" spc="-50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Graph</a:t>
            </a:r>
            <a:endParaRPr sz="4400">
              <a:latin typeface="Segoe UI Light"/>
              <a:cs typeface="Segoe U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0733" y="1905000"/>
            <a:ext cx="8719185" cy="4951730"/>
            <a:chOff x="330733" y="1905000"/>
            <a:chExt cx="8719185" cy="49517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0733" y="2324145"/>
              <a:ext cx="8561787" cy="374591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517385" y="5929121"/>
              <a:ext cx="2292350" cy="914400"/>
            </a:xfrm>
            <a:custGeom>
              <a:avLst/>
              <a:gdLst/>
              <a:ahLst/>
              <a:cxnLst/>
              <a:rect l="l" t="t" r="r" b="b"/>
              <a:pathLst>
                <a:path w="2292350" h="914400">
                  <a:moveTo>
                    <a:pt x="0" y="914399"/>
                  </a:moveTo>
                  <a:lnTo>
                    <a:pt x="2292096" y="914399"/>
                  </a:lnTo>
                  <a:lnTo>
                    <a:pt x="2292096" y="0"/>
                  </a:lnTo>
                  <a:lnTo>
                    <a:pt x="0" y="0"/>
                  </a:lnTo>
                  <a:lnTo>
                    <a:pt x="0" y="91439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132582" y="1917953"/>
              <a:ext cx="5904230" cy="4608830"/>
            </a:xfrm>
            <a:custGeom>
              <a:avLst/>
              <a:gdLst/>
              <a:ahLst/>
              <a:cxnLst/>
              <a:rect l="l" t="t" r="r" b="b"/>
              <a:pathLst>
                <a:path w="5904230" h="4608830">
                  <a:moveTo>
                    <a:pt x="5903976" y="0"/>
                  </a:moveTo>
                  <a:lnTo>
                    <a:pt x="0" y="0"/>
                  </a:lnTo>
                  <a:lnTo>
                    <a:pt x="0" y="4608576"/>
                  </a:lnTo>
                  <a:lnTo>
                    <a:pt x="5903976" y="4608576"/>
                  </a:lnTo>
                  <a:lnTo>
                    <a:pt x="590397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132582" y="1917953"/>
              <a:ext cx="5904230" cy="4608830"/>
            </a:xfrm>
            <a:custGeom>
              <a:avLst/>
              <a:gdLst/>
              <a:ahLst/>
              <a:cxnLst/>
              <a:rect l="l" t="t" r="r" b="b"/>
              <a:pathLst>
                <a:path w="5904230" h="4608830">
                  <a:moveTo>
                    <a:pt x="0" y="4608576"/>
                  </a:moveTo>
                  <a:lnTo>
                    <a:pt x="5903976" y="4608576"/>
                  </a:lnTo>
                  <a:lnTo>
                    <a:pt x="5903976" y="0"/>
                  </a:lnTo>
                  <a:lnTo>
                    <a:pt x="0" y="0"/>
                  </a:lnTo>
                  <a:lnTo>
                    <a:pt x="0" y="460857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72921" y="147955"/>
            <a:ext cx="6598920" cy="1367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1525" marR="5080" indent="-759460">
              <a:lnSpc>
                <a:spcPct val="100000"/>
              </a:lnSpc>
              <a:spcBef>
                <a:spcPts val="100"/>
              </a:spcBef>
            </a:pPr>
            <a:r>
              <a:rPr sz="4400" dirty="0">
                <a:latin typeface="Segoe UI Light"/>
                <a:cs typeface="Segoe UI Light"/>
              </a:rPr>
              <a:t>A </a:t>
            </a:r>
            <a:r>
              <a:rPr sz="4400" spc="-15" dirty="0">
                <a:latin typeface="Segoe UI Light"/>
                <a:cs typeface="Segoe UI Light"/>
              </a:rPr>
              <a:t>Recurrent </a:t>
            </a:r>
            <a:r>
              <a:rPr sz="4400" spc="-5" dirty="0">
                <a:latin typeface="Segoe UI Light"/>
                <a:cs typeface="Segoe UI Light"/>
              </a:rPr>
              <a:t>Neural</a:t>
            </a:r>
            <a:r>
              <a:rPr sz="4400" spc="-65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Network  </a:t>
            </a:r>
            <a:r>
              <a:rPr sz="4400" spc="-5" dirty="0">
                <a:latin typeface="Segoe UI Light"/>
                <a:cs typeface="Segoe UI Light"/>
              </a:rPr>
              <a:t>Computational</a:t>
            </a:r>
            <a:r>
              <a:rPr sz="4400" spc="-50" dirty="0">
                <a:latin typeface="Segoe UI Light"/>
                <a:cs typeface="Segoe UI Light"/>
              </a:rPr>
              <a:t> </a:t>
            </a:r>
            <a:r>
              <a:rPr sz="4400" dirty="0">
                <a:latin typeface="Segoe UI Light"/>
                <a:cs typeface="Segoe UI Light"/>
              </a:rPr>
              <a:t>Graph</a:t>
            </a:r>
            <a:endParaRPr sz="4400">
              <a:latin typeface="Segoe UI Light"/>
              <a:cs typeface="Segoe UI Ligh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0733" y="2324145"/>
            <a:ext cx="8562340" cy="4532630"/>
            <a:chOff x="330733" y="2324145"/>
            <a:chExt cx="8562340" cy="45326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30733" y="2324145"/>
              <a:ext cx="8561787" cy="374591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517385" y="5929122"/>
              <a:ext cx="2292350" cy="914400"/>
            </a:xfrm>
            <a:custGeom>
              <a:avLst/>
              <a:gdLst/>
              <a:ahLst/>
              <a:cxnLst/>
              <a:rect l="l" t="t" r="r" b="b"/>
              <a:pathLst>
                <a:path w="2292350" h="914400">
                  <a:moveTo>
                    <a:pt x="0" y="914399"/>
                  </a:moveTo>
                  <a:lnTo>
                    <a:pt x="2292096" y="914399"/>
                  </a:lnTo>
                  <a:lnTo>
                    <a:pt x="2292096" y="0"/>
                  </a:lnTo>
                  <a:lnTo>
                    <a:pt x="0" y="0"/>
                  </a:lnTo>
                  <a:lnTo>
                    <a:pt x="0" y="914399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4014" y="253111"/>
            <a:ext cx="779208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latin typeface="Segoe UI Light"/>
                <a:cs typeface="Segoe UI Light"/>
              </a:rPr>
              <a:t>Long </a:t>
            </a:r>
            <a:r>
              <a:rPr sz="4400" spc="30" dirty="0">
                <a:latin typeface="Segoe UI Light"/>
                <a:cs typeface="Segoe UI Light"/>
              </a:rPr>
              <a:t>Short </a:t>
            </a:r>
            <a:r>
              <a:rPr sz="4400" spc="-180" dirty="0">
                <a:latin typeface="Segoe UI Light"/>
                <a:cs typeface="Segoe UI Light"/>
              </a:rPr>
              <a:t>Term </a:t>
            </a:r>
            <a:r>
              <a:rPr sz="4400" spc="45" dirty="0">
                <a:latin typeface="Segoe UI Light"/>
                <a:cs typeface="Segoe UI Light"/>
              </a:rPr>
              <a:t>Memory</a:t>
            </a:r>
            <a:r>
              <a:rPr sz="4400" spc="40" dirty="0">
                <a:latin typeface="Segoe UI Light"/>
                <a:cs typeface="Segoe UI Light"/>
              </a:rPr>
              <a:t> </a:t>
            </a:r>
            <a:r>
              <a:rPr sz="4400" spc="-5" dirty="0">
                <a:latin typeface="Segoe UI Light"/>
                <a:cs typeface="Segoe UI Light"/>
              </a:rPr>
              <a:t>(LSTM)</a:t>
            </a:r>
            <a:endParaRPr sz="44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2140" y="3914013"/>
            <a:ext cx="7973059" cy="2776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377825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Image credit: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Christopher </a:t>
            </a:r>
            <a:r>
              <a:rPr sz="1400" spc="-10" dirty="0">
                <a:solidFill>
                  <a:srgbClr val="7E7E7E"/>
                </a:solidFill>
                <a:latin typeface="Arial"/>
                <a:cs typeface="Arial"/>
              </a:rPr>
              <a:t>Colah’s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blog,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  <a:hlinkClick r:id="rId2"/>
              </a:rPr>
              <a:t>http://colah.github.io/posts/2015-08-Understanding-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 LSTMs/</a:t>
            </a:r>
            <a:endParaRPr sz="1400">
              <a:latin typeface="Arial"/>
              <a:cs typeface="Arial"/>
            </a:endParaRPr>
          </a:p>
          <a:p>
            <a:pPr marL="355600" marR="682625" indent="-343535">
              <a:lnSpc>
                <a:spcPts val="2400"/>
              </a:lnSpc>
              <a:spcBef>
                <a:spcPts val="94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500" spc="-5" dirty="0">
                <a:latin typeface="Segoe UI"/>
                <a:cs typeface="Segoe UI"/>
              </a:rPr>
              <a:t>A type </a:t>
            </a:r>
            <a:r>
              <a:rPr sz="2500" spc="-30" dirty="0">
                <a:latin typeface="Segoe UI"/>
                <a:cs typeface="Segoe UI"/>
              </a:rPr>
              <a:t>of </a:t>
            </a:r>
            <a:r>
              <a:rPr sz="2500" spc="-10" dirty="0">
                <a:latin typeface="Segoe UI"/>
                <a:cs typeface="Segoe UI"/>
              </a:rPr>
              <a:t>RNN explicitly </a:t>
            </a:r>
            <a:r>
              <a:rPr sz="2500" spc="-5" dirty="0">
                <a:latin typeface="Segoe UI"/>
                <a:cs typeface="Segoe UI"/>
              </a:rPr>
              <a:t>designed not </a:t>
            </a:r>
            <a:r>
              <a:rPr sz="2500" spc="-20" dirty="0">
                <a:latin typeface="Segoe UI"/>
                <a:cs typeface="Segoe UI"/>
              </a:rPr>
              <a:t>to </a:t>
            </a:r>
            <a:r>
              <a:rPr sz="2500" spc="-5" dirty="0">
                <a:latin typeface="Segoe UI"/>
                <a:cs typeface="Segoe UI"/>
              </a:rPr>
              <a:t>have the  </a:t>
            </a:r>
            <a:r>
              <a:rPr sz="2500" spc="-10" dirty="0">
                <a:latin typeface="Segoe UI"/>
                <a:cs typeface="Segoe UI"/>
              </a:rPr>
              <a:t>vanishing </a:t>
            </a:r>
            <a:r>
              <a:rPr sz="2500" dirty="0">
                <a:latin typeface="Segoe UI"/>
                <a:cs typeface="Segoe UI"/>
              </a:rPr>
              <a:t>or </a:t>
            </a:r>
            <a:r>
              <a:rPr sz="2500" spc="-5" dirty="0">
                <a:latin typeface="Segoe UI"/>
                <a:cs typeface="Segoe UI"/>
              </a:rPr>
              <a:t>exploding gradient</a:t>
            </a:r>
            <a:r>
              <a:rPr sz="2500" spc="100" dirty="0">
                <a:latin typeface="Segoe UI"/>
                <a:cs typeface="Segoe UI"/>
              </a:rPr>
              <a:t> </a:t>
            </a:r>
            <a:r>
              <a:rPr sz="2500" spc="-10" dirty="0">
                <a:latin typeface="Segoe UI"/>
                <a:cs typeface="Segoe UI"/>
              </a:rPr>
              <a:t>problem</a:t>
            </a:r>
            <a:endParaRPr sz="2500">
              <a:latin typeface="Segoe UI"/>
              <a:cs typeface="Segoe UI"/>
            </a:endParaRPr>
          </a:p>
          <a:p>
            <a:pPr marL="355600" indent="-343535">
              <a:lnSpc>
                <a:spcPct val="100000"/>
              </a:lnSpc>
              <a:spcBef>
                <a:spcPts val="2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500" spc="-5" dirty="0">
                <a:latin typeface="Segoe UI"/>
                <a:cs typeface="Segoe UI"/>
              </a:rPr>
              <a:t>Models </a:t>
            </a:r>
            <a:r>
              <a:rPr sz="2500" spc="-10" dirty="0">
                <a:latin typeface="Segoe UI"/>
                <a:cs typeface="Segoe UI"/>
              </a:rPr>
              <a:t>long-term</a:t>
            </a:r>
            <a:r>
              <a:rPr sz="2500" spc="50" dirty="0">
                <a:latin typeface="Segoe UI"/>
                <a:cs typeface="Segoe UI"/>
              </a:rPr>
              <a:t> </a:t>
            </a:r>
            <a:r>
              <a:rPr sz="2500" spc="-5" dirty="0">
                <a:latin typeface="Segoe UI"/>
                <a:cs typeface="Segoe UI"/>
              </a:rPr>
              <a:t>dependencies</a:t>
            </a:r>
            <a:endParaRPr sz="2500">
              <a:latin typeface="Segoe UI"/>
              <a:cs typeface="Segoe UI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500" spc="10" dirty="0">
                <a:latin typeface="Segoe UI"/>
                <a:cs typeface="Segoe UI"/>
              </a:rPr>
              <a:t>Memory </a:t>
            </a:r>
            <a:r>
              <a:rPr sz="2500" spc="-5" dirty="0">
                <a:latin typeface="Segoe UI"/>
                <a:cs typeface="Segoe UI"/>
              </a:rPr>
              <a:t>is </a:t>
            </a:r>
            <a:r>
              <a:rPr sz="2500" spc="-15" dirty="0">
                <a:latin typeface="Segoe UI"/>
                <a:cs typeface="Segoe UI"/>
              </a:rPr>
              <a:t>propagated </a:t>
            </a:r>
            <a:r>
              <a:rPr sz="2500" spc="-5" dirty="0">
                <a:latin typeface="Segoe UI"/>
                <a:cs typeface="Segoe UI"/>
              </a:rPr>
              <a:t>and accessed by</a:t>
            </a:r>
            <a:r>
              <a:rPr sz="2500" spc="130" dirty="0">
                <a:latin typeface="Segoe UI"/>
                <a:cs typeface="Segoe UI"/>
              </a:rPr>
              <a:t> </a:t>
            </a:r>
            <a:r>
              <a:rPr sz="2500" spc="-10" dirty="0">
                <a:latin typeface="Segoe UI"/>
                <a:cs typeface="Segoe UI"/>
              </a:rPr>
              <a:t>gates</a:t>
            </a:r>
            <a:endParaRPr sz="2500">
              <a:latin typeface="Segoe UI"/>
              <a:cs typeface="Segoe UI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500" spc="-5" dirty="0">
                <a:latin typeface="Segoe UI"/>
                <a:cs typeface="Segoe UI"/>
              </a:rPr>
              <a:t>Used for speech </a:t>
            </a:r>
            <a:r>
              <a:rPr sz="2500" spc="-10" dirty="0">
                <a:latin typeface="Segoe UI"/>
                <a:cs typeface="Segoe UI"/>
              </a:rPr>
              <a:t>recognition, </a:t>
            </a:r>
            <a:r>
              <a:rPr sz="2500" spc="-5" dirty="0">
                <a:latin typeface="Segoe UI"/>
                <a:cs typeface="Segoe UI"/>
              </a:rPr>
              <a:t>language </a:t>
            </a:r>
            <a:r>
              <a:rPr sz="2500" spc="-10" dirty="0">
                <a:latin typeface="Segoe UI"/>
                <a:cs typeface="Segoe UI"/>
              </a:rPr>
              <a:t>modeling</a:t>
            </a:r>
            <a:r>
              <a:rPr sz="2500" spc="120" dirty="0">
                <a:latin typeface="Segoe UI"/>
                <a:cs typeface="Segoe UI"/>
              </a:rPr>
              <a:t> </a:t>
            </a:r>
            <a:r>
              <a:rPr sz="2500" spc="-5" dirty="0">
                <a:latin typeface="Segoe UI"/>
                <a:cs typeface="Segoe UI"/>
              </a:rPr>
              <a:t>…</a:t>
            </a:r>
            <a:endParaRPr sz="2500">
              <a:latin typeface="Segoe UI"/>
              <a:cs typeface="Segoe UI"/>
            </a:endParaRPr>
          </a:p>
          <a:p>
            <a:pPr marL="90805">
              <a:lnSpc>
                <a:spcPct val="100000"/>
              </a:lnSpc>
              <a:spcBef>
                <a:spcPts val="1865"/>
              </a:spcBef>
            </a:pPr>
            <a:r>
              <a:rPr sz="1400" spc="-10" dirty="0">
                <a:solidFill>
                  <a:srgbClr val="7E7E7E"/>
                </a:solidFill>
                <a:latin typeface="Arial"/>
                <a:cs typeface="Arial"/>
              </a:rPr>
              <a:t>Hochreiter,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Sepp; and </a:t>
            </a:r>
            <a:r>
              <a:rPr sz="1400" spc="-10" dirty="0">
                <a:solidFill>
                  <a:srgbClr val="7E7E7E"/>
                </a:solidFill>
                <a:latin typeface="Arial"/>
                <a:cs typeface="Arial"/>
              </a:rPr>
              <a:t>Schmidhuber,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Jürgen.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“Long </a:t>
            </a:r>
            <a:r>
              <a:rPr sz="1400" spc="-20" dirty="0">
                <a:solidFill>
                  <a:srgbClr val="7E7E7E"/>
                </a:solidFill>
                <a:latin typeface="Arial"/>
                <a:cs typeface="Arial"/>
              </a:rPr>
              <a:t>Short-Term Memory.”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Neural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Computation,</a:t>
            </a:r>
            <a:r>
              <a:rPr sz="1400" spc="-135" dirty="0">
                <a:solidFill>
                  <a:srgbClr val="7E7E7E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1997.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14400" y="1066800"/>
            <a:ext cx="7555992" cy="2839212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74014" y="253111"/>
            <a:ext cx="779208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spc="-5" dirty="0">
                <a:latin typeface="Segoe UI Light"/>
                <a:cs typeface="Segoe UI Light"/>
              </a:rPr>
              <a:t>Long </a:t>
            </a:r>
            <a:r>
              <a:rPr sz="4400" spc="30" dirty="0">
                <a:latin typeface="Segoe UI Light"/>
                <a:cs typeface="Segoe UI Light"/>
              </a:rPr>
              <a:t>Short </a:t>
            </a:r>
            <a:r>
              <a:rPr sz="4400" spc="-180" dirty="0">
                <a:latin typeface="Segoe UI Light"/>
                <a:cs typeface="Segoe UI Light"/>
              </a:rPr>
              <a:t>Term </a:t>
            </a:r>
            <a:r>
              <a:rPr sz="4400" spc="45" dirty="0">
                <a:latin typeface="Segoe UI Light"/>
                <a:cs typeface="Segoe UI Light"/>
              </a:rPr>
              <a:t>Memory</a:t>
            </a:r>
            <a:r>
              <a:rPr sz="4400" spc="40" dirty="0">
                <a:latin typeface="Segoe UI Light"/>
                <a:cs typeface="Segoe UI Light"/>
              </a:rPr>
              <a:t> </a:t>
            </a:r>
            <a:r>
              <a:rPr sz="4400" spc="-5" dirty="0">
                <a:latin typeface="Segoe UI Light"/>
                <a:cs typeface="Segoe UI Light"/>
              </a:rPr>
              <a:t>(LSTM)</a:t>
            </a:r>
            <a:endParaRPr sz="4400">
              <a:latin typeface="Segoe UI Light"/>
              <a:cs typeface="Segoe U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53083"/>
            <a:ext cx="9143999" cy="4614672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698751" y="6324396"/>
            <a:ext cx="72180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7E7E7E"/>
                </a:solidFill>
                <a:latin typeface="Arial"/>
                <a:cs typeface="Arial"/>
              </a:rPr>
              <a:t>Image credit: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Christopher </a:t>
            </a:r>
            <a:r>
              <a:rPr sz="1400" spc="-10" dirty="0">
                <a:solidFill>
                  <a:srgbClr val="7E7E7E"/>
                </a:solidFill>
                <a:latin typeface="Arial"/>
                <a:cs typeface="Arial"/>
              </a:rPr>
              <a:t>Colah’s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blog,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  <a:hlinkClick r:id="rId3"/>
              </a:rPr>
              <a:t>http://colah.github.io/posts/2015-08-Understanding- </a:t>
            </a:r>
            <a:r>
              <a:rPr sz="1400" spc="-5" dirty="0">
                <a:solidFill>
                  <a:srgbClr val="7E7E7E"/>
                </a:solidFill>
                <a:latin typeface="Arial"/>
                <a:cs typeface="Arial"/>
              </a:rPr>
              <a:t> LSTMs/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616" y="134112"/>
            <a:ext cx="646176" cy="7132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7506" y="742378"/>
            <a:ext cx="4849495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spc="30" dirty="0"/>
              <a:t>Adversarial </a:t>
            </a:r>
            <a:r>
              <a:rPr sz="3100" spc="50" dirty="0"/>
              <a:t>Machine</a:t>
            </a:r>
            <a:r>
              <a:rPr sz="3100" spc="-15" dirty="0"/>
              <a:t> </a:t>
            </a:r>
            <a:r>
              <a:rPr sz="3100" spc="40" dirty="0"/>
              <a:t>Learning</a:t>
            </a:r>
            <a:endParaRPr sz="3100"/>
          </a:p>
        </p:txBody>
      </p:sp>
      <p:sp>
        <p:nvSpPr>
          <p:cNvPr id="4" name="object 4"/>
          <p:cNvSpPr txBox="1"/>
          <p:nvPr/>
        </p:nvSpPr>
        <p:spPr>
          <a:xfrm>
            <a:off x="8254365" y="6421628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98989"/>
                </a:solidFill>
                <a:latin typeface="Calibri"/>
                <a:cs typeface="Calibri"/>
              </a:rPr>
              <a:t>33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36064" y="2261616"/>
            <a:ext cx="5105400" cy="357225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253781" y="5580379"/>
            <a:ext cx="17913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(Goodfellow,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2018)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616" y="134112"/>
            <a:ext cx="646176" cy="7132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055272" y="737047"/>
            <a:ext cx="5034915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10" dirty="0"/>
              <a:t>Generative Adversarial</a:t>
            </a:r>
            <a:r>
              <a:rPr sz="2950" spc="-5" dirty="0"/>
              <a:t> </a:t>
            </a:r>
            <a:r>
              <a:rPr sz="2950" spc="10" dirty="0"/>
              <a:t>Networks</a:t>
            </a:r>
            <a:endParaRPr sz="2950"/>
          </a:p>
        </p:txBody>
      </p:sp>
      <p:sp>
        <p:nvSpPr>
          <p:cNvPr id="4" name="object 4"/>
          <p:cNvSpPr txBox="1"/>
          <p:nvPr/>
        </p:nvSpPr>
        <p:spPr>
          <a:xfrm>
            <a:off x="663916" y="1840484"/>
            <a:ext cx="2022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800" spc="-10" dirty="0">
                <a:latin typeface="Calibri"/>
                <a:cs typeface="Calibri"/>
              </a:rPr>
              <a:t>Framework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6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GAN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00200" y="2438400"/>
            <a:ext cx="5943600" cy="2593848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616" y="134112"/>
            <a:ext cx="646176" cy="7132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43012" y="737047"/>
            <a:ext cx="6660515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10" dirty="0"/>
              <a:t>Generative Adversarial Networks:</a:t>
            </a:r>
            <a:r>
              <a:rPr sz="2950" spc="15" dirty="0"/>
              <a:t> Examples</a:t>
            </a:r>
            <a:endParaRPr sz="2950"/>
          </a:p>
        </p:txBody>
      </p:sp>
      <p:sp>
        <p:nvSpPr>
          <p:cNvPr id="4" name="object 4"/>
          <p:cNvSpPr txBox="1"/>
          <p:nvPr/>
        </p:nvSpPr>
        <p:spPr>
          <a:xfrm>
            <a:off x="6218554" y="4866639"/>
            <a:ext cx="111125" cy="13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spc="-20" dirty="0">
                <a:solidFill>
                  <a:srgbClr val="898989"/>
                </a:solidFill>
                <a:latin typeface="Calibri"/>
                <a:cs typeface="Calibri"/>
              </a:rPr>
              <a:t>35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09080" y="5340096"/>
            <a:ext cx="108458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Calibri"/>
                <a:cs typeface="Calibri"/>
              </a:rPr>
              <a:t>[Brock, </a:t>
            </a:r>
            <a:r>
              <a:rPr sz="1100" spc="-15" dirty="0">
                <a:latin typeface="Calibri"/>
                <a:cs typeface="Calibri"/>
              </a:rPr>
              <a:t>et </a:t>
            </a:r>
            <a:r>
              <a:rPr sz="1100" spc="-20" dirty="0">
                <a:latin typeface="Calibri"/>
                <a:cs typeface="Calibri"/>
              </a:rPr>
              <a:t>al.,</a:t>
            </a:r>
            <a:r>
              <a:rPr sz="1100" spc="-8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2018]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22704" y="3944111"/>
            <a:ext cx="5498592" cy="140208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20823" y="2197607"/>
            <a:ext cx="5102352" cy="146913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6631297" y="3627120"/>
            <a:ext cx="1073150" cy="193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-25" dirty="0">
                <a:latin typeface="Calibri"/>
                <a:cs typeface="Calibri"/>
              </a:rPr>
              <a:t>[Goodfellow,</a:t>
            </a:r>
            <a:r>
              <a:rPr sz="1100" spc="-75" dirty="0">
                <a:latin typeface="Calibri"/>
                <a:cs typeface="Calibri"/>
              </a:rPr>
              <a:t> </a:t>
            </a:r>
            <a:r>
              <a:rPr sz="1100" spc="-20" dirty="0">
                <a:latin typeface="Calibri"/>
                <a:cs typeface="Calibri"/>
              </a:rPr>
              <a:t>2018]</a:t>
            </a:r>
            <a:endParaRPr sz="11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47825" y="0"/>
            <a:ext cx="598614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474980">
              <a:lnSpc>
                <a:spcPct val="100000"/>
              </a:lnSpc>
              <a:spcBef>
                <a:spcPts val="95"/>
              </a:spcBef>
            </a:pPr>
            <a:r>
              <a:rPr sz="4000" spc="-5" dirty="0">
                <a:latin typeface="Segoe UI Light"/>
                <a:cs typeface="Segoe UI Light"/>
              </a:rPr>
              <a:t>What you </a:t>
            </a:r>
            <a:r>
              <a:rPr sz="4000" spc="-10" dirty="0">
                <a:latin typeface="Segoe UI Light"/>
                <a:cs typeface="Segoe UI Light"/>
              </a:rPr>
              <a:t>should </a:t>
            </a:r>
            <a:r>
              <a:rPr sz="4000" spc="-5" dirty="0">
                <a:latin typeface="Segoe UI Light"/>
                <a:cs typeface="Segoe UI Light"/>
              </a:rPr>
              <a:t>know  </a:t>
            </a:r>
            <a:r>
              <a:rPr sz="4000" spc="-10" dirty="0">
                <a:latin typeface="Segoe UI Light"/>
                <a:cs typeface="Segoe UI Light"/>
              </a:rPr>
              <a:t>about deep neural</a:t>
            </a:r>
            <a:r>
              <a:rPr sz="4000" spc="30" dirty="0">
                <a:latin typeface="Segoe UI Light"/>
                <a:cs typeface="Segoe UI Light"/>
              </a:rPr>
              <a:t> </a:t>
            </a:r>
            <a:r>
              <a:rPr sz="4000" spc="-10" dirty="0">
                <a:latin typeface="Segoe UI Light"/>
                <a:cs typeface="Segoe UI Light"/>
              </a:rPr>
              <a:t>networks</a:t>
            </a:r>
            <a:endParaRPr sz="4000">
              <a:latin typeface="Segoe UI Light"/>
              <a:cs typeface="Segoe UI Ligh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13080" y="1764413"/>
            <a:ext cx="6610984" cy="515112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355600" indent="-343535">
              <a:lnSpc>
                <a:spcPct val="100000"/>
              </a:lnSpc>
              <a:spcBef>
                <a:spcPts val="590"/>
              </a:spcBef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latin typeface="Segoe UI"/>
                <a:cs typeface="Segoe UI"/>
              </a:rPr>
              <a:t>Why </a:t>
            </a:r>
            <a:r>
              <a:rPr sz="2000" dirty="0">
                <a:latin typeface="Segoe UI"/>
                <a:cs typeface="Segoe UI"/>
              </a:rPr>
              <a:t>they </a:t>
            </a:r>
            <a:r>
              <a:rPr sz="2000" spc="-10" dirty="0">
                <a:latin typeface="Segoe UI"/>
                <a:cs typeface="Segoe UI"/>
              </a:rPr>
              <a:t>are </a:t>
            </a:r>
            <a:r>
              <a:rPr sz="2000" spc="-5" dirty="0">
                <a:latin typeface="Segoe UI"/>
                <a:cs typeface="Segoe UI"/>
              </a:rPr>
              <a:t>difficult to</a:t>
            </a:r>
            <a:r>
              <a:rPr sz="2000" spc="-25" dirty="0">
                <a:latin typeface="Segoe UI"/>
                <a:cs typeface="Segoe UI"/>
              </a:rPr>
              <a:t> </a:t>
            </a:r>
            <a:r>
              <a:rPr sz="2000" dirty="0">
                <a:latin typeface="Segoe UI"/>
                <a:cs typeface="Segoe UI"/>
              </a:rPr>
              <a:t>train</a:t>
            </a:r>
            <a:endParaRPr sz="20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4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0" dirty="0">
                <a:latin typeface="Segoe UI"/>
                <a:cs typeface="Segoe UI"/>
              </a:rPr>
              <a:t>Initialization</a:t>
            </a:r>
            <a:endParaRPr sz="1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dirty="0">
                <a:latin typeface="Segoe UI"/>
                <a:cs typeface="Segoe UI"/>
              </a:rPr>
              <a:t>Overfitting</a:t>
            </a:r>
            <a:endParaRPr sz="1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20" dirty="0">
                <a:latin typeface="Segoe UI"/>
                <a:cs typeface="Segoe UI"/>
              </a:rPr>
              <a:t>Vanishing</a:t>
            </a:r>
            <a:r>
              <a:rPr sz="1800" spc="-25" dirty="0">
                <a:latin typeface="Segoe UI"/>
                <a:cs typeface="Segoe UI"/>
              </a:rPr>
              <a:t> </a:t>
            </a:r>
            <a:r>
              <a:rPr sz="1800" spc="-5" dirty="0">
                <a:latin typeface="Segoe UI"/>
                <a:cs typeface="Segoe UI"/>
              </a:rPr>
              <a:t>gradient</a:t>
            </a:r>
            <a:endParaRPr sz="1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5" dirty="0">
                <a:latin typeface="Segoe UI"/>
                <a:cs typeface="Segoe UI"/>
              </a:rPr>
              <a:t>Require </a:t>
            </a:r>
            <a:r>
              <a:rPr sz="1800" spc="-10" dirty="0">
                <a:latin typeface="Segoe UI"/>
                <a:cs typeface="Segoe UI"/>
              </a:rPr>
              <a:t>large </a:t>
            </a:r>
            <a:r>
              <a:rPr sz="1800" spc="-5" dirty="0">
                <a:latin typeface="Segoe UI"/>
                <a:cs typeface="Segoe UI"/>
              </a:rPr>
              <a:t>number </a:t>
            </a:r>
            <a:r>
              <a:rPr sz="1800" spc="-20" dirty="0">
                <a:latin typeface="Segoe UI"/>
                <a:cs typeface="Segoe UI"/>
              </a:rPr>
              <a:t>of </a:t>
            </a:r>
            <a:r>
              <a:rPr sz="1800" spc="-5" dirty="0">
                <a:latin typeface="Segoe UI"/>
                <a:cs typeface="Segoe UI"/>
              </a:rPr>
              <a:t>training examples</a:t>
            </a:r>
            <a:endParaRPr sz="1800">
              <a:latin typeface="Segoe UI"/>
              <a:cs typeface="Segoe UI"/>
            </a:endParaRPr>
          </a:p>
          <a:p>
            <a:pPr lvl="1">
              <a:lnSpc>
                <a:spcPct val="100000"/>
              </a:lnSpc>
              <a:spcBef>
                <a:spcPts val="5"/>
              </a:spcBef>
              <a:buFont typeface="Arial"/>
              <a:buChar char="–"/>
            </a:pPr>
            <a:endParaRPr sz="2300">
              <a:latin typeface="Segoe UI"/>
              <a:cs typeface="Segoe UI"/>
            </a:endParaRPr>
          </a:p>
          <a:p>
            <a:pPr marL="355600" indent="-343535">
              <a:lnSpc>
                <a:spcPct val="100000"/>
              </a:lnSpc>
              <a:buFont typeface="Arial"/>
              <a:buChar char="•"/>
              <a:tabLst>
                <a:tab pos="355600" algn="l"/>
                <a:tab pos="356235" algn="l"/>
              </a:tabLst>
            </a:pPr>
            <a:r>
              <a:rPr sz="2000" spc="-5" dirty="0">
                <a:latin typeface="Segoe UI"/>
                <a:cs typeface="Segoe UI"/>
              </a:rPr>
              <a:t>What </a:t>
            </a:r>
            <a:r>
              <a:rPr sz="2000" dirty="0">
                <a:latin typeface="Segoe UI"/>
                <a:cs typeface="Segoe UI"/>
              </a:rPr>
              <a:t>can be done about</a:t>
            </a:r>
            <a:r>
              <a:rPr sz="2000" spc="-40" dirty="0">
                <a:latin typeface="Segoe UI"/>
                <a:cs typeface="Segoe UI"/>
              </a:rPr>
              <a:t> </a:t>
            </a:r>
            <a:r>
              <a:rPr sz="2000" spc="-5" dirty="0">
                <a:latin typeface="Segoe UI"/>
                <a:cs typeface="Segoe UI"/>
              </a:rPr>
              <a:t>it</a:t>
            </a:r>
            <a:endParaRPr sz="20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4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0" dirty="0">
                <a:latin typeface="Segoe UI"/>
                <a:cs typeface="Segoe UI"/>
              </a:rPr>
              <a:t>Improvements to gradient</a:t>
            </a:r>
            <a:r>
              <a:rPr sz="1800" dirty="0">
                <a:latin typeface="Segoe UI"/>
                <a:cs typeface="Segoe UI"/>
              </a:rPr>
              <a:t> </a:t>
            </a:r>
            <a:r>
              <a:rPr sz="1800" spc="-5" dirty="0">
                <a:latin typeface="Segoe UI"/>
                <a:cs typeface="Segoe UI"/>
              </a:rPr>
              <a:t>descent</a:t>
            </a:r>
            <a:endParaRPr sz="1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0" dirty="0">
                <a:latin typeface="Segoe UI"/>
                <a:cs typeface="Segoe UI"/>
              </a:rPr>
              <a:t>Stochastic </a:t>
            </a:r>
            <a:r>
              <a:rPr sz="1800" spc="-5" dirty="0">
                <a:latin typeface="Segoe UI"/>
                <a:cs typeface="Segoe UI"/>
              </a:rPr>
              <a:t>gradient</a:t>
            </a:r>
            <a:r>
              <a:rPr sz="1800" spc="5" dirty="0">
                <a:latin typeface="Segoe UI"/>
                <a:cs typeface="Segoe UI"/>
              </a:rPr>
              <a:t> </a:t>
            </a:r>
            <a:r>
              <a:rPr sz="1800" spc="-5" dirty="0">
                <a:latin typeface="Segoe UI"/>
                <a:cs typeface="Segoe UI"/>
              </a:rPr>
              <a:t>descent</a:t>
            </a:r>
            <a:endParaRPr sz="1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dirty="0">
                <a:latin typeface="Segoe UI"/>
                <a:cs typeface="Segoe UI"/>
              </a:rPr>
              <a:t>Momentum</a:t>
            </a:r>
            <a:endParaRPr sz="1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30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15" dirty="0">
                <a:latin typeface="Segoe UI"/>
                <a:cs typeface="Segoe UI"/>
              </a:rPr>
              <a:t>Weight</a:t>
            </a:r>
            <a:r>
              <a:rPr sz="1800" spc="5" dirty="0">
                <a:latin typeface="Segoe UI"/>
                <a:cs typeface="Segoe UI"/>
              </a:rPr>
              <a:t> </a:t>
            </a:r>
            <a:r>
              <a:rPr sz="1800" spc="-5" dirty="0">
                <a:latin typeface="Segoe UI"/>
                <a:cs typeface="Segoe UI"/>
              </a:rPr>
              <a:t>decay</a:t>
            </a:r>
            <a:endParaRPr sz="1800">
              <a:latin typeface="Segoe UI"/>
              <a:cs typeface="Segoe UI"/>
            </a:endParaRPr>
          </a:p>
          <a:p>
            <a:pPr marL="756285" lvl="1" indent="-287020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756285" algn="l"/>
                <a:tab pos="756920" algn="l"/>
              </a:tabLst>
            </a:pPr>
            <a:r>
              <a:rPr sz="1800" spc="-5" dirty="0">
                <a:latin typeface="Segoe UI"/>
                <a:cs typeface="Segoe UI"/>
              </a:rPr>
              <a:t>Alternate non-linearities </a:t>
            </a:r>
            <a:r>
              <a:rPr sz="1800" dirty="0">
                <a:latin typeface="Segoe UI"/>
                <a:cs typeface="Segoe UI"/>
              </a:rPr>
              <a:t>and new</a:t>
            </a:r>
            <a:r>
              <a:rPr sz="1800" spc="-50" dirty="0">
                <a:latin typeface="Segoe UI"/>
                <a:cs typeface="Segoe UI"/>
              </a:rPr>
              <a:t> </a:t>
            </a:r>
            <a:r>
              <a:rPr sz="1800" spc="-10" dirty="0">
                <a:latin typeface="Segoe UI"/>
                <a:cs typeface="Segoe UI"/>
              </a:rPr>
              <a:t>architectures</a:t>
            </a:r>
            <a:endParaRPr sz="1800">
              <a:latin typeface="Segoe UI"/>
              <a:cs typeface="Segoe UI"/>
            </a:endParaRPr>
          </a:p>
          <a:p>
            <a:pPr marL="12700" marR="5080">
              <a:lnSpc>
                <a:spcPct val="120000"/>
              </a:lnSpc>
              <a:spcBef>
                <a:spcPts val="1739"/>
              </a:spcBef>
            </a:pPr>
            <a:r>
              <a:rPr sz="1200" spc="-10" dirty="0">
                <a:latin typeface="Segoe UI"/>
                <a:cs typeface="Segoe UI"/>
              </a:rPr>
              <a:t>References </a:t>
            </a:r>
            <a:r>
              <a:rPr sz="1200" dirty="0">
                <a:latin typeface="Segoe UI"/>
                <a:cs typeface="Segoe UI"/>
              </a:rPr>
              <a:t>(&amp; </a:t>
            </a:r>
            <a:r>
              <a:rPr sz="1200" spc="-5" dirty="0">
                <a:latin typeface="Segoe UI"/>
                <a:cs typeface="Segoe UI"/>
              </a:rPr>
              <a:t>great tutorials) if you </a:t>
            </a:r>
            <a:r>
              <a:rPr sz="1200" dirty="0">
                <a:latin typeface="Segoe UI"/>
                <a:cs typeface="Segoe UI"/>
              </a:rPr>
              <a:t>want </a:t>
            </a:r>
            <a:r>
              <a:rPr sz="1200" spc="-10" dirty="0">
                <a:latin typeface="Segoe UI"/>
                <a:cs typeface="Segoe UI"/>
              </a:rPr>
              <a:t>to </a:t>
            </a:r>
            <a:r>
              <a:rPr sz="1200" spc="-5" dirty="0">
                <a:latin typeface="Segoe UI"/>
                <a:cs typeface="Segoe UI"/>
              </a:rPr>
              <a:t>explore </a:t>
            </a:r>
            <a:r>
              <a:rPr sz="1200" spc="10" dirty="0">
                <a:latin typeface="Segoe UI"/>
                <a:cs typeface="Segoe UI"/>
              </a:rPr>
              <a:t>further:  </a:t>
            </a:r>
            <a:r>
              <a:rPr sz="1200" u="sng" spc="-10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Segoe UI"/>
                <a:cs typeface="Segoe UI"/>
                <a:hlinkClick r:id="rId2"/>
              </a:rPr>
              <a:t>http://www.andreykurenkov.com/writing/a-brief-history-of-neural-nets-and-deep-learning-part-1/ </a:t>
            </a:r>
            <a:r>
              <a:rPr sz="1200" spc="-10" dirty="0">
                <a:solidFill>
                  <a:srgbClr val="6B9F24"/>
                </a:solidFill>
                <a:latin typeface="Segoe UI"/>
                <a:cs typeface="Segoe UI"/>
              </a:rPr>
              <a:t> </a:t>
            </a:r>
            <a:r>
              <a:rPr sz="1200" u="sng" spc="-5" dirty="0">
                <a:solidFill>
                  <a:srgbClr val="6B9F24"/>
                </a:solidFill>
                <a:uFill>
                  <a:solidFill>
                    <a:srgbClr val="6B9F24"/>
                  </a:solidFill>
                </a:uFill>
                <a:latin typeface="Segoe UI"/>
                <a:cs typeface="Segoe UI"/>
                <a:hlinkClick r:id="rId3"/>
              </a:rPr>
              <a:t>http://cs231n.github.io/neural-networks-1/</a:t>
            </a:r>
            <a:endParaRPr sz="12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290"/>
              </a:spcBef>
            </a:pPr>
            <a:r>
              <a:rPr sz="1200" spc="-5" dirty="0">
                <a:solidFill>
                  <a:srgbClr val="6B9F24"/>
                </a:solidFill>
                <a:latin typeface="Segoe UI"/>
                <a:cs typeface="Segoe UI"/>
                <a:hlinkClick r:id="rId4"/>
              </a:rPr>
              <a:t>http://colah.github.io/posts/2015-08-Understanding-LSTMs/</a:t>
            </a:r>
            <a:endParaRPr sz="12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57616" y="134112"/>
            <a:ext cx="646176" cy="71323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632233" y="737047"/>
            <a:ext cx="3879215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spc="25" dirty="0"/>
              <a:t>Deep </a:t>
            </a:r>
            <a:r>
              <a:rPr sz="2950" spc="20" dirty="0"/>
              <a:t>Learning</a:t>
            </a:r>
            <a:r>
              <a:rPr sz="2950" spc="-60" dirty="0"/>
              <a:t> </a:t>
            </a:r>
            <a:r>
              <a:rPr sz="2950" spc="10" dirty="0"/>
              <a:t>Resources</a:t>
            </a:r>
            <a:endParaRPr sz="2950"/>
          </a:p>
        </p:txBody>
      </p:sp>
      <p:sp>
        <p:nvSpPr>
          <p:cNvPr id="4" name="object 4"/>
          <p:cNvSpPr txBox="1"/>
          <p:nvPr/>
        </p:nvSpPr>
        <p:spPr>
          <a:xfrm>
            <a:off x="663914" y="1735835"/>
            <a:ext cx="5259070" cy="3009900"/>
          </a:xfrm>
          <a:prstGeom prst="rect">
            <a:avLst/>
          </a:prstGeom>
        </p:spPr>
        <p:txBody>
          <a:bodyPr vert="horz" wrap="square" lIns="0" tIns="9080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1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dirty="0">
                <a:latin typeface="Calibri"/>
                <a:cs typeface="Calibri"/>
              </a:rPr>
              <a:t>Book</a:t>
            </a:r>
            <a:endParaRPr sz="220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sz="1700" dirty="0">
                <a:latin typeface="Calibri"/>
                <a:cs typeface="Calibri"/>
              </a:rPr>
              <a:t>Deep </a:t>
            </a:r>
            <a:r>
              <a:rPr sz="1700" spc="-10" dirty="0">
                <a:latin typeface="Calibri"/>
                <a:cs typeface="Calibri"/>
              </a:rPr>
              <a:t>Learning:</a:t>
            </a:r>
            <a:r>
              <a:rPr sz="1700" spc="35" dirty="0">
                <a:solidFill>
                  <a:srgbClr val="0563C1"/>
                </a:solidFill>
                <a:latin typeface="Calibri"/>
                <a:cs typeface="Calibri"/>
                <a:hlinkClick r:id="rId3"/>
              </a:rPr>
              <a:t> </a:t>
            </a:r>
            <a:r>
              <a:rPr sz="1700" u="sng" spc="-1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  <a:hlinkClick r:id="rId3"/>
              </a:rPr>
              <a:t>http://www.deeplearningbook.org/</a:t>
            </a:r>
            <a:endParaRPr sz="17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96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5" dirty="0">
                <a:latin typeface="Calibri"/>
                <a:cs typeface="Calibri"/>
              </a:rPr>
              <a:t>Open </a:t>
            </a:r>
            <a:r>
              <a:rPr sz="2200" spc="-10" dirty="0">
                <a:latin typeface="Calibri"/>
                <a:cs typeface="Calibri"/>
              </a:rPr>
              <a:t>source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library</a:t>
            </a:r>
            <a:endParaRPr sz="220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sz="1700" spc="-20" dirty="0">
                <a:latin typeface="Calibri"/>
                <a:cs typeface="Calibri"/>
              </a:rPr>
              <a:t>Tensorflow:</a:t>
            </a:r>
            <a:r>
              <a:rPr sz="1700" spc="-10" dirty="0">
                <a:solidFill>
                  <a:srgbClr val="0563C1"/>
                </a:solidFill>
                <a:latin typeface="Calibri"/>
                <a:cs typeface="Calibri"/>
              </a:rPr>
              <a:t> </a:t>
            </a:r>
            <a:r>
              <a:rPr sz="1700" u="sng" spc="-1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https://</a:t>
            </a:r>
            <a:r>
              <a:rPr sz="1700" u="sng" spc="-1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  <a:hlinkClick r:id="rId4"/>
              </a:rPr>
              <a:t>www.tensorflow.org/</a:t>
            </a:r>
            <a:endParaRPr sz="170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sz="1700" spc="-25" dirty="0">
                <a:latin typeface="Calibri"/>
                <a:cs typeface="Calibri"/>
              </a:rPr>
              <a:t>PyTorch:</a:t>
            </a:r>
            <a:r>
              <a:rPr sz="1700" spc="-10" dirty="0">
                <a:solidFill>
                  <a:srgbClr val="0563C1"/>
                </a:solidFill>
                <a:latin typeface="Calibri"/>
                <a:cs typeface="Calibri"/>
              </a:rPr>
              <a:t> </a:t>
            </a:r>
            <a:r>
              <a:rPr sz="1700" u="sng" spc="-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https://pytorch.org/</a:t>
            </a:r>
            <a:endParaRPr sz="17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96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2200" spc="-10" dirty="0">
                <a:latin typeface="Calibri"/>
                <a:cs typeface="Calibri"/>
              </a:rPr>
              <a:t>Others</a:t>
            </a:r>
            <a:endParaRPr sz="2200">
              <a:latin typeface="Calibri"/>
              <a:cs typeface="Calibri"/>
            </a:endParaRPr>
          </a:p>
          <a:p>
            <a:pPr marL="698500" lvl="1" indent="-228600">
              <a:lnSpc>
                <a:spcPct val="100000"/>
              </a:lnSpc>
              <a:spcBef>
                <a:spcPts val="475"/>
              </a:spcBef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sz="1700" spc="-20" dirty="0">
                <a:latin typeface="Calibri"/>
                <a:cs typeface="Calibri"/>
              </a:rPr>
              <a:t>Tutorials </a:t>
            </a:r>
            <a:r>
              <a:rPr sz="1700" spc="-10" dirty="0">
                <a:latin typeface="Calibri"/>
                <a:cs typeface="Calibri"/>
              </a:rPr>
              <a:t>at </a:t>
            </a:r>
            <a:r>
              <a:rPr sz="1700" spc="-5" dirty="0">
                <a:latin typeface="Calibri"/>
                <a:cs typeface="Calibri"/>
              </a:rPr>
              <a:t>top-tier </a:t>
            </a:r>
            <a:r>
              <a:rPr sz="1700" spc="-10" dirty="0">
                <a:latin typeface="Calibri"/>
                <a:cs typeface="Calibri"/>
              </a:rPr>
              <a:t>conferences, </a:t>
            </a:r>
            <a:r>
              <a:rPr sz="1700" spc="-5" dirty="0">
                <a:latin typeface="Calibri"/>
                <a:cs typeface="Calibri"/>
              </a:rPr>
              <a:t>such as CVPR</a:t>
            </a:r>
            <a:r>
              <a:rPr sz="1700" spc="25" dirty="0">
                <a:latin typeface="Calibri"/>
                <a:cs typeface="Calibri"/>
              </a:rPr>
              <a:t> </a:t>
            </a:r>
            <a:r>
              <a:rPr sz="1700" dirty="0">
                <a:latin typeface="Calibri"/>
                <a:cs typeface="Calibri"/>
              </a:rPr>
              <a:t>2019</a:t>
            </a:r>
            <a:endParaRPr sz="1700">
              <a:latin typeface="Calibri"/>
              <a:cs typeface="Calibri"/>
            </a:endParaRPr>
          </a:p>
          <a:p>
            <a:pPr marL="355600">
              <a:lnSpc>
                <a:spcPct val="100000"/>
              </a:lnSpc>
              <a:spcBef>
                <a:spcPts val="545"/>
              </a:spcBef>
            </a:pPr>
            <a:r>
              <a:rPr sz="1900" u="sng" spc="-1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  <a:hlinkClick r:id="rId5"/>
              </a:rPr>
              <a:t>http://cvpr2019.thecvf.com/program/tutorials</a:t>
            </a:r>
            <a:endParaRPr sz="19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459</TotalTime>
  <Words>2289</Words>
  <Application>Microsoft Office PowerPoint</Application>
  <PresentationFormat>On-screen Show (4:3)</PresentationFormat>
  <Paragraphs>415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5" baseType="lpstr">
      <vt:lpstr>Calibri</vt:lpstr>
      <vt:lpstr>Arial</vt:lpstr>
      <vt:lpstr>Cambria Math</vt:lpstr>
      <vt:lpstr>Calibri Light</vt:lpstr>
      <vt:lpstr>Wingdings</vt:lpstr>
      <vt:lpstr>Segoe UI</vt:lpstr>
      <vt:lpstr>Times New Roman</vt:lpstr>
      <vt:lpstr>Segoe UI Light</vt:lpstr>
      <vt:lpstr>Office Theme</vt:lpstr>
      <vt:lpstr>CSCI/ARTI 8950 Machine Learning</vt:lpstr>
      <vt:lpstr>PowerPoint Presentation</vt:lpstr>
      <vt:lpstr>Neural Network Training</vt:lpstr>
      <vt:lpstr>Backprop in a 2-layer network</vt:lpstr>
      <vt:lpstr>Tricky issues with  neural network training</vt:lpstr>
      <vt:lpstr>Neural Network Architectures</vt:lpstr>
      <vt:lpstr>Multi-Layer Perceptron (MLP)</vt:lpstr>
      <vt:lpstr>Computational Graphs</vt:lpstr>
      <vt:lpstr>Multi-Layer: Backpropagation 𝑦</vt:lpstr>
      <vt:lpstr>We can in principle use same  gradient descent algorithm as before</vt:lpstr>
      <vt:lpstr>Issues in Deep Neural Networks</vt:lpstr>
      <vt:lpstr>Improving on Gradient Descent:  Stochastic Gradient Descent (SGD)</vt:lpstr>
      <vt:lpstr>Improving on Gradient Descent:  SGD with Momentum</vt:lpstr>
      <vt:lpstr>Improving on Gradient Descent:  SGD with Momentum</vt:lpstr>
      <vt:lpstr>Improving the Training Objective:  Regularization/Weight Decay</vt:lpstr>
      <vt:lpstr>Training (Deep) Neural Networks</vt:lpstr>
      <vt:lpstr>Neural Network history</vt:lpstr>
      <vt:lpstr>Revival in the 1980’s</vt:lpstr>
      <vt:lpstr>Training (Deep) Neural Networks</vt:lpstr>
      <vt:lpstr>Vanishing Gradient Problem</vt:lpstr>
      <vt:lpstr>Vanishing Gradient Problem</vt:lpstr>
      <vt:lpstr>Deep Learning Optimization</vt:lpstr>
      <vt:lpstr>Deep Learning Optimization</vt:lpstr>
      <vt:lpstr>Deep Learning Optimization</vt:lpstr>
      <vt:lpstr>Deep Learning Optimization</vt:lpstr>
      <vt:lpstr>Deep Learning Optimization</vt:lpstr>
      <vt:lpstr>Deep Learning Optimization</vt:lpstr>
      <vt:lpstr>Deep Learning Optimization</vt:lpstr>
      <vt:lpstr>Deep Learning Optimization</vt:lpstr>
      <vt:lpstr>Deep Learning Optimization</vt:lpstr>
      <vt:lpstr>Training (Deep) Neural Networks</vt:lpstr>
      <vt:lpstr>Deep Learning Architectures</vt:lpstr>
      <vt:lpstr>Deep Auto-Encoders</vt:lpstr>
      <vt:lpstr>Deep Auto-Encoders</vt:lpstr>
      <vt:lpstr>Learning Visual Features</vt:lpstr>
      <vt:lpstr>training</vt:lpstr>
      <vt:lpstr>Using Spatial Structure</vt:lpstr>
      <vt:lpstr>Feature Extraction with Convolution</vt:lpstr>
      <vt:lpstr>Case Study of Convolution</vt:lpstr>
      <vt:lpstr>Case Study of Convolution</vt:lpstr>
      <vt:lpstr>Case Study of Convolution</vt:lpstr>
      <vt:lpstr>Case Study of Convolution</vt:lpstr>
      <vt:lpstr>Convolution Operation</vt:lpstr>
      <vt:lpstr>Convolutional Neural Networks (CNNs)</vt:lpstr>
      <vt:lpstr>Convolutional Neural Networks (CNNs)</vt:lpstr>
      <vt:lpstr>Representations in Deep CNNs</vt:lpstr>
      <vt:lpstr>CNNs for Classification: Feature Learning</vt:lpstr>
      <vt:lpstr>CNNs for Classification: Class Probabilities</vt:lpstr>
      <vt:lpstr>New “winter” and revival in early 2000’s</vt:lpstr>
      <vt:lpstr>Big Data</vt:lpstr>
      <vt:lpstr>AlexNet Architecture</vt:lpstr>
      <vt:lpstr>GPU Computing</vt:lpstr>
      <vt:lpstr>Image Classification Performance</vt:lpstr>
      <vt:lpstr>Speech Recognition</vt:lpstr>
      <vt:lpstr>Recurrent Neural Networks  for Language Modeling</vt:lpstr>
      <vt:lpstr>Recurrent Neural Networks (RNN)</vt:lpstr>
      <vt:lpstr>Recurrent Neural Networks</vt:lpstr>
      <vt:lpstr>A Recurrent Neural Network  Computational Graph</vt:lpstr>
      <vt:lpstr>A Recurrent Neural Network  Computational Graph</vt:lpstr>
      <vt:lpstr>Long Short Term Memory (LSTM)</vt:lpstr>
      <vt:lpstr>Long Short Term Memory (LSTM)</vt:lpstr>
      <vt:lpstr>Adversarial Machine Learning</vt:lpstr>
      <vt:lpstr>Generative Adversarial Networks</vt:lpstr>
      <vt:lpstr>Generative Adversarial Networks: Examples</vt:lpstr>
      <vt:lpstr>What you should know  about deep neural networks</vt:lpstr>
      <vt:lpstr>Deep Learning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CSCI_8950_Lec16-17_Deep_Learning</dc:title>
  <cp:lastModifiedBy>Khaled M Rasheed</cp:lastModifiedBy>
  <cp:revision>17</cp:revision>
  <dcterms:created xsi:type="dcterms:W3CDTF">2020-09-27T23:49:45Z</dcterms:created>
  <dcterms:modified xsi:type="dcterms:W3CDTF">2026-07-27T22:23:27Z</dcterms:modified>
</cp:coreProperties>
</file>