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7"/>
  </p:notesMasterIdLst>
  <p:handoutMasterIdLst>
    <p:handoutMasterId r:id="rId48"/>
  </p:handoutMasterIdLst>
  <p:sldIdLst>
    <p:sldId id="338" r:id="rId2"/>
    <p:sldId id="257" r:id="rId3"/>
    <p:sldId id="258" r:id="rId4"/>
    <p:sldId id="339" r:id="rId5"/>
    <p:sldId id="296" r:id="rId6"/>
    <p:sldId id="259" r:id="rId7"/>
    <p:sldId id="260" r:id="rId8"/>
    <p:sldId id="303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325" r:id="rId28"/>
    <p:sldId id="326" r:id="rId29"/>
    <p:sldId id="327" r:id="rId30"/>
    <p:sldId id="32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290" r:id="rId43"/>
    <p:sldId id="321" r:id="rId44"/>
    <p:sldId id="322" r:id="rId45"/>
    <p:sldId id="324" r:id="rId46"/>
  </p:sldIdLst>
  <p:sldSz cx="9144000" cy="6858000" type="screen4x3"/>
  <p:notesSz cx="7304088" cy="9590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43" autoAdjust="0"/>
    <p:restoredTop sz="94696"/>
  </p:normalViewPr>
  <p:slideViewPr>
    <p:cSldViewPr snapToGrid="0" snapToObjects="1">
      <p:cViewPr varScale="1">
        <p:scale>
          <a:sx n="68" d="100"/>
          <a:sy n="68" d="100"/>
        </p:scale>
        <p:origin x="1698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>
            <a:no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fld id="{9A1E351C-5198-4A02-9C51-49DB92EAF0DD}" type="slidenum">
              <a:t>‹#›</a:t>
            </a:fld>
            <a:endParaRPr lang="en-US" sz="1400" b="0" i="0" u="none" strike="noStrike" baseline="0">
              <a:ln>
                <a:noFill/>
              </a:ln>
              <a:solidFill>
                <a:srgbClr val="00DCFF"/>
              </a:solidFill>
              <a:latin typeface="Utopia" pitchFamily="18"/>
              <a:ea typeface="Gothic" pitchFamily="2"/>
              <a:cs typeface="Lucidasans" pitchFamily="2"/>
            </a:endParaRPr>
          </a:p>
        </p:txBody>
      </p:sp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37025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15830B-B976-4DC8-93A0-A38CBFE46F8A}" type="datetimeFigureOut">
              <a:rPr lang="en-US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37025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093B8-3ED7-494D-938D-3EC519D60AB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8980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7025" y="0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B9731E-17D4-455B-8CEF-653BE9B92AC2}" type="datetimeFigureOut">
              <a:rPr lang="en-US"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3838" y="1198563"/>
            <a:ext cx="4316412" cy="32369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614863"/>
            <a:ext cx="5843588" cy="37766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Slide Image Placeholder 7"/>
          <p:cNvSpPr>
            <a:spLocks noGrp="1" noRot="1" noChangeAspect="1"/>
          </p:cNvSpPr>
          <p:nvPr>
            <p:ph type="sldImg" idx="2"/>
          </p:nvPr>
        </p:nvSpPr>
        <p:spPr>
          <a:xfrm>
            <a:off x="1254600" y="728640"/>
            <a:ext cx="4794840" cy="3596040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9" name="Notes Placeholder 8"/>
          <p:cNvSpPr txBox="1">
            <a:spLocks noGrp="1"/>
          </p:cNvSpPr>
          <p:nvPr>
            <p:ph type="body" sz="quarter" idx="3"/>
          </p:nvPr>
        </p:nvSpPr>
        <p:spPr>
          <a:xfrm>
            <a:off x="730440" y="4555440"/>
            <a:ext cx="5843160" cy="43153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0" name="Header Placeholder 9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11" name="Date Placeholder 10"/>
          <p:cNvSpPr txBox="1">
            <a:spLocks noGrp="1"/>
          </p:cNvSpPr>
          <p:nvPr>
            <p:ph type="dt" idx="1"/>
          </p:nvPr>
        </p:nvSpPr>
        <p:spPr>
          <a:xfrm>
            <a:off x="4134600" y="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12" name="Footer Placeholder 11"/>
          <p:cNvSpPr txBox="1">
            <a:spLocks noGrp="1"/>
          </p:cNvSpPr>
          <p:nvPr>
            <p:ph type="ftr" sz="quarter" idx="4"/>
          </p:nvPr>
        </p:nvSpPr>
        <p:spPr>
          <a:xfrm>
            <a:off x="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l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endParaRPr lang="en-US"/>
          </a:p>
        </p:txBody>
      </p:sp>
      <p:sp>
        <p:nvSpPr>
          <p:cNvPr id="13" name="Slide Number Placeholder 12"/>
          <p:cNvSpPr txBox="1">
            <a:spLocks noGrp="1"/>
          </p:cNvSpPr>
          <p:nvPr>
            <p:ph type="sldNum" sz="quarter" idx="5"/>
          </p:nvPr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>
            <a:noAutofit/>
          </a:bodyPr>
          <a:lstStyle>
            <a:lvl1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 lang="en-US" sz="1400" b="0" i="0" u="none" strike="noStrike" baseline="0">
                <a:solidFill>
                  <a:srgbClr val="000000"/>
                </a:solidFill>
                <a:latin typeface="Times New Roman" pitchFamily="18"/>
                <a:ea typeface="Bitstream Vera Sans" pitchFamily="2"/>
                <a:cs typeface="Lucidasans" pitchFamily="2"/>
              </a:defRPr>
            </a:lvl1pPr>
          </a:lstStyle>
          <a:p>
            <a:pPr lvl="0"/>
            <a:fld id="{B4E43732-8B88-4FDF-8461-486E9F9525AC}" type="slidenum"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7025" y="9109075"/>
            <a:ext cx="3165475" cy="4810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18F1B-AF9C-47D2-84AB-D094C6E3A310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09063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marR="0" indent="0" algn="l" rtl="0" hangingPunct="0">
      <a:lnSpc>
        <a:spcPct val="100000"/>
      </a:lnSpc>
      <a:spcBef>
        <a:spcPts val="448"/>
      </a:spcBef>
      <a:spcAft>
        <a:spcPts val="0"/>
      </a:spcAft>
      <a:tabLst>
        <a:tab pos="0" algn="l"/>
        <a:tab pos="914400" algn="l"/>
        <a:tab pos="1828800" algn="l"/>
        <a:tab pos="2743199" algn="l"/>
        <a:tab pos="3657600" algn="l"/>
        <a:tab pos="4572000" algn="l"/>
        <a:tab pos="5486399" algn="l"/>
        <a:tab pos="6400799" algn="l"/>
        <a:tab pos="7315200" algn="l"/>
        <a:tab pos="8229600" algn="l"/>
        <a:tab pos="9144000" algn="l"/>
        <a:tab pos="10058400" algn="l"/>
      </a:tabLst>
      <a:defRPr lang="en-US" sz="1200" b="0" i="0" u="none" strike="noStrike" baseline="0">
        <a:ln>
          <a:noFill/>
        </a:ln>
        <a:solidFill>
          <a:srgbClr val="000000"/>
        </a:solidFill>
        <a:latin typeface="Times New Roman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>
            <a:noAutofit/>
          </a:bodyPr>
          <a:lstStyle/>
          <a:p>
            <a:pPr lvl="0"/>
            <a:fld id="{C2BC3D58-DDF5-44C3-B842-C8732AFB9FA9}" type="slidenum">
              <a:t>1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254240" y="719280"/>
            <a:ext cx="4794120" cy="3595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680"/>
          </a:xfrm>
        </p:spPr>
        <p:txBody>
          <a:bodyPr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060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DDAE779-4C1B-4697-AE1D-3926C3265C9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7490432-8DB2-421E-8E16-0EFB1311692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DA6A189-2973-4352-AE86-A3DAB8A32D3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9D126A6-2B06-48CC-86F6-EA98CA91BA3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3D888F6B-5549-4FC2-8F3E-C3297F2955E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6FB29B1-8F75-49C1-B04A-301E3624C33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95E180D-55F4-4767-997D-2318F41CC2CA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AD2F938E-26F4-4515-843C-6D834C1730C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3E8A92A0-919E-4B23-88A9-4AF80401127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973DEAA1-E656-438F-B35C-B7BDF847E81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FE9CBF1-FA83-4F70-A3F2-FD29ADF567F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7AEE49D-51FB-4305-9000-D270EBEF8A7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6E38A3E-AE4D-4EE2-9FFE-FF47AD0237D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934A9A2-C480-46E8-9293-37A4F1522E1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9A22B3FD-A295-4994-B994-2DE46335EE3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35DDF0DA-ADE9-46E1-ADC6-B141D096B62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5639299-1D99-462E-8102-FA89B09E98C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686EE01-3100-4DB8-8C5A-BDB6EF9B2BAA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0907A5C-1A57-4A68-9409-5922574A72D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7A51C8BE-48BF-4454-9E16-98036E2358E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AFE9AB5F-BB37-4499-AB12-D1B7E7ED6C8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623AF42-CB36-4035-8ADB-B98DD322559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5E6F9A6-6629-4BCC-B80E-A4BD3FFFB91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91173468-604A-4A2D-BB84-724B28F36AD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BA4E873-2195-4248-8683-3D36455AB22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6A95BE5-E597-4AE0-81C9-0F182ED5FC7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0CEDC2F-755B-4147-8825-37E9D0FC978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6D05AA0A-500C-40AE-BE09-47C16E9BA5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6CDE1583-4977-4195-9082-96394A9CBB6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B3DFF94-B8CD-4A39-98C8-DC9D0BF6ABF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975D8938-838D-435D-85F1-78202B3E8EC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8E9DAB2-3CB1-456C-9531-4AB13F6769A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26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78BF973A-3D16-4339-B803-72B8BFF430B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A7C8B85-8546-47AA-B232-CCEC835AE6F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BFF7E74-A8EC-4DC1-9AA0-649D8B3868A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B1D5DD44-DBF1-4EAC-A619-CA636DADF05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225319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0650BC6-96A2-4225-863D-E9C440F5C83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D27CA277-5910-4C87-A05C-29875D18DC1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6EB94198-8841-4129-AFCD-6F9B5A4BE7D4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480C068-8D23-4EA2-8F23-D03F49D57DC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D7FBAAF1-1FFF-48DF-A992-0555D3E19EF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4DF26A8-DE24-4858-9465-9D31A9EBB888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0871D5CD-1B8E-4A40-ACEB-FAA38899729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CD65306-6F1D-45A7-B2E2-6F1DCDE84DFE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F052E1C-9B30-4EBF-9C39-3459ADC325CA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34C6F1AB-DDAF-444F-8880-14266B663D33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6D09E303-790E-4034-8509-FAB33E849C6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795931A-7F4C-4E63-A9B2-39398F5537E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7B443E5-AC11-4C3D-94F2-CDA9DFDAD78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76F23D45-DF84-4B72-8D26-227E29AE3CA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EF42F891-77C6-4945-A158-BF96E3AD08B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D2A4115B-7CD0-420A-AC4E-AE9B53A7F6E8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39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9999082-E403-4EF2-9CF9-18EBEEF6800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9412E81B-E927-461D-8E95-7522333BD687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507BCE3E-1C4D-4497-B8B2-FD68CF74D4F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1C5EC287-02DD-40B5-BF41-0A43EC511912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641BCE0A-E5AD-43C8-8985-56C0ED0AF2EB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EDE2FCE-1E45-4376-839D-13C7DE5C9D3D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42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28663"/>
            <a:ext cx="4795838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30440" y="4555440"/>
            <a:ext cx="5843160" cy="431532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FC36F809-6815-4069-8F0A-82A9516535F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36DB2D41-A2D6-4C62-9092-67A705845AE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5C9B93F-0A16-40D7-9116-7A4C596C888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81A0D68-E51A-4D70-AF2B-C965408A60E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7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5C9B93F-0A16-40D7-9116-7A4C596C8886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81A0D68-E51A-4D70-AF2B-C965408A60E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8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95815F08-3A51-4809-82A0-FEB8FA99B6FF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82DD9A7F-9606-4D44-B31C-23FD1E444E90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9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46EE4E6C-B58F-45DA-BB22-8452F42EF629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DA9533D0-15C8-43B7-82D3-BFF090E5F1C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10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 txBox="1">
            <a:spLocks noGrp="1"/>
          </p:cNvSpPr>
          <p:nvPr/>
        </p:nvSpPr>
        <p:spPr>
          <a:xfrm>
            <a:off x="4137025" y="0"/>
            <a:ext cx="3165475" cy="481013"/>
          </a:xfrm>
          <a:prstGeom prst="rect">
            <a:avLst/>
          </a:prstGeom>
          <a:noFill/>
        </p:spPr>
        <p:txBody>
          <a:bodyPr vert="horz" lIns="91440" tIns="45720" rIns="91440" bIns="45720"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AB9731E-17D4-455B-8CEF-653BE9B92AC2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3/16/2026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lide Number Placeholder 12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lIns="0" tIns="0" rIns="0" bIns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286E5AF3-D627-484A-AE26-52F9789FC571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11" name="Slide Number Placeholder 6"/>
          <p:cNvSpPr txBox="1">
            <a:spLocks noGrp="1"/>
          </p:cNvSpPr>
          <p:nvPr/>
        </p:nvSpPr>
        <p:spPr>
          <a:xfrm>
            <a:off x="4134600" y="9110880"/>
            <a:ext cx="3169440" cy="479160"/>
          </a:xfrm>
          <a:prstGeom prst="rect">
            <a:avLst/>
          </a:prstGeom>
          <a:noFill/>
          <a:ln/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r" defTabSz="91440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fld id="{C66E19C1-2974-421C-A4CF-57DECD29602C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/>
                <a:ea typeface="Bitstream Vera Sans" pitchFamily="2"/>
                <a:cs typeface="Lucidasans" pitchFamily="2"/>
              </a:rPr>
              <a:pPr marL="0" marR="0" lvl="0" indent="0" algn="r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  <a:defRPr/>
              </a:pPr>
              <a:t>11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/>
              <a:ea typeface="Bitstream Vera Sans" pitchFamily="2"/>
              <a:cs typeface="Lucidasans" pitchFamily="2"/>
            </a:endParaRPr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254125" y="719138"/>
            <a:ext cx="4794250" cy="3595687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972720" y="4554360"/>
            <a:ext cx="5356440" cy="4315680"/>
          </a:xfrm>
          <a:noFill/>
          <a:ln>
            <a:noFill/>
          </a:ln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3444F-1B1D-CB45-84B3-D21B2D8E9D88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502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6ECE40-8140-C44B-87A9-5D6C676F00A6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15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D2E26-7D59-784F-B0F5-8D9BEA679A45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89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22F2D-01B0-3D49-B3BE-16BB0489BDBB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54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0F417-22A5-3441-99CD-51306D5DFF5D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441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D656F5-AD71-7141-B541-0C322B34DF22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904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F30C1-1B80-444C-B80E-B245601E4DE0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012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BE43B5-DB86-6244-BD8C-BA15CBABCB00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9814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35FC5-130E-644D-9CFA-437B6416D4E8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111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42A46D-1D1B-7F4A-B255-001A8291C9F2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031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N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B79C6-D685-CF48-99F6-F34CC1522850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985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08922" y="64689"/>
            <a:ext cx="7006428" cy="700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NZ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215407"/>
            <a:ext cx="7886700" cy="49615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038AF-168D-4944-8C85-B27C6D73A159}" type="datetime1">
              <a:rPr lang="en-NZ" smtClean="0">
                <a:solidFill>
                  <a:prstClr val="black">
                    <a:tint val="75000"/>
                  </a:prstClr>
                </a:solidFill>
              </a:rPr>
              <a:t>16/03/2026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D3929-19F2-429B-ADDC-CA064EDFCD10}" type="slidenum">
              <a:rPr lang="en-NZ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466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e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emf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"/>
          <p:cNvSpPr/>
          <p:nvPr/>
        </p:nvSpPr>
        <p:spPr>
          <a:xfrm>
            <a:off x="0" y="990719"/>
            <a:ext cx="9144000" cy="8092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360" tIns="44280" rIns="90360" bIns="44280" anchor="t" anchorCtr="0" compatLnSpc="0">
            <a:no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5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Mining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8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Practical Machine Learning Tools and Techniques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Slides for Chapter 8, Data transformations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400" dirty="0"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of </a:t>
            </a:r>
            <a:r>
              <a:rPr lang="en-AU" sz="24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Data Mining</a:t>
            </a: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 by I. H. Witten, E. Frank,</a:t>
            </a: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AU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Utopia" pitchFamily="34"/>
                <a:ea typeface="Times New Roman" pitchFamily="2"/>
                <a:cs typeface="Times New Roman" pitchFamily="2"/>
              </a:rPr>
              <a:t>M. A. Hall, and C. J. Pal</a:t>
            </a:r>
            <a:endParaRPr lang="en-AU" sz="2200" b="0" i="0" u="none" strike="noStrike" baseline="0" dirty="0">
              <a:ln>
                <a:noFill/>
              </a:ln>
              <a:solidFill>
                <a:srgbClr val="000000"/>
              </a:solidFill>
              <a:latin typeface="Utopia" pitchFamily="34"/>
              <a:ea typeface="Times New Roman" pitchFamily="2"/>
              <a:cs typeface="Times New Roman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AU" sz="2200" b="0" i="0" u="none" strike="noStrike" baseline="0" dirty="0">
              <a:ln>
                <a:noFill/>
              </a:ln>
              <a:solidFill>
                <a:srgbClr val="FFFF99"/>
              </a:solidFill>
              <a:latin typeface="Utopia" pitchFamily="34"/>
              <a:ea typeface="Gothic" pitchFamily="2"/>
              <a:cs typeface="Lucida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6142944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earching attribute spa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Searching the attribute space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Number of attribute subsets is</a:t>
            </a:r>
            <a:br>
              <a:rPr lang="en-CA" dirty="0"/>
            </a:br>
            <a:r>
              <a:rPr lang="en-CA" dirty="0"/>
              <a:t>exponential in the number of attributes</a:t>
            </a:r>
          </a:p>
          <a:p>
            <a:r>
              <a:rPr lang="en-CA" dirty="0"/>
              <a:t>Common greedy approaches:</a:t>
            </a:r>
          </a:p>
          <a:p>
            <a:pPr lvl="1"/>
            <a:r>
              <a:rPr lang="en-CA" dirty="0"/>
              <a:t>forward selection</a:t>
            </a:r>
          </a:p>
          <a:p>
            <a:pPr lvl="1"/>
            <a:r>
              <a:rPr lang="en-CA" dirty="0"/>
              <a:t>backward elimination</a:t>
            </a:r>
          </a:p>
          <a:p>
            <a:r>
              <a:rPr lang="en-CA" dirty="0"/>
              <a:t>More sophisticated strategies:</a:t>
            </a:r>
          </a:p>
          <a:p>
            <a:pPr lvl="1"/>
            <a:r>
              <a:rPr lang="en-CA" dirty="0"/>
              <a:t>Bidirectional search</a:t>
            </a:r>
          </a:p>
          <a:p>
            <a:pPr lvl="1"/>
            <a:r>
              <a:rPr lang="en-CA" dirty="0"/>
              <a:t>Best-first search: can find optimum solution</a:t>
            </a:r>
          </a:p>
          <a:p>
            <a:pPr lvl="1"/>
            <a:r>
              <a:rPr lang="en-CA" dirty="0"/>
              <a:t>Beam search: approximation to best-first search</a:t>
            </a:r>
          </a:p>
          <a:p>
            <a:pPr lvl="1"/>
            <a:r>
              <a:rPr lang="en-CA" dirty="0"/>
              <a:t>Genetic algorithms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10</a:t>
            </a:fld>
            <a:endParaRPr lang="en-N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cheme-specific se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11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/>
              <a:t>Scheme-specific selection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8990" y="826559"/>
            <a:ext cx="8021966" cy="579265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Wrapper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approach to attribute selection: attributes are selected with target scheme in the loop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Implement “wrapper” around learning scheme</a:t>
            </a:r>
          </a:p>
          <a:p>
            <a:pPr lvl="1" hangingPunct="0">
              <a:spcBef>
                <a:spcPts val="697"/>
              </a:spcBef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Evaluation criterion: cross-validation performance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Time consuming in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general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800100" lvl="2" indent="-342900" hangingPunct="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greedy approach,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k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attributes </a:t>
            </a:r>
            <a:r>
              <a:rPr lang="en-US" sz="2000" b="1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=&gt;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 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k</a:t>
            </a:r>
            <a:r>
              <a:rPr lang="en-US" sz="2000" b="0" i="0" u="none" strike="noStrike" baseline="30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2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time</a:t>
            </a:r>
          </a:p>
          <a:p>
            <a:pPr marL="800100" lvl="2" indent="-342900" hangingPunct="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prior ranking of attributes </a:t>
            </a:r>
            <a:r>
              <a:rPr lang="en-US" sz="2000" b="1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=&gt;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  linear in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k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Can use significance test to stop cross-validation for a subset early if it is unlikely to “win” (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race search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)</a:t>
            </a:r>
          </a:p>
          <a:p>
            <a:pPr marL="457200" lvl="2" hangingPunct="0">
              <a:spcBef>
                <a:spcPts val="598"/>
              </a:spcBef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C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an be used with forward, backward selection, prior ranking, or special-purpose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schemata search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Scheme-specific attribute selection is essential for learning decision tables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Efficient for decision tables and Naïve Bayes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discretization (numeric attributes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Attribute discretization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Discretization can be useful even if a learning algorithm can be run on numeric attributes directly</a:t>
            </a:r>
          </a:p>
          <a:p>
            <a:r>
              <a:rPr lang="en-CA" dirty="0"/>
              <a:t>Avoids normality assumption in Naïve Bayes and clustering</a:t>
            </a:r>
          </a:p>
          <a:p>
            <a:r>
              <a:rPr lang="en-CA" dirty="0"/>
              <a:t>Examples of discretization we have already encountered:</a:t>
            </a:r>
          </a:p>
          <a:p>
            <a:pPr lvl="1"/>
            <a:r>
              <a:rPr lang="en-CA" dirty="0"/>
              <a:t>1R: uses simple discretization scheme</a:t>
            </a:r>
          </a:p>
          <a:p>
            <a:pPr lvl="1"/>
            <a:r>
              <a:rPr lang="en-CA" dirty="0"/>
              <a:t>C4.5 performs local discretization</a:t>
            </a:r>
          </a:p>
          <a:p>
            <a:r>
              <a:rPr lang="en-CA" dirty="0"/>
              <a:t>Global discretization can be advantageous because it is based on more data</a:t>
            </a:r>
          </a:p>
          <a:p>
            <a:r>
              <a:rPr lang="en-CA" dirty="0"/>
              <a:t>Apply learner to</a:t>
            </a:r>
          </a:p>
          <a:p>
            <a:pPr lvl="1"/>
            <a:r>
              <a:rPr lang="en-CA" dirty="0"/>
              <a:t>k -valued discretized attribute or  to</a:t>
            </a:r>
          </a:p>
          <a:p>
            <a:pPr lvl="1"/>
            <a:r>
              <a:rPr lang="en-CA" dirty="0"/>
              <a:t>k – 1 binary attributes that code the cut points</a:t>
            </a:r>
          </a:p>
          <a:p>
            <a:r>
              <a:rPr lang="en-CA" dirty="0"/>
              <a:t>The latter approach often works better when learning decision trees or rule sets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12</a:t>
            </a:fld>
            <a:endParaRPr lang="en-NZ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iscretization: unsupervi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13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Discretization: unsupervised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970" y="1114559"/>
            <a:ext cx="8158297" cy="4588733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i="1" dirty="0"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Unsupervised discretization</a:t>
            </a:r>
            <a:r>
              <a:rPr lang="en-US" sz="2400" dirty="0"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: d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etermine intervals without knowing class labels</a:t>
            </a:r>
          </a:p>
          <a:p>
            <a:pPr marL="457200" lvl="2" hangingPunct="0">
              <a:spcBef>
                <a:spcPts val="598"/>
              </a:spcBef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When clustering, the only possible way!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Two well-known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 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strategies:</a:t>
            </a:r>
          </a:p>
          <a:p>
            <a:pPr marL="800100" lvl="2" indent="-342900" hangingPunct="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Equal-interval binning</a:t>
            </a:r>
          </a:p>
          <a:p>
            <a:pPr marL="800100" lvl="2" indent="-342900" hangingPunct="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Equal-frequency binning</a:t>
            </a:r>
            <a:b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(also called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histogram equalization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)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Unsupervised discretization is 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ormally inferior to supervised schemes when applied in classification tasks</a:t>
            </a:r>
          </a:p>
          <a:p>
            <a:pPr marL="457200" lvl="2" hangingPunct="0">
              <a:spcBef>
                <a:spcPts val="697"/>
              </a:spcBef>
              <a:buSzPct val="100000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But equal-frequency binning works well with naïve Bayes if the number of intervals is set to the square root of the size of dataset </a:t>
            </a:r>
            <a:b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</a:b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(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latin typeface="Calibri"/>
                <a:ea typeface="Gothic" pitchFamily="2"/>
                <a:cs typeface="Calibri"/>
              </a:rPr>
              <a:t>proportional k-interval discretization)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Discretization: supervised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58765" y="1215407"/>
            <a:ext cx="8287450" cy="4961556"/>
          </a:xfrm>
        </p:spPr>
        <p:txBody>
          <a:bodyPr>
            <a:normAutofit lnSpcReduction="10000"/>
          </a:bodyPr>
          <a:lstStyle/>
          <a:p>
            <a:r>
              <a:rPr lang="en-CA" dirty="0"/>
              <a:t>Classic approach to </a:t>
            </a:r>
            <a:r>
              <a:rPr lang="en-CA" i="1" dirty="0"/>
              <a:t>supervised</a:t>
            </a:r>
            <a:r>
              <a:rPr lang="en-CA" dirty="0"/>
              <a:t> discretization is entropy-based</a:t>
            </a:r>
          </a:p>
          <a:p>
            <a:r>
              <a:rPr lang="en-CA" dirty="0"/>
              <a:t>This method builds a decision tree with pre-pruning on the attribute being discretized</a:t>
            </a:r>
          </a:p>
          <a:p>
            <a:pPr lvl="1"/>
            <a:r>
              <a:rPr lang="en-CA" dirty="0"/>
              <a:t>Uses entropy as splitting criterion</a:t>
            </a:r>
          </a:p>
          <a:p>
            <a:pPr lvl="1"/>
            <a:r>
              <a:rPr lang="en-CA" dirty="0"/>
              <a:t>Uses the minimum description length principle as the stopping criterion for pre-pruning</a:t>
            </a:r>
          </a:p>
          <a:p>
            <a:r>
              <a:rPr lang="en-CA" dirty="0"/>
              <a:t>Works well: still the state of the art</a:t>
            </a:r>
          </a:p>
          <a:p>
            <a:r>
              <a:rPr lang="en-CA" dirty="0"/>
              <a:t>To apply the minimum description length principle, the “theory” is</a:t>
            </a:r>
          </a:p>
          <a:p>
            <a:pPr lvl="1"/>
            <a:r>
              <a:rPr lang="en-CA" dirty="0"/>
              <a:t>the splitting point (can be coded in log</a:t>
            </a:r>
            <a:r>
              <a:rPr lang="en-CA" baseline="-25000" dirty="0"/>
              <a:t>2</a:t>
            </a:r>
            <a:r>
              <a:rPr lang="en-CA" dirty="0"/>
              <a:t>[N – 1] bits)</a:t>
            </a:r>
          </a:p>
          <a:p>
            <a:pPr lvl="1"/>
            <a:r>
              <a:rPr lang="en-CA" dirty="0"/>
              <a:t>plus class distribution in each subset (a more involved expression)</a:t>
            </a:r>
          </a:p>
          <a:p>
            <a:r>
              <a:rPr lang="en-CA" dirty="0"/>
              <a:t>Description length is the number of bits needed for coding both the splitting point and the class distributions</a:t>
            </a:r>
          </a:p>
          <a:p>
            <a:r>
              <a:rPr lang="en-CA" dirty="0"/>
              <a:t>Compare description lengths before/after adding split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14</a:t>
            </a:fld>
            <a:endParaRPr lang="en-NZ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15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Example: temperature attribute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123920" y="1953000"/>
            <a:ext cx="6248520" cy="41562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4" name="Group 3"/>
          <p:cNvGrpSpPr/>
          <p:nvPr/>
        </p:nvGrpSpPr>
        <p:grpSpPr>
          <a:xfrm>
            <a:off x="590400" y="1080000"/>
            <a:ext cx="8229600" cy="608040"/>
            <a:chOff x="590400" y="1080000"/>
            <a:chExt cx="8229600" cy="608040"/>
          </a:xfrm>
        </p:grpSpPr>
        <p:sp>
          <p:nvSpPr>
            <p:cNvPr id="5" name="Freeform: Shape 4"/>
            <p:cNvSpPr/>
            <p:nvPr/>
          </p:nvSpPr>
          <p:spPr>
            <a:xfrm>
              <a:off x="590400" y="1384920"/>
              <a:ext cx="1466640" cy="303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Play</a:t>
              </a:r>
            </a:p>
          </p:txBody>
        </p:sp>
        <p:sp>
          <p:nvSpPr>
            <p:cNvPr id="6" name="Freeform: Shape 5"/>
            <p:cNvSpPr/>
            <p:nvPr/>
          </p:nvSpPr>
          <p:spPr>
            <a:xfrm>
              <a:off x="590400" y="1080000"/>
              <a:ext cx="146664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Temperature</a:t>
              </a:r>
            </a:p>
          </p:txBody>
        </p:sp>
        <p:sp>
          <p:nvSpPr>
            <p:cNvPr id="7" name="Freeform: Shape 6"/>
            <p:cNvSpPr/>
            <p:nvPr/>
          </p:nvSpPr>
          <p:spPr>
            <a:xfrm>
              <a:off x="2057039" y="1384920"/>
              <a:ext cx="6762959" cy="3031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193320" algn="ctr"/>
                  <a:tab pos="669600" algn="ctr"/>
                  <a:tab pos="1145880" algn="ctr"/>
                  <a:tab pos="1622160" algn="ctr"/>
                  <a:tab pos="2098440" algn="ctr"/>
                  <a:tab pos="2574719" algn="ctr"/>
                  <a:tab pos="3051000" algn="ctr"/>
                  <a:tab pos="3527279" algn="ctr"/>
                  <a:tab pos="4003559" algn="ctr"/>
                  <a:tab pos="4479840" algn="ctr"/>
                  <a:tab pos="4956120" algn="ctr"/>
                  <a:tab pos="5432400" algn="ctr"/>
                  <a:tab pos="5908320" algn="ctr"/>
                  <a:tab pos="6384600" algn="ctr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	Yes	No	Yes	Yes	Yes	No	No	Yes	Yes	Yes	No	Yes	Yes	No</a:t>
              </a:r>
            </a:p>
          </p:txBody>
        </p:sp>
        <p:sp>
          <p:nvSpPr>
            <p:cNvPr id="8" name="Freeform: Shape 7"/>
            <p:cNvSpPr/>
            <p:nvPr/>
          </p:nvSpPr>
          <p:spPr>
            <a:xfrm>
              <a:off x="2057039" y="1080000"/>
              <a:ext cx="676295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solidFill>
              <a:srgbClr val="CCFFCC"/>
            </a:solidFill>
            <a:ln>
              <a:noFill/>
              <a:prstDash val="solid"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349"/>
                </a:spcBef>
                <a:spcAft>
                  <a:spcPts val="0"/>
                </a:spcAft>
                <a:buNone/>
                <a:tabLst>
                  <a:tab pos="0" algn="l"/>
                  <a:tab pos="193320" algn="ctr"/>
                  <a:tab pos="669600" algn="ctr"/>
                  <a:tab pos="1145880" algn="ctr"/>
                  <a:tab pos="1622160" algn="ctr"/>
                  <a:tab pos="2098440" algn="ctr"/>
                  <a:tab pos="2574719" algn="ctr"/>
                  <a:tab pos="3051000" algn="ctr"/>
                  <a:tab pos="3527279" algn="ctr"/>
                  <a:tab pos="4003559" algn="ctr"/>
                  <a:tab pos="4479840" algn="ctr"/>
                  <a:tab pos="4956120" algn="ctr"/>
                  <a:tab pos="5432400" algn="ctr"/>
                  <a:tab pos="5908320" algn="ctr"/>
                  <a:tab pos="6384600" algn="ctr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1400" b="1" i="0" u="none" strike="noStrike" baseline="0">
                  <a:ln>
                    <a:noFill/>
                  </a:ln>
                  <a:solidFill>
                    <a:srgbClr val="008000"/>
                  </a:solidFill>
                  <a:latin typeface="Tahoma" pitchFamily="18"/>
                  <a:ea typeface="Gothic" pitchFamily="2"/>
                  <a:cs typeface="Lucidasans" pitchFamily="2"/>
                </a:rPr>
                <a:t>	64	65	68	69	70	71	72	72	75	75	80	81	83	85</a:t>
              </a:r>
            </a:p>
          </p:txBody>
        </p:sp>
        <p:sp>
          <p:nvSpPr>
            <p:cNvPr id="9" name="Straight Connector 8"/>
            <p:cNvSpPr/>
            <p:nvPr/>
          </p:nvSpPr>
          <p:spPr>
            <a:xfrm>
              <a:off x="590400" y="1080000"/>
              <a:ext cx="8229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0" name="Straight Connector 9"/>
            <p:cNvSpPr/>
            <p:nvPr/>
          </p:nvSpPr>
          <p:spPr>
            <a:xfrm>
              <a:off x="590400" y="1080000"/>
              <a:ext cx="0" cy="6080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1" name="Straight Connector 10"/>
            <p:cNvSpPr/>
            <p:nvPr/>
          </p:nvSpPr>
          <p:spPr>
            <a:xfrm>
              <a:off x="8820000" y="1080000"/>
              <a:ext cx="0" cy="60804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sp>
          <p:nvSpPr>
            <p:cNvPr id="12" name="Straight Connector 11"/>
            <p:cNvSpPr/>
            <p:nvPr/>
          </p:nvSpPr>
          <p:spPr>
            <a:xfrm>
              <a:off x="590400" y="1688040"/>
              <a:ext cx="8229600" cy="0"/>
            </a:xfrm>
            <a:prstGeom prst="line">
              <a:avLst/>
            </a:prstGeom>
            <a:noFill/>
            <a:ln w="12600">
              <a:solidFill>
                <a:srgbClr val="008000"/>
              </a:solidFill>
              <a:prstDash val="solid"/>
              <a:miter/>
            </a:ln>
          </p:spPr>
          <p:txBody>
            <a:bodyPr vert="horz" wrap="square" lIns="90000" tIns="46800" rIns="90000" bIns="4680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16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818095" y="-60264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dirty="0"/>
              <a:t>Formula for MDL stopping criterion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91151" y="1257526"/>
            <a:ext cx="7543799" cy="4752880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Can be formulated in terms of the information gain</a:t>
            </a: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Assume we have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instances</a:t>
            </a:r>
          </a:p>
          <a:p>
            <a:pPr marL="800100" lvl="2" indent="-342900" hangingPunct="0">
              <a:spcBef>
                <a:spcPts val="598"/>
              </a:spcBef>
              <a:buSzPct val="100000"/>
              <a:buFont typeface="Arial"/>
              <a:buChar char="•"/>
              <a:tabLst>
                <a:tab pos="220499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Original set:</a:t>
            </a:r>
            <a:r>
              <a:rPr lang="en-US" sz="2000" i="1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k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classes, entropy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</a:t>
            </a:r>
          </a:p>
          <a:p>
            <a:pPr marL="800100" lvl="2" indent="-342900" hangingPunct="0">
              <a:spcBef>
                <a:spcPts val="598"/>
              </a:spcBef>
              <a:buSzPct val="100000"/>
              <a:buFont typeface="Arial"/>
              <a:buChar char="•"/>
              <a:tabLst>
                <a:tab pos="2204999" algn="l"/>
                <a:tab pos="2628720" algn="l"/>
                <a:tab pos="3543120" algn="l"/>
                <a:tab pos="4457520" algn="l"/>
                <a:tab pos="5371920" algn="l"/>
                <a:tab pos="6286319" algn="l"/>
                <a:tab pos="7200720" algn="l"/>
                <a:tab pos="8115119" algn="l"/>
                <a:tab pos="9029519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First subset:</a:t>
            </a:r>
            <a:r>
              <a:rPr lang="en-US" sz="2000" i="1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k</a:t>
            </a:r>
            <a: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1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classes, entropy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</a:t>
            </a:r>
            <a: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1</a:t>
            </a:r>
          </a:p>
          <a:p>
            <a:pPr marL="800100" lvl="2" indent="-342900" hangingPunct="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Second subset:</a:t>
            </a:r>
            <a:r>
              <a:rPr lang="en-US" sz="2000" i="1" dirty="0">
                <a:solidFill>
                  <a:srgbClr val="000000"/>
                </a:solidFill>
                <a:ea typeface="Gothic" pitchFamily="2"/>
                <a:cs typeface="Lucidasans" pitchFamily="2"/>
              </a:rPr>
              <a:t>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k</a:t>
            </a:r>
            <a: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2 </a:t>
            </a:r>
            <a:r>
              <a:rPr lang="en-US" sz="20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classes, entropy </a:t>
            </a:r>
            <a:r>
              <a:rPr lang="en-US" sz="20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E</a:t>
            </a:r>
            <a: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2</a:t>
            </a:r>
            <a:b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b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b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b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br>
              <a:rPr lang="en-US" sz="2000" b="0" i="0" u="none" strike="noStrike" baseline="-2500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endParaRPr lang="en-US" sz="2000" b="0" i="0" u="none" strike="noStrike" baseline="-2500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If the information gain is greater than the expression</a:t>
            </a:r>
            <a:r>
              <a:rPr lang="en-US" sz="2400" b="0" i="0" u="none" strike="noStrike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on the right, we continue splitting</a:t>
            </a:r>
            <a:endParaRPr lang="en-US" sz="2400" b="0" i="0" u="none" strike="noStrike" baseline="0" dirty="0">
              <a:ln>
                <a:noFill/>
              </a:ln>
              <a:solidFill>
                <a:srgbClr val="000000"/>
              </a:solidFill>
              <a:ea typeface="Gothic" pitchFamily="2"/>
              <a:cs typeface="Lucidasans" pitchFamily="2"/>
            </a:endParaRPr>
          </a:p>
          <a:p>
            <a:pPr marL="457200" marR="0" lvl="0" indent="-45720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Results in </a:t>
            </a:r>
            <a:r>
              <a:rPr lang="en-US" sz="2400" b="0" i="1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no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 discretization intervals for the temperature attribute in the weather data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296495" y="3416358"/>
          <a:ext cx="61722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3086100" imgH="406400" progId="Equation.3">
                  <p:embed/>
                </p:oleObj>
              </mc:Choice>
              <mc:Fallback>
                <p:oleObj name="Equation" r:id="rId3" imgW="3086100" imgH="406400" progId="Equation.3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96495" y="3416358"/>
                        <a:ext cx="6172200" cy="81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502271" y="64689"/>
            <a:ext cx="8013080" cy="700062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Supervised discretization: other methods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Can replace top-down procedure by bottom-up method</a:t>
            </a:r>
          </a:p>
          <a:p>
            <a:r>
              <a:rPr lang="en-CA" dirty="0"/>
              <a:t>This bottom-up method has been applied in conjunction with the chi-squared test</a:t>
            </a:r>
          </a:p>
          <a:p>
            <a:pPr lvl="1"/>
            <a:r>
              <a:rPr lang="en-CA" dirty="0"/>
              <a:t>Continue to merge intervals until they become significantly different</a:t>
            </a:r>
          </a:p>
          <a:p>
            <a:r>
              <a:rPr lang="en-CA" dirty="0"/>
              <a:t>Can use dynamic programming to find optimum </a:t>
            </a:r>
            <a:r>
              <a:rPr lang="en-CA" i="1" dirty="0"/>
              <a:t>k</a:t>
            </a:r>
            <a:r>
              <a:rPr lang="en-CA" dirty="0"/>
              <a:t>-way split for given additive criterion</a:t>
            </a:r>
          </a:p>
          <a:p>
            <a:pPr lvl="1"/>
            <a:r>
              <a:rPr lang="en-CA" dirty="0"/>
              <a:t>Requires time quadratic in the number of instances</a:t>
            </a:r>
          </a:p>
          <a:p>
            <a:pPr lvl="1"/>
            <a:r>
              <a:rPr lang="en-CA" dirty="0"/>
              <a:t>But can be done in linear time if error rate is used instead of entropy</a:t>
            </a:r>
          </a:p>
          <a:p>
            <a:pPr lvl="1"/>
            <a:r>
              <a:rPr lang="en-CA" dirty="0"/>
              <a:t>However, using error rate is generally not a good idea when discretizing an attribute as we will see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17</a:t>
            </a:fld>
            <a:endParaRPr lang="en-NZ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Error-based vs. entropy-based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Question:</a:t>
            </a:r>
            <a:br>
              <a:rPr lang="en-CA" dirty="0"/>
            </a:br>
            <a:r>
              <a:rPr lang="en-CA" dirty="0"/>
              <a:t>could the best discretization ever have two adjacent intervals with the same class?</a:t>
            </a:r>
          </a:p>
          <a:p>
            <a:r>
              <a:rPr lang="en-CA" dirty="0"/>
              <a:t>Wrong answer: No. For if so,</a:t>
            </a:r>
          </a:p>
          <a:p>
            <a:pPr lvl="1"/>
            <a:r>
              <a:rPr lang="en-CA" dirty="0"/>
              <a:t>Collapse the two</a:t>
            </a:r>
          </a:p>
          <a:p>
            <a:pPr lvl="1"/>
            <a:r>
              <a:rPr lang="en-CA" dirty="0"/>
              <a:t>Free up an interval</a:t>
            </a:r>
          </a:p>
          <a:p>
            <a:pPr lvl="1"/>
            <a:r>
              <a:rPr lang="en-CA" dirty="0"/>
              <a:t>Use it somewhere else</a:t>
            </a:r>
          </a:p>
          <a:p>
            <a:pPr lvl="1"/>
            <a:r>
              <a:rPr lang="en-CA" dirty="0"/>
              <a:t>(This is what error-based discretization will do)</a:t>
            </a:r>
          </a:p>
          <a:p>
            <a:r>
              <a:rPr lang="en-CA" dirty="0"/>
              <a:t>Right answer: Surprisingly, yes.</a:t>
            </a:r>
          </a:p>
          <a:p>
            <a:pPr lvl="1"/>
            <a:r>
              <a:rPr lang="en-CA" dirty="0"/>
              <a:t>(and entropy-based discretization can do it)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18</a:t>
            </a:fld>
            <a:endParaRPr lang="en-NZ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19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/>
              <a:t>Error-based vs. entropy-based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652480" y="1314360"/>
            <a:ext cx="5029200" cy="44244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17894" y="1090800"/>
            <a:ext cx="2666880" cy="82808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697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A 2-class,</a:t>
            </a:r>
            <a:b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</a:b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2-attribute problem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976319" y="1344600"/>
            <a:ext cx="5257800" cy="3860999"/>
            <a:chOff x="976319" y="1344600"/>
            <a:chExt cx="5257800" cy="3860999"/>
          </a:xfrm>
        </p:grpSpPr>
        <p:sp>
          <p:nvSpPr>
            <p:cNvPr id="6" name="Freeform: Shape 5"/>
            <p:cNvSpPr/>
            <p:nvPr/>
          </p:nvSpPr>
          <p:spPr>
            <a:xfrm>
              <a:off x="976319" y="2766960"/>
              <a:ext cx="1676160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360" tIns="44280" rIns="90360" bIns="4428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3338280" y="1344600"/>
              <a:ext cx="2895839" cy="3860999"/>
              <a:chOff x="3338280" y="1344600"/>
              <a:chExt cx="2895839" cy="3860999"/>
            </a:xfrm>
          </p:grpSpPr>
          <p:sp>
            <p:nvSpPr>
              <p:cNvPr id="8" name="Freeform: Shape 7"/>
              <p:cNvSpPr/>
              <p:nvPr/>
            </p:nvSpPr>
            <p:spPr>
              <a:xfrm>
                <a:off x="3338280" y="1344600"/>
                <a:ext cx="1219320" cy="381024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FFFFFF">
                  <a:alpha val="50000"/>
                </a:srgbClr>
              </a:solidFill>
              <a:ln>
                <a:noFill/>
                <a:prstDash val="solid"/>
              </a:ln>
            </p:spPr>
            <p:txBody>
              <a:bodyPr vert="horz" wrap="none" lIns="90000" tIns="46800" rIns="90000" bIns="46800" anchor="ctr" anchorCtr="0" compatLnSpc="0">
                <a:noAutofit/>
              </a:bodyPr>
              <a:lstStyle/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i="0" u="none" strike="noStrike" baseline="0">
                  <a:ln>
                    <a:noFill/>
                  </a:ln>
                  <a:solidFill>
                    <a:srgbClr val="00DCFF"/>
                  </a:solidFill>
                  <a:latin typeface="Utopia" pitchFamily="18"/>
                  <a:ea typeface="Gothic" pitchFamily="2"/>
                  <a:cs typeface="Lucidasans" pitchFamily="2"/>
                </a:endParaRPr>
              </a:p>
            </p:txBody>
          </p:sp>
          <p:sp>
            <p:nvSpPr>
              <p:cNvPr id="9" name="Freeform: Shape 8"/>
              <p:cNvSpPr/>
              <p:nvPr/>
            </p:nvSpPr>
            <p:spPr>
              <a:xfrm>
                <a:off x="3338280" y="3300479"/>
                <a:ext cx="2895839" cy="185436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solidFill>
                <a:srgbClr val="FFFFFF">
                  <a:alpha val="50000"/>
                </a:srgbClr>
              </a:solidFill>
              <a:ln>
                <a:noFill/>
                <a:prstDash val="solid"/>
              </a:ln>
            </p:spPr>
            <p:txBody>
              <a:bodyPr vert="horz" wrap="none" lIns="90000" tIns="46800" rIns="90000" bIns="46800" anchor="ctr" anchorCtr="0" compatLnSpc="0">
                <a:noAutofit/>
              </a:bodyPr>
              <a:lstStyle/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i="0" u="none" strike="noStrike" baseline="0">
                  <a:ln>
                    <a:noFill/>
                  </a:ln>
                  <a:solidFill>
                    <a:srgbClr val="00DCFF"/>
                  </a:solidFill>
                  <a:latin typeface="Utopia" pitchFamily="18"/>
                  <a:ea typeface="Gothic" pitchFamily="2"/>
                  <a:cs typeface="Lucidasans" pitchFamily="2"/>
                </a:endParaRPr>
              </a:p>
            </p:txBody>
          </p:sp>
          <p:sp>
            <p:nvSpPr>
              <p:cNvPr id="10" name="Freeform: Shape 9"/>
              <p:cNvSpPr/>
              <p:nvPr/>
            </p:nvSpPr>
            <p:spPr>
              <a:xfrm>
                <a:off x="4557600" y="1395359"/>
                <a:ext cx="1676519" cy="3810240"/>
              </a:xfrm>
              <a:custGeom>
                <a:avLst/>
                <a:gdLst>
                  <a:gd name="f0" fmla="val 0"/>
                  <a:gd name="f1" fmla="val 1056"/>
                  <a:gd name="f2" fmla="val 2400"/>
                  <a:gd name="f3" fmla="val 12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1056" h="2400">
                    <a:moveTo>
                      <a:pt x="f0" y="f0"/>
                    </a:moveTo>
                    <a:lnTo>
                      <a:pt x="f0" y="f3"/>
                    </a:lnTo>
                    <a:lnTo>
                      <a:pt x="f1" y="f3"/>
                    </a:lnTo>
                    <a:lnTo>
                      <a:pt x="f1" y="f2"/>
                    </a:lnTo>
                  </a:path>
                </a:pathLst>
              </a:custGeom>
              <a:noFill/>
              <a:ln w="38160">
                <a:solidFill>
                  <a:srgbClr val="008000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noAutofit/>
              </a:bodyPr>
              <a:lstStyle/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i="0" u="none" strike="noStrike" baseline="0">
                  <a:ln>
                    <a:noFill/>
                  </a:ln>
                  <a:solidFill>
                    <a:srgbClr val="00DCFF"/>
                  </a:solidFill>
                  <a:latin typeface="Utopia" pitchFamily="18"/>
                  <a:ea typeface="Gothic" pitchFamily="2"/>
                  <a:cs typeface="Lucidasans" pitchFamily="2"/>
                </a:endParaRPr>
              </a:p>
            </p:txBody>
          </p:sp>
        </p:grpSp>
      </p:grpSp>
      <p:grpSp>
        <p:nvGrpSpPr>
          <p:cNvPr id="11" name="Group 10"/>
          <p:cNvGrpSpPr/>
          <p:nvPr/>
        </p:nvGrpSpPr>
        <p:grpSpPr>
          <a:xfrm>
            <a:off x="1052280" y="1090800"/>
            <a:ext cx="7620120" cy="5029200"/>
            <a:chOff x="1052280" y="1090800"/>
            <a:chExt cx="7620120" cy="5029200"/>
          </a:xfrm>
        </p:grpSpPr>
        <p:sp>
          <p:nvSpPr>
            <p:cNvPr id="12" name="Freeform: Shape 11"/>
            <p:cNvSpPr/>
            <p:nvPr/>
          </p:nvSpPr>
          <p:spPr>
            <a:xfrm>
              <a:off x="1052280" y="3681359"/>
              <a:ext cx="2895839" cy="304920"/>
            </a:xfrm>
            <a:custGeom>
              <a:avLst/>
              <a:gdLst>
                <a:gd name="f0" fmla="val 0"/>
                <a:gd name="f1" fmla="val 21600"/>
              </a:gdLst>
              <a:ahLst/>
              <a:cxnLst>
                <a:cxn ang="3cd4">
                  <a:pos x="hc" y="t"/>
                </a:cxn>
                <a:cxn ang="0">
                  <a:pos x="r" y="vc"/>
                </a:cxn>
                <a:cxn ang="cd4">
                  <a:pos x="hc" y="b"/>
                </a:cxn>
                <a:cxn ang="cd2">
                  <a:pos x="l" y="vc"/>
                </a:cxn>
              </a:cxnLst>
              <a:rect l="l" t="t" r="r" b="b"/>
              <a:pathLst>
                <a:path w="21600" h="21600">
                  <a:moveTo>
                    <a:pt x="f0" y="f0"/>
                  </a:moveTo>
                  <a:lnTo>
                    <a:pt x="f1" y="f0"/>
                  </a:lnTo>
                  <a:lnTo>
                    <a:pt x="f1" y="f1"/>
                  </a:lnTo>
                  <a:lnTo>
                    <a:pt x="f0" y="f1"/>
                  </a:lnTo>
                  <a:lnTo>
                    <a:pt x="f0" y="f0"/>
                  </a:lnTo>
                  <a:close/>
                </a:path>
              </a:pathLst>
            </a:custGeom>
            <a:noFill/>
            <a:ln>
              <a:noFill/>
              <a:prstDash val="solid"/>
            </a:ln>
          </p:spPr>
          <p:txBody>
            <a:bodyPr vert="horz" wrap="square" lIns="90360" tIns="44280" rIns="90360" bIns="44280" anchor="t" anchorCtr="0" compatLnSpc="0">
              <a:noAutofit/>
            </a:bodyPr>
            <a:lstStyle/>
            <a:p>
              <a:pPr marL="0" marR="0" lvl="0" indent="0" algn="l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>
                  <a:tab pos="0" algn="l"/>
                  <a:tab pos="914400" algn="l"/>
                  <a:tab pos="1828800" algn="l"/>
                  <a:tab pos="2743199" algn="l"/>
                  <a:tab pos="3657600" algn="l"/>
                  <a:tab pos="4572000" algn="l"/>
                  <a:tab pos="5486399" algn="l"/>
                  <a:tab pos="6400799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endParaRPr lang="en-US" sz="2400" b="0" i="0" u="none" strike="noStrike" baseline="0">
                <a:ln>
                  <a:noFill/>
                </a:ln>
                <a:solidFill>
                  <a:srgbClr val="00DCFF"/>
                </a:solidFill>
                <a:latin typeface="Utopia" pitchFamily="18"/>
                <a:ea typeface="Gothic" pitchFamily="2"/>
                <a:cs typeface="Lucidasans" pitchFamily="2"/>
              </a:endParaRPr>
            </a:p>
          </p:txBody>
        </p:sp>
        <p:grpSp>
          <p:nvGrpSpPr>
            <p:cNvPr id="13" name="Group 12"/>
            <p:cNvGrpSpPr/>
            <p:nvPr/>
          </p:nvGrpSpPr>
          <p:grpSpPr>
            <a:xfrm>
              <a:off x="1280880" y="1090800"/>
              <a:ext cx="7391520" cy="5029200"/>
              <a:chOff x="1280880" y="1090800"/>
              <a:chExt cx="7391520" cy="5029200"/>
            </a:xfrm>
          </p:grpSpPr>
          <p:sp>
            <p:nvSpPr>
              <p:cNvPr id="14" name="Straight Connector 13"/>
              <p:cNvSpPr/>
              <p:nvPr/>
            </p:nvSpPr>
            <p:spPr>
              <a:xfrm>
                <a:off x="4557600" y="1090800"/>
                <a:ext cx="0" cy="4571999"/>
              </a:xfrm>
              <a:prstGeom prst="line">
                <a:avLst/>
              </a:prstGeom>
              <a:noFill/>
              <a:ln w="38160">
                <a:solidFill>
                  <a:srgbClr val="008000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noAutofit/>
              </a:bodyPr>
              <a:lstStyle/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i="0" u="none" strike="noStrike" baseline="0">
                  <a:ln>
                    <a:noFill/>
                  </a:ln>
                  <a:solidFill>
                    <a:srgbClr val="00DCFF"/>
                  </a:solidFill>
                  <a:latin typeface="Utopia" pitchFamily="18"/>
                  <a:ea typeface="Gothic" pitchFamily="2"/>
                  <a:cs typeface="Lucidasans" pitchFamily="2"/>
                </a:endParaRPr>
              </a:p>
            </p:txBody>
          </p:sp>
          <p:sp>
            <p:nvSpPr>
              <p:cNvPr id="15" name="Straight Connector 14"/>
              <p:cNvSpPr/>
              <p:nvPr/>
            </p:nvSpPr>
            <p:spPr>
              <a:xfrm>
                <a:off x="6234120" y="1090800"/>
                <a:ext cx="0" cy="4571999"/>
              </a:xfrm>
              <a:prstGeom prst="line">
                <a:avLst/>
              </a:prstGeom>
              <a:noFill/>
              <a:ln w="38160">
                <a:solidFill>
                  <a:srgbClr val="008000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noAutofit/>
              </a:bodyPr>
              <a:lstStyle/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i="0" u="none" strike="noStrike" baseline="0">
                  <a:ln>
                    <a:noFill/>
                  </a:ln>
                  <a:solidFill>
                    <a:srgbClr val="00DCFF"/>
                  </a:solidFill>
                  <a:latin typeface="Utopia" pitchFamily="18"/>
                  <a:ea typeface="Gothic" pitchFamily="2"/>
                  <a:cs typeface="Lucidasans" pitchFamily="2"/>
                </a:endParaRPr>
              </a:p>
            </p:txBody>
          </p:sp>
          <p:sp>
            <p:nvSpPr>
              <p:cNvPr id="16" name="Straight Connector 15"/>
              <p:cNvSpPr/>
              <p:nvPr/>
            </p:nvSpPr>
            <p:spPr>
              <a:xfrm>
                <a:off x="2957400" y="3300479"/>
                <a:ext cx="4952880" cy="0"/>
              </a:xfrm>
              <a:prstGeom prst="line">
                <a:avLst/>
              </a:prstGeom>
              <a:noFill/>
              <a:ln w="38160">
                <a:solidFill>
                  <a:srgbClr val="008000"/>
                </a:solidFill>
                <a:prstDash val="solid"/>
                <a:miter/>
              </a:ln>
            </p:spPr>
            <p:txBody>
              <a:bodyPr vert="horz" wrap="square" lIns="90000" tIns="46800" rIns="90000" bIns="46800" anchor="t" anchorCtr="0" compatLnSpc="0">
                <a:noAutofit/>
              </a:bodyPr>
              <a:lstStyle/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endParaRPr lang="en-US" sz="2400" b="0" i="0" u="none" strike="noStrike" baseline="0">
                  <a:ln>
                    <a:noFill/>
                  </a:ln>
                  <a:solidFill>
                    <a:srgbClr val="00DCFF"/>
                  </a:solidFill>
                  <a:latin typeface="Utopia" pitchFamily="18"/>
                  <a:ea typeface="Gothic" pitchFamily="2"/>
                  <a:cs typeface="Lucidasans" pitchFamily="2"/>
                </a:endParaRPr>
              </a:p>
            </p:txBody>
          </p:sp>
          <p:sp>
            <p:nvSpPr>
              <p:cNvPr id="17" name="Freeform: Shape 16"/>
              <p:cNvSpPr/>
              <p:nvPr/>
            </p:nvSpPr>
            <p:spPr>
              <a:xfrm>
                <a:off x="1280880" y="5815080"/>
                <a:ext cx="7391520" cy="304920"/>
              </a:xfrm>
              <a:custGeom>
                <a:avLst/>
                <a:gdLst>
                  <a:gd name="f0" fmla="val 0"/>
                  <a:gd name="f1" fmla="val 21600"/>
                </a:gdLst>
                <a:ahLst/>
                <a:cxnLst>
                  <a:cxn ang="3cd4">
                    <a:pos x="hc" y="t"/>
                  </a:cxn>
                  <a:cxn ang="0">
                    <a:pos x="r" y="vc"/>
                  </a:cxn>
                  <a:cxn ang="cd4">
                    <a:pos x="hc" y="b"/>
                  </a:cxn>
                  <a:cxn ang="cd2">
                    <a:pos x="l" y="vc"/>
                  </a:cxn>
                </a:cxnLst>
                <a:rect l="l" t="t" r="r" b="b"/>
                <a:pathLst>
                  <a:path w="21600" h="21600">
                    <a:moveTo>
                      <a:pt x="f0" y="f0"/>
                    </a:moveTo>
                    <a:lnTo>
                      <a:pt x="f1" y="f0"/>
                    </a:lnTo>
                    <a:lnTo>
                      <a:pt x="f1" y="f1"/>
                    </a:lnTo>
                    <a:lnTo>
                      <a:pt x="f0" y="f1"/>
                    </a:lnTo>
                    <a:lnTo>
                      <a:pt x="f0" y="f0"/>
                    </a:lnTo>
                    <a:close/>
                  </a:path>
                </a:pathLst>
              </a:custGeom>
              <a:noFill/>
              <a:ln>
                <a:noFill/>
                <a:prstDash val="solid"/>
              </a:ln>
            </p:spPr>
            <p:txBody>
              <a:bodyPr vert="horz" wrap="square" lIns="90360" tIns="44280" rIns="90360" bIns="44280" anchor="t" anchorCtr="0" compatLnSpc="0">
                <a:noAutofit/>
              </a:bodyPr>
              <a:lstStyle/>
              <a:p>
                <a:pPr marL="0" marR="0" lvl="0" indent="0" algn="l" rtl="0" hangingPunct="0">
                  <a:lnSpc>
                    <a:spcPct val="100000"/>
                  </a:lnSpc>
                  <a:spcBef>
                    <a:spcPts val="448"/>
                  </a:spcBef>
                  <a:spcAft>
                    <a:spcPts val="0"/>
                  </a:spcAft>
                  <a:buNone/>
                  <a:tabLst>
                    <a:tab pos="0" algn="l"/>
                    <a:tab pos="914400" algn="l"/>
                    <a:tab pos="1828800" algn="l"/>
                    <a:tab pos="2743199" algn="l"/>
                    <a:tab pos="3657600" algn="l"/>
                    <a:tab pos="4572000" algn="l"/>
                    <a:tab pos="5486399" algn="l"/>
                    <a:tab pos="6400799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US" sz="2000" b="0" i="0" u="none" strike="noStrike" baseline="0" dirty="0">
                    <a:ln>
                      <a:noFill/>
                    </a:ln>
                    <a:solidFill>
                      <a:srgbClr val="000000"/>
                    </a:solidFill>
                    <a:ea typeface="Gothic" pitchFamily="2"/>
                    <a:cs typeface="Lucidasans" pitchFamily="2"/>
                  </a:rPr>
                  <a:t>Entropy-based discretization can detect change of class </a:t>
                </a:r>
                <a:r>
                  <a:rPr lang="en-US" sz="2000" b="0" i="1" u="none" strike="noStrike" baseline="0" dirty="0">
                    <a:ln>
                      <a:noFill/>
                    </a:ln>
                    <a:solidFill>
                      <a:srgbClr val="000000"/>
                    </a:solidFill>
                    <a:ea typeface="Gothic" pitchFamily="2"/>
                    <a:cs typeface="Lucidasans" pitchFamily="2"/>
                  </a:rPr>
                  <a:t>distribution</a:t>
                </a:r>
              </a:p>
            </p:txBody>
          </p:sp>
        </p:grp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ngineering the input and outp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1928133" y="-149477"/>
            <a:ext cx="6194286" cy="1144800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NZ" sz="3600" dirty="0">
                <a:latin typeface="+mj-lt"/>
              </a:rPr>
              <a:t>Data transformations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15258" y="1155440"/>
            <a:ext cx="8851784" cy="5101940"/>
          </a:xfrm>
        </p:spPr>
        <p:txBody>
          <a:bodyPr/>
          <a:lstStyle/>
          <a:p>
            <a:pPr marL="457200" lvl="0" indent="-45720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dirty="0">
                <a:ea typeface="Gothic" pitchFamily="2"/>
              </a:rPr>
              <a:t>Attribute selection:  Scheme-independent </a:t>
            </a:r>
            <a:r>
              <a:rPr lang="en-NZ" sz="2400">
                <a:ea typeface="Gothic" pitchFamily="2"/>
              </a:rPr>
              <a:t>and scheme-specific</a:t>
            </a:r>
            <a:endParaRPr lang="en-NZ" sz="2400" dirty="0">
              <a:ea typeface="Gothic" pitchFamily="2"/>
            </a:endParaRPr>
          </a:p>
          <a:p>
            <a:pPr marL="457200" lvl="0" indent="-45720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ea typeface="Gothic" pitchFamily="2"/>
              </a:rPr>
              <a:t>Attribute discretization: Unsupervised, supervised, error- vs entropy-based, converse of discretization</a:t>
            </a:r>
            <a:endParaRPr lang="en-NZ" sz="2400" dirty="0">
              <a:ea typeface="Gothic" pitchFamily="2"/>
            </a:endParaRPr>
          </a:p>
          <a:p>
            <a:pPr marL="457200" lvl="0" indent="-457200">
              <a:spcBef>
                <a:spcPts val="499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dirty="0">
                <a:ea typeface="Gothic" pitchFamily="2"/>
              </a:rPr>
              <a:t>Projections:  principal component analysis (PCA), random projections, partial least-squares, independent component analysis (ICA), text, time series</a:t>
            </a:r>
          </a:p>
          <a:p>
            <a:pPr marL="457200" lvl="0" indent="-457200">
              <a:spcBef>
                <a:spcPts val="499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dirty="0">
                <a:ea typeface="Gothic" pitchFamily="2"/>
              </a:rPr>
              <a:t>Sampling: Reservoir sampling</a:t>
            </a:r>
          </a:p>
          <a:p>
            <a:pPr marL="457200" lvl="0" indent="-457200">
              <a:spcBef>
                <a:spcPts val="598"/>
              </a:spcBef>
              <a:buSzPct val="100000"/>
              <a:buFont typeface="Arial"/>
              <a:buChar char="•"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NZ" sz="2400" dirty="0">
                <a:ea typeface="Gothic" pitchFamily="2"/>
              </a:rPr>
              <a:t>Dirty data: Data cleansing, robust regression, anomaly detection</a:t>
            </a:r>
          </a:p>
          <a:p>
            <a:pPr marL="0" lvl="0" indent="0">
              <a:spcBef>
                <a:spcPts val="598"/>
              </a:spcBef>
              <a:buSzPct val="100000"/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NZ" sz="2400" dirty="0">
              <a:ea typeface="Gothic" pitchFamily="2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NZ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The converse of discretization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Make nominal values into “numeric” ones</a:t>
            </a:r>
          </a:p>
          <a:p>
            <a:r>
              <a:rPr lang="en-CA" dirty="0"/>
              <a:t>Can use indicator attributes (as in IB1)</a:t>
            </a:r>
          </a:p>
          <a:p>
            <a:r>
              <a:rPr lang="en-CA" dirty="0"/>
              <a:t>Makes no use of potential ordering information if “nominal” attribute is actually ordinal</a:t>
            </a:r>
          </a:p>
          <a:p>
            <a:r>
              <a:rPr lang="en-CA" dirty="0"/>
              <a:t>Alternative: code an ordered nominal attribute into binary	ones as in M5’</a:t>
            </a:r>
          </a:p>
          <a:p>
            <a:pPr lvl="1"/>
            <a:r>
              <a:rPr lang="en-CA" dirty="0"/>
              <a:t>Inequalities are explicitly represented as binary attributes, e.g., </a:t>
            </a:r>
            <a:r>
              <a:rPr lang="en-CA" i="1" dirty="0"/>
              <a:t>temperature</a:t>
            </a:r>
            <a:r>
              <a:rPr lang="en-CA" dirty="0"/>
              <a:t> &lt; </a:t>
            </a:r>
            <a:r>
              <a:rPr lang="en-CA" i="1" dirty="0"/>
              <a:t>hot</a:t>
            </a:r>
            <a:r>
              <a:rPr lang="en-CA" dirty="0"/>
              <a:t> in the </a:t>
            </a:r>
            <a:r>
              <a:rPr lang="en-CA" i="1" dirty="0"/>
              <a:t>weather</a:t>
            </a:r>
            <a:r>
              <a:rPr lang="en-CA" dirty="0"/>
              <a:t> data</a:t>
            </a:r>
          </a:p>
          <a:p>
            <a:pPr lvl="1"/>
            <a:r>
              <a:rPr lang="en-CA" dirty="0"/>
              <a:t>Can be used for any ordered attribute</a:t>
            </a:r>
          </a:p>
          <a:p>
            <a:pPr lvl="1"/>
            <a:r>
              <a:rPr lang="en-CA" dirty="0"/>
              <a:t>Better than coding ordering into an integer (which implies a metric)</a:t>
            </a:r>
          </a:p>
          <a:p>
            <a:r>
              <a:rPr lang="en-CA" dirty="0"/>
              <a:t>In general: can code binary partition of a set of attribute values as a binary attribute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20</a:t>
            </a:fld>
            <a:endParaRPr lang="en-N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21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360668" y="-179388"/>
            <a:ext cx="5289495" cy="1144588"/>
          </a:xfrm>
        </p:spPr>
        <p:txBody>
          <a:bodyPr/>
          <a:lstStyle/>
          <a:p>
            <a:pPr lvl="0"/>
            <a:r>
              <a:rPr lang="en-US" dirty="0"/>
              <a:t>Projections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863600" y="1079500"/>
            <a:ext cx="7651750" cy="3798861"/>
          </a:xfrm>
        </p:spPr>
        <p:txBody>
          <a:bodyPr wrap="square">
            <a:sp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Simple transformations can often make a large difference in performance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Example transformations (not necessarily for performance improvement):</a:t>
            </a:r>
          </a:p>
          <a:p>
            <a:pPr lvl="1"/>
            <a:r>
              <a:rPr lang="en-US" dirty="0"/>
              <a:t>Difference of two date attributes</a:t>
            </a:r>
          </a:p>
          <a:p>
            <a:pPr lvl="1"/>
            <a:r>
              <a:rPr lang="en-US" dirty="0"/>
              <a:t>Ratio of two numeric (ratio-scale) attributes</a:t>
            </a:r>
          </a:p>
          <a:p>
            <a:pPr lvl="1"/>
            <a:r>
              <a:rPr lang="en-US" dirty="0"/>
              <a:t>Concatenating the values of nominal attributes</a:t>
            </a:r>
          </a:p>
          <a:p>
            <a:pPr lvl="1"/>
            <a:r>
              <a:rPr lang="en-US" dirty="0"/>
              <a:t>Encoding cluster membership</a:t>
            </a:r>
          </a:p>
          <a:p>
            <a:pPr lvl="1"/>
            <a:r>
              <a:rPr lang="en-US" dirty="0"/>
              <a:t>Adding noise to data</a:t>
            </a:r>
          </a:p>
          <a:p>
            <a:pPr lvl="1"/>
            <a:r>
              <a:rPr lang="en-US" dirty="0"/>
              <a:t>Removing data randomly or selectively</a:t>
            </a:r>
          </a:p>
          <a:p>
            <a:pPr lvl="1"/>
            <a:r>
              <a:rPr lang="en-US" dirty="0"/>
              <a:t>Obfuscating the data</a:t>
            </a:r>
            <a:endParaRPr lang="en-US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22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Principal component analysis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87919" y="1086676"/>
            <a:ext cx="8151121" cy="4423775"/>
          </a:xfrm>
        </p:spPr>
        <p:txBody>
          <a:bodyPr wrap="square">
            <a:sp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Unsupervised method for identifying the important directions in a dataset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We can then rotate the data into the (reduced) coordinate system that is given by those directions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PCA is a method for </a:t>
            </a:r>
            <a:r>
              <a:rPr lang="en-US" i="1" dirty="0"/>
              <a:t>dimensionality reduction</a:t>
            </a: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dirty="0"/>
              <a:t>Algorithm:</a:t>
            </a:r>
          </a:p>
          <a:p>
            <a:pPr lvl="1">
              <a:buSzPct val="100000"/>
              <a:buAutoNum type="arabicPeriod"/>
            </a:pPr>
            <a:r>
              <a:rPr lang="en-US" dirty="0"/>
              <a:t>Find direction (axis) of greatest variance</a:t>
            </a:r>
          </a:p>
          <a:p>
            <a:pPr lvl="1">
              <a:buSzPct val="100000"/>
              <a:buAutoNum type="arabicPeriod"/>
            </a:pPr>
            <a:r>
              <a:rPr lang="en-US" dirty="0"/>
              <a:t>Find direction of greatest variance that is perpendicular to previous direction and repeat</a:t>
            </a:r>
          </a:p>
          <a:p>
            <a:pPr marL="457200" lvl="0" indent="-457200">
              <a:buSzPct val="100000"/>
              <a:buFont typeface="Arial"/>
              <a:buChar char="•"/>
            </a:pPr>
            <a:r>
              <a:rPr lang="en-US" dirty="0"/>
              <a:t>Implementation: find eigenvectors of the covariance matrix of the data</a:t>
            </a:r>
          </a:p>
          <a:p>
            <a:pPr lvl="1">
              <a:buSzPct val="100000"/>
            </a:pPr>
            <a:r>
              <a:rPr lang="en-US" dirty="0"/>
              <a:t>Eigenvectors (sorted by eigenvalues) are the directions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23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Example: 10-dimensional data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66040" y="5516304"/>
            <a:ext cx="7849310" cy="859466"/>
          </a:xfrm>
        </p:spPr>
        <p:txBody>
          <a:bodyPr wrap="square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n-US" dirty="0"/>
              <a:t>Data is normally standardized or mean-centered for PCA</a:t>
            </a:r>
          </a:p>
          <a:p>
            <a:pPr marL="342900" lvl="0" indent="-342900">
              <a:buFont typeface="Arial"/>
              <a:buChar char="•"/>
            </a:pPr>
            <a:r>
              <a:rPr lang="en-US" dirty="0"/>
              <a:t>Can also apply this recursively in a tree learner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60" y="925919"/>
            <a:ext cx="9143640" cy="44589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24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Random projections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1380872"/>
            <a:ext cx="8322365" cy="3640997"/>
          </a:xfrm>
        </p:spPr>
        <p:txBody>
          <a:bodyPr wrap="square">
            <a:sp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PCA is nice but expensive: cubic in number of attributes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Alternative: use random directions instead of principal components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Surprising: random projections preserve distance relationships quite well (on average)</a:t>
            </a:r>
          </a:p>
          <a:p>
            <a:pPr lvl="1"/>
            <a:r>
              <a:rPr lang="en-US" dirty="0"/>
              <a:t>Can use them to apply </a:t>
            </a:r>
            <a:r>
              <a:rPr lang="en-US" i="1" dirty="0" err="1"/>
              <a:t>k</a:t>
            </a:r>
            <a:r>
              <a:rPr lang="en-US" dirty="0" err="1"/>
              <a:t>D</a:t>
            </a:r>
            <a:r>
              <a:rPr lang="en-US" dirty="0"/>
              <a:t>-trees to high-dimensional data</a:t>
            </a:r>
          </a:p>
          <a:p>
            <a:pPr lvl="1"/>
            <a:r>
              <a:rPr lang="en-US" dirty="0"/>
              <a:t>Can improve stability by using ensemble of models based on different projections</a:t>
            </a:r>
          </a:p>
          <a:p>
            <a:pPr marL="457200" indent="-457200">
              <a:buFont typeface="Arial"/>
              <a:buChar char="•"/>
            </a:pPr>
            <a:r>
              <a:rPr lang="en-US" dirty="0"/>
              <a:t>Different methods for generating random projection matrices have been proposed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25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/>
              <a:t>Partial least-squares regression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66394" y="1079500"/>
            <a:ext cx="7986088" cy="5303838"/>
          </a:xfrm>
        </p:spPr>
        <p:txBody>
          <a:bodyPr>
            <a:norm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PCA is often used as a pre-processing step before applying a learning algorithm</a:t>
            </a:r>
          </a:p>
          <a:p>
            <a:pPr lvl="1"/>
            <a:r>
              <a:rPr lang="en-US" dirty="0"/>
              <a:t>When linear regression is applied, the resulting model is known as </a:t>
            </a:r>
            <a:r>
              <a:rPr lang="en-US" i="1" dirty="0"/>
              <a:t>principal components regression</a:t>
            </a:r>
          </a:p>
          <a:p>
            <a:pPr lvl="1"/>
            <a:r>
              <a:rPr lang="en-US" dirty="0"/>
              <a:t>Output can be re-expressed in terms of the original attributes because PCA yields a linear transformation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PCA is unsupervised and ignores the target attribute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The p</a:t>
            </a:r>
            <a:r>
              <a:rPr lang="en-US" i="1" dirty="0"/>
              <a:t>artial least-squares </a:t>
            </a:r>
            <a:r>
              <a:rPr lang="en-US" dirty="0"/>
              <a:t>transformation differs from PCA in that it takes the class attribute into account</a:t>
            </a:r>
          </a:p>
          <a:p>
            <a:pPr lvl="1"/>
            <a:r>
              <a:rPr lang="en-US" dirty="0"/>
              <a:t>Finds directions that have high variance and are strongly correlated with the class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Applying PLS as a pre-processing step for linear regression yields </a:t>
            </a:r>
            <a:r>
              <a:rPr lang="en-US" i="1" dirty="0"/>
              <a:t>partial least-squares regression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26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An algorithm for PLS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915988" y="1062038"/>
            <a:ext cx="7493443" cy="4837112"/>
          </a:xfrm>
        </p:spPr>
        <p:txBody>
          <a:bodyPr>
            <a:normAutofit/>
          </a:bodyPr>
          <a:lstStyle/>
          <a:p>
            <a:pPr lvl="0">
              <a:buSzPct val="100000"/>
              <a:buAutoNum type="arabicPeriod"/>
            </a:pPr>
            <a:r>
              <a:rPr lang="en-US" dirty="0"/>
              <a:t>  Start with standardized input attributes</a:t>
            </a:r>
          </a:p>
          <a:p>
            <a:pPr lvl="0">
              <a:buSzPct val="100000"/>
              <a:buAutoNum type="arabicPeriod"/>
            </a:pPr>
            <a:r>
              <a:rPr lang="en-US" dirty="0"/>
              <a:t>  Attribute coefficients of the first PLS direction:</a:t>
            </a:r>
          </a:p>
          <a:p>
            <a:pPr lvl="1">
              <a:buSzPct val="45000"/>
              <a:buFont typeface="StarSymbol"/>
              <a:buChar char="●"/>
            </a:pPr>
            <a:r>
              <a:rPr lang="en-US" dirty="0"/>
              <a:t>Compute the dot product between each attribute vector and the class vector in turn, this yields the coefficients</a:t>
            </a:r>
          </a:p>
          <a:p>
            <a:pPr lvl="0">
              <a:buSzPct val="100000"/>
              <a:buAutoNum type="arabicPeriod"/>
            </a:pPr>
            <a:r>
              <a:rPr lang="en-US" dirty="0"/>
              <a:t>  Coefficients for next PLS direction:</a:t>
            </a:r>
          </a:p>
          <a:p>
            <a:pPr lvl="1">
              <a:buSzPct val="45000"/>
              <a:buFont typeface="StarSymbol"/>
              <a:buChar char="●"/>
            </a:pPr>
            <a:r>
              <a:rPr lang="en-US" dirty="0"/>
              <a:t>Replace attribute value by difference (residual) between the attribute's value and the prediction of that attribute from a simple regression based on the previous PLS direction </a:t>
            </a:r>
          </a:p>
          <a:p>
            <a:pPr lvl="1">
              <a:buSzPct val="45000"/>
              <a:buFont typeface="StarSymbol"/>
              <a:buChar char="●"/>
            </a:pPr>
            <a:r>
              <a:rPr lang="en-US" dirty="0"/>
              <a:t>Compute the dot product between each attribute's residual vector and the class vector in turn, this yields the coefficients</a:t>
            </a:r>
          </a:p>
          <a:p>
            <a:pPr lvl="0">
              <a:buSzPct val="100000"/>
              <a:buAutoNum type="arabicPeriod"/>
            </a:pPr>
            <a:r>
              <a:rPr lang="en-US" dirty="0"/>
              <a:t>  Repeat from 3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456" y="64689"/>
            <a:ext cx="7718894" cy="700062"/>
          </a:xfrm>
        </p:spPr>
        <p:txBody>
          <a:bodyPr>
            <a:noAutofit/>
          </a:bodyPr>
          <a:lstStyle/>
          <a:p>
            <a:r>
              <a:rPr lang="en-CA" dirty="0"/>
              <a:t>Independent component analysis (ICA)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238" y="1215407"/>
            <a:ext cx="8552936" cy="4961556"/>
          </a:xfrm>
        </p:spPr>
        <p:txBody>
          <a:bodyPr/>
          <a:lstStyle/>
          <a:p>
            <a:r>
              <a:rPr lang="en-US" dirty="0"/>
              <a:t>PCA finds a coordinate system for a feature space that captures the covariance of the data</a:t>
            </a:r>
          </a:p>
          <a:p>
            <a:r>
              <a:rPr lang="en-US" dirty="0"/>
              <a:t>In contrast, </a:t>
            </a:r>
            <a:r>
              <a:rPr lang="en-US" i="1" dirty="0"/>
              <a:t>ICA </a:t>
            </a:r>
            <a:r>
              <a:rPr lang="en-US" dirty="0"/>
              <a:t>seeks a projection that decomposes the data into sources that are statistically independent </a:t>
            </a:r>
            <a:endParaRPr lang="en-CA" dirty="0"/>
          </a:p>
          <a:p>
            <a:r>
              <a:rPr lang="en-US" dirty="0"/>
              <a:t>Consider the “cocktail party problem,” where people hear music and the voices of other people: the goal is to un-mix these signals</a:t>
            </a:r>
          </a:p>
          <a:p>
            <a:r>
              <a:rPr lang="en-US" dirty="0"/>
              <a:t>ICA finds a linear projection of the mixed signal that gives the most statistically independent set of transformed variables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27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714844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84" y="64689"/>
            <a:ext cx="7639966" cy="700062"/>
          </a:xfrm>
        </p:spPr>
        <p:txBody>
          <a:bodyPr>
            <a:noAutofit/>
          </a:bodyPr>
          <a:lstStyle/>
          <a:p>
            <a:r>
              <a:rPr lang="en-CA" dirty="0"/>
              <a:t>Correlation vs. statistical independence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217" y="1215407"/>
            <a:ext cx="8056133" cy="4961556"/>
          </a:xfrm>
        </p:spPr>
        <p:txBody>
          <a:bodyPr/>
          <a:lstStyle/>
          <a:p>
            <a:r>
              <a:rPr lang="en-US" dirty="0"/>
              <a:t>PCA is sometimes thought of as a method that seeks to transform correlated variables into linearly uncorrelated ones</a:t>
            </a:r>
          </a:p>
          <a:p>
            <a:r>
              <a:rPr lang="en-US" dirty="0"/>
              <a:t>Important: correlation and statistical independence are two different criteria</a:t>
            </a:r>
          </a:p>
          <a:p>
            <a:pPr lvl="1"/>
            <a:r>
              <a:rPr lang="en-US" dirty="0"/>
              <a:t>Uncorrelated variables have correlation coefficients equal to zero – entries in a covariance matrix </a:t>
            </a:r>
          </a:p>
          <a:p>
            <a:pPr lvl="1"/>
            <a:r>
              <a:rPr lang="en-US" dirty="0"/>
              <a:t>Two variables </a:t>
            </a:r>
            <a:r>
              <a:rPr lang="en-US" i="1" dirty="0"/>
              <a:t>A</a:t>
            </a:r>
            <a:r>
              <a:rPr lang="en-US" dirty="0"/>
              <a:t> and </a:t>
            </a:r>
            <a:r>
              <a:rPr lang="en-US" i="1" dirty="0"/>
              <a:t>B</a:t>
            </a:r>
            <a:r>
              <a:rPr lang="en-US" dirty="0"/>
              <a:t> are considered independent when their joint probability is equal to the product of their </a:t>
            </a:r>
            <a:r>
              <a:rPr lang="en-US" i="1" dirty="0"/>
              <a:t>marginal</a:t>
            </a:r>
            <a:r>
              <a:rPr lang="en-US" dirty="0"/>
              <a:t> probabilities: 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28</a:t>
            </a:fld>
            <a:endParaRPr lang="en-NZ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3885079"/>
              </p:ext>
            </p:extLst>
          </p:nvPr>
        </p:nvGraphicFramePr>
        <p:xfrm>
          <a:off x="2795306" y="4052127"/>
          <a:ext cx="2693786" cy="4353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57300" imgH="203200" progId="Equation.3">
                  <p:embed/>
                </p:oleObj>
              </mc:Choice>
              <mc:Fallback>
                <p:oleObj name="Equation" r:id="rId2" imgW="1257300" imgH="203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95306" y="4052127"/>
                        <a:ext cx="2693786" cy="4353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483465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ICA and Mutual Information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Mutual information (MI) measures the amount of info one can obtain from one random variable given another one</a:t>
            </a:r>
          </a:p>
          <a:p>
            <a:r>
              <a:rPr lang="en-US" dirty="0"/>
              <a:t>It can be used as an alternative criterion for finding a projection of data</a:t>
            </a:r>
          </a:p>
          <a:p>
            <a:pPr lvl="1"/>
            <a:r>
              <a:rPr lang="en-US" dirty="0"/>
              <a:t>We can aim to minimize the mutual information between the dimensions of the data in a linearly transformed space </a:t>
            </a:r>
          </a:p>
          <a:p>
            <a:r>
              <a:rPr lang="en-US" dirty="0"/>
              <a:t>Assume a model s = Ax, where A is an orthogonal matrix, x is the input data and s is its decomposition into its sources</a:t>
            </a:r>
          </a:p>
          <a:p>
            <a:r>
              <a:rPr lang="en-US" dirty="0"/>
              <a:t>Fact: minimizing the MI between the dimensions of s corresponds to finding a transformation matrix  A</a:t>
            </a:r>
            <a:r>
              <a:rPr lang="en-US" i="1" dirty="0"/>
              <a:t> </a:t>
            </a:r>
            <a:r>
              <a:rPr lang="en-US" dirty="0"/>
              <a:t>so that 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US" dirty="0"/>
              <a:t>the estimated probability distribution of the sources </a:t>
            </a:r>
            <a:r>
              <a:rPr lang="en-US" i="1" dirty="0"/>
              <a:t>p(</a:t>
            </a:r>
            <a:r>
              <a:rPr lang="en-US" dirty="0"/>
              <a:t>s</a:t>
            </a:r>
            <a:r>
              <a:rPr lang="en-US" i="1" dirty="0"/>
              <a:t>)</a:t>
            </a:r>
            <a:r>
              <a:rPr lang="en-US" dirty="0"/>
              <a:t> is as far from Gaussian as possible and</a:t>
            </a:r>
          </a:p>
          <a:p>
            <a:pPr marL="800100" lvl="1" indent="-457200">
              <a:buFont typeface="+mj-lt"/>
              <a:buAutoNum type="alphaLcParenR"/>
            </a:pPr>
            <a:r>
              <a:rPr lang="en-US" dirty="0"/>
              <a:t>the estimates s are constrained to be uncorrelated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29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69524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Just apply a learner? NO!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Just apply a learner? NO!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Scheme/parameter selection</a:t>
            </a:r>
          </a:p>
          <a:p>
            <a:pPr lvl="1"/>
            <a:r>
              <a:rPr lang="en-US" dirty="0"/>
              <a:t>Treat selection process as part of the learning process to avoid optimistic performance estimates</a:t>
            </a:r>
          </a:p>
          <a:p>
            <a:pPr lvl="0"/>
            <a:r>
              <a:rPr lang="en-US" dirty="0"/>
              <a:t>Modifying the input:</a:t>
            </a:r>
          </a:p>
          <a:p>
            <a:pPr lvl="1"/>
            <a:r>
              <a:rPr lang="en-US" dirty="0"/>
              <a:t>Data engineering to make learning possible or easier</a:t>
            </a:r>
          </a:p>
          <a:p>
            <a:pPr lvl="0"/>
            <a:r>
              <a:rPr lang="en-US" dirty="0"/>
              <a:t>Modifying the output</a:t>
            </a:r>
          </a:p>
          <a:p>
            <a:pPr lvl="1"/>
            <a:r>
              <a:rPr lang="en-US" dirty="0"/>
              <a:t>Converting multi-class problems into </a:t>
            </a:r>
            <a:r>
              <a:rPr lang="en-US"/>
              <a:t>two-class ones</a:t>
            </a:r>
            <a:endParaRPr lang="en-US" dirty="0"/>
          </a:p>
          <a:p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</a:t>
            </a:fld>
            <a:endParaRPr lang="en-NZ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96841" y="64689"/>
            <a:ext cx="6348012" cy="700062"/>
          </a:xfrm>
        </p:spPr>
        <p:txBody>
          <a:bodyPr/>
          <a:lstStyle/>
          <a:p>
            <a:r>
              <a:rPr lang="en-CA" dirty="0"/>
              <a:t>ICA &amp; </a:t>
            </a:r>
            <a:r>
              <a:rPr lang="en-CA" dirty="0" err="1"/>
              <a:t>FastICA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939" y="1215407"/>
            <a:ext cx="8380729" cy="4961556"/>
          </a:xfrm>
        </p:spPr>
        <p:txBody>
          <a:bodyPr/>
          <a:lstStyle/>
          <a:p>
            <a:r>
              <a:rPr lang="en-US" dirty="0"/>
              <a:t>A popular technique for performing independent component analysis is known as </a:t>
            </a:r>
            <a:r>
              <a:rPr lang="en-US" i="1" dirty="0"/>
              <a:t>fast ICA</a:t>
            </a:r>
          </a:p>
          <a:p>
            <a:r>
              <a:rPr lang="en-US" dirty="0"/>
              <a:t>Uses a quantity known as the </a:t>
            </a:r>
            <a:r>
              <a:rPr lang="en-US" i="1" dirty="0" err="1"/>
              <a:t>negentropy</a:t>
            </a:r>
            <a:r>
              <a:rPr lang="en-US" dirty="0"/>
              <a:t> J(s) = H(z) – H(s), where </a:t>
            </a:r>
          </a:p>
          <a:p>
            <a:pPr lvl="1"/>
            <a:r>
              <a:rPr lang="en-US" dirty="0"/>
              <a:t>z is a Gaussian random variable with the same covariance matrix as s and </a:t>
            </a:r>
          </a:p>
          <a:p>
            <a:pPr lvl="1"/>
            <a:r>
              <a:rPr lang="en-US" dirty="0"/>
              <a:t>H(.) is the “differential entropy,” defined as</a:t>
            </a:r>
            <a:endParaRPr lang="en-CA" dirty="0"/>
          </a:p>
          <a:p>
            <a:endParaRPr lang="en-CA" dirty="0"/>
          </a:p>
          <a:p>
            <a:endParaRPr lang="en-US" dirty="0"/>
          </a:p>
          <a:p>
            <a:r>
              <a:rPr lang="en-US" dirty="0" err="1"/>
              <a:t>Negentropy</a:t>
            </a:r>
            <a:r>
              <a:rPr lang="en-US" dirty="0"/>
              <a:t> measures the departure of s’s distribution from the Gaussian distribution</a:t>
            </a:r>
          </a:p>
          <a:p>
            <a:r>
              <a:rPr lang="en-US" dirty="0"/>
              <a:t>Fast ICA uses simple approximations to the </a:t>
            </a:r>
            <a:r>
              <a:rPr lang="en-US" dirty="0" err="1"/>
              <a:t>negentropy</a:t>
            </a:r>
            <a:r>
              <a:rPr lang="en-US" dirty="0"/>
              <a:t> allowing learning to be performed more quickly.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30</a:t>
            </a:fld>
            <a:endParaRPr lang="en-NZ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580487"/>
              </p:ext>
            </p:extLst>
          </p:nvPr>
        </p:nvGraphicFramePr>
        <p:xfrm>
          <a:off x="2720895" y="3479528"/>
          <a:ext cx="32512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25600" imgH="279400" progId="Equation.3">
                  <p:embed/>
                </p:oleObj>
              </mc:Choice>
              <mc:Fallback>
                <p:oleObj name="Equation" r:id="rId2" imgW="1625600" imgH="279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720895" y="3479528"/>
                        <a:ext cx="32512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15218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31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Text to attribute vectors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59672" y="1079500"/>
            <a:ext cx="7594600" cy="4947636"/>
          </a:xfrm>
        </p:spPr>
        <p:txBody>
          <a:bodyPr wrap="square">
            <a:spAutoFit/>
          </a:bodyPr>
          <a:lstStyle/>
          <a:p>
            <a:pPr marL="342900" lvl="0" indent="-342900">
              <a:buFont typeface="Arial"/>
              <a:buChar char="•"/>
            </a:pPr>
            <a:r>
              <a:rPr lang="en-US" dirty="0"/>
              <a:t>Many data mining applications involve textual data (e.g., string attributes in ARFF)</a:t>
            </a:r>
          </a:p>
          <a:p>
            <a:pPr marL="342900" lvl="0" indent="-342900">
              <a:buFont typeface="Arial"/>
              <a:buChar char="•"/>
            </a:pPr>
            <a:r>
              <a:rPr lang="en-US" dirty="0"/>
              <a:t>Standard transformation: convert string into bag of words by </a:t>
            </a:r>
            <a:r>
              <a:rPr lang="en-US" i="1" dirty="0"/>
              <a:t>tokenization</a:t>
            </a:r>
          </a:p>
          <a:p>
            <a:pPr marL="342900" lvl="0" indent="-342900">
              <a:buFont typeface="Arial"/>
              <a:buChar char="•"/>
            </a:pPr>
            <a:r>
              <a:rPr lang="en-US" dirty="0"/>
              <a:t>Attribute values are binary, word frequencies (</a:t>
            </a:r>
            <a:r>
              <a:rPr lang="en-US" i="1" dirty="0" err="1"/>
              <a:t>f</a:t>
            </a:r>
            <a:r>
              <a:rPr lang="en-US" i="1" baseline="-25000" dirty="0" err="1"/>
              <a:t>ij</a:t>
            </a:r>
            <a:r>
              <a:rPr lang="en-US" dirty="0"/>
              <a:t>), log(1+</a:t>
            </a:r>
            <a:r>
              <a:rPr lang="en-US" i="1" dirty="0"/>
              <a:t>f</a:t>
            </a:r>
            <a:r>
              <a:rPr lang="en-US" i="1" baseline="-25000" dirty="0"/>
              <a:t>ij</a:t>
            </a:r>
            <a:r>
              <a:rPr lang="en-US" dirty="0"/>
              <a:t>), or TF </a:t>
            </a:r>
            <a:r>
              <a:rPr lang="en-US" dirty="0">
                <a:latin typeface="Symbol" pitchFamily="34"/>
              </a:rPr>
              <a:t></a:t>
            </a:r>
            <a:r>
              <a:rPr lang="en-US" dirty="0"/>
              <a:t> IDF:</a:t>
            </a:r>
            <a:br>
              <a:rPr lang="en-US" dirty="0"/>
            </a:br>
            <a:endParaRPr lang="en-US" dirty="0"/>
          </a:p>
          <a:p>
            <a:pPr marL="342900" lvl="0" indent="-342900">
              <a:buFont typeface="Arial"/>
              <a:buChar char="•"/>
            </a:pPr>
            <a:r>
              <a:rPr lang="en-US" dirty="0"/>
              <a:t>Many configuration options:</a:t>
            </a:r>
          </a:p>
          <a:p>
            <a:pPr marL="685800" lvl="1" indent="-342900">
              <a:buFont typeface="Arial"/>
              <a:buChar char="•"/>
            </a:pPr>
            <a:r>
              <a:rPr lang="en-US" dirty="0"/>
              <a:t>Only retain alphabetic sequences?</a:t>
            </a:r>
          </a:p>
          <a:p>
            <a:pPr marL="685800" lvl="1" indent="-342900">
              <a:buFont typeface="Arial"/>
              <a:buChar char="•"/>
            </a:pPr>
            <a:r>
              <a:rPr lang="en-US" dirty="0"/>
              <a:t>What should be used as delimiters?</a:t>
            </a:r>
          </a:p>
          <a:p>
            <a:pPr marL="685800" lvl="1" indent="-342900">
              <a:buFont typeface="Arial"/>
              <a:buChar char="•"/>
            </a:pPr>
            <a:r>
              <a:rPr lang="en-US" dirty="0"/>
              <a:t>Should words be converted to lowercase?</a:t>
            </a:r>
          </a:p>
          <a:p>
            <a:pPr marL="685800" lvl="1" indent="-342900">
              <a:buFont typeface="Arial"/>
              <a:buChar char="•"/>
            </a:pPr>
            <a:r>
              <a:rPr lang="en-US" dirty="0"/>
              <a:t>Should </a:t>
            </a:r>
            <a:r>
              <a:rPr lang="en-US" i="1" dirty="0" err="1"/>
              <a:t>stopwords</a:t>
            </a:r>
            <a:r>
              <a:rPr lang="en-US" dirty="0"/>
              <a:t> be ignored?</a:t>
            </a:r>
          </a:p>
          <a:p>
            <a:pPr marL="685800" lvl="1" indent="-342900">
              <a:buFont typeface="Arial"/>
              <a:buChar char="•"/>
            </a:pPr>
            <a:r>
              <a:rPr lang="en-US" dirty="0"/>
              <a:t>Should </a:t>
            </a:r>
            <a:r>
              <a:rPr lang="en-US" i="1" dirty="0" err="1"/>
              <a:t>hapax</a:t>
            </a:r>
            <a:r>
              <a:rPr lang="en-US" i="1" dirty="0"/>
              <a:t> </a:t>
            </a:r>
            <a:r>
              <a:rPr lang="en-US" i="1" dirty="0" err="1"/>
              <a:t>legomena</a:t>
            </a:r>
            <a:r>
              <a:rPr lang="en-US" i="1" dirty="0"/>
              <a:t> </a:t>
            </a:r>
            <a:r>
              <a:rPr lang="en-US" dirty="0"/>
              <a:t>be included? Or even just the </a:t>
            </a:r>
            <a:r>
              <a:rPr lang="en-US" i="1" dirty="0"/>
              <a:t>k </a:t>
            </a:r>
            <a:r>
              <a:rPr lang="en-US" dirty="0"/>
              <a:t>most frequent words?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464584"/>
              </p:ext>
            </p:extLst>
          </p:nvPr>
        </p:nvGraphicFramePr>
        <p:xfrm>
          <a:off x="3815318" y="3007697"/>
          <a:ext cx="3898129" cy="6762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89200" imgH="431800" progId="Equation.3">
                  <p:embed/>
                </p:oleObj>
              </mc:Choice>
              <mc:Fallback>
                <p:oleObj name="Equation" r:id="rId3" imgW="2489200" imgH="4318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5318" y="3007697"/>
                        <a:ext cx="3898129" cy="67620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32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Time series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846138" y="1079500"/>
            <a:ext cx="7391086" cy="3689087"/>
          </a:xfrm>
        </p:spPr>
        <p:txBody>
          <a:bodyPr wrap="square">
            <a:sp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In time series data, each instance represents a different time step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Some simple transformations:</a:t>
            </a:r>
          </a:p>
          <a:p>
            <a:pPr lvl="1"/>
            <a:r>
              <a:rPr lang="en-US" dirty="0"/>
              <a:t>Shift values from the past/future</a:t>
            </a:r>
          </a:p>
          <a:p>
            <a:pPr lvl="1"/>
            <a:r>
              <a:rPr lang="en-US" dirty="0"/>
              <a:t>Compute difference (</a:t>
            </a:r>
            <a:r>
              <a:rPr lang="en-US" i="1" dirty="0"/>
              <a:t>delta</a:t>
            </a:r>
            <a:r>
              <a:rPr lang="en-US" dirty="0"/>
              <a:t>) between instances (i.e., “derivative”)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In some datasets, samples are not regular but time is given by </a:t>
            </a:r>
            <a:r>
              <a:rPr lang="en-US" i="1" dirty="0"/>
              <a:t>timestamp </a:t>
            </a:r>
            <a:r>
              <a:rPr lang="en-US" dirty="0"/>
              <a:t>attribute</a:t>
            </a:r>
          </a:p>
          <a:p>
            <a:pPr lvl="1"/>
            <a:r>
              <a:rPr lang="en-US" dirty="0"/>
              <a:t>Need to normalize by step size when transforming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Transformations need to be adapted if attributes represent different time steps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33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Sampling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447429" y="1272287"/>
            <a:ext cx="7940475" cy="4331791"/>
          </a:xfrm>
        </p:spPr>
        <p:txBody>
          <a:bodyPr>
            <a:norm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Sampling is typically a simple procedure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What if training instances arrive one by one but we don't know the total number in advance?</a:t>
            </a:r>
          </a:p>
          <a:p>
            <a:pPr lvl="1"/>
            <a:r>
              <a:rPr lang="en-US" dirty="0"/>
              <a:t>Or perhaps there are so many that it is impractical to store them all before sampling?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Is it possible to produce a uniformly random sample of a fixed size? Yes.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Algorithm:</a:t>
            </a:r>
            <a:r>
              <a:rPr lang="en-US" i="1" dirty="0"/>
              <a:t> Reservoir sampling</a:t>
            </a:r>
          </a:p>
          <a:p>
            <a:pPr lvl="1"/>
            <a:r>
              <a:rPr lang="en-US" dirty="0"/>
              <a:t>Fill the reservoir, of size </a:t>
            </a:r>
            <a:r>
              <a:rPr lang="en-US" i="1" dirty="0"/>
              <a:t>r</a:t>
            </a:r>
            <a:r>
              <a:rPr lang="en-US" dirty="0"/>
              <a:t>, with the first </a:t>
            </a:r>
            <a:r>
              <a:rPr lang="en-US" i="1" dirty="0"/>
              <a:t>r</a:t>
            </a:r>
            <a:r>
              <a:rPr lang="en-US" dirty="0"/>
              <a:t> instances to arrive</a:t>
            </a:r>
          </a:p>
          <a:p>
            <a:pPr lvl="1"/>
            <a:r>
              <a:rPr lang="en-US" dirty="0"/>
              <a:t>Subsequent, instances replace a randomly selected reservoir element with probability </a:t>
            </a:r>
            <a:r>
              <a:rPr lang="en-US" i="1" dirty="0"/>
              <a:t>r</a:t>
            </a:r>
            <a:r>
              <a:rPr lang="en-US" dirty="0"/>
              <a:t>/</a:t>
            </a:r>
            <a:r>
              <a:rPr lang="en-US" i="1" dirty="0" err="1"/>
              <a:t>i</a:t>
            </a:r>
            <a:r>
              <a:rPr lang="en-US" dirty="0"/>
              <a:t>, where </a:t>
            </a:r>
            <a:r>
              <a:rPr lang="en-US" i="1" dirty="0" err="1"/>
              <a:t>i</a:t>
            </a:r>
            <a:r>
              <a:rPr lang="en-US" dirty="0"/>
              <a:t> is the number of instances seen so far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utomatic data clean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Automatic data cleansing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To (potentially) improve a decision tree:</a:t>
            </a:r>
          </a:p>
          <a:p>
            <a:pPr lvl="1"/>
            <a:r>
              <a:rPr lang="en-CA" dirty="0"/>
              <a:t>Remove misclassified instances, then re-learn!</a:t>
            </a:r>
          </a:p>
          <a:p>
            <a:r>
              <a:rPr lang="en-CA" dirty="0"/>
              <a:t>Better (of course!):</a:t>
            </a:r>
          </a:p>
          <a:p>
            <a:pPr lvl="1"/>
            <a:r>
              <a:rPr lang="en-CA" dirty="0"/>
              <a:t>Human expert checks misclassified instances</a:t>
            </a:r>
          </a:p>
          <a:p>
            <a:r>
              <a:rPr lang="en-CA" dirty="0"/>
              <a:t>Attribute noise vs. class noise</a:t>
            </a:r>
          </a:p>
          <a:p>
            <a:pPr lvl="1"/>
            <a:r>
              <a:rPr lang="en-CA" dirty="0"/>
              <a:t>Attribute noise should be left in the training set</a:t>
            </a:r>
            <a:br>
              <a:rPr lang="en-CA" dirty="0"/>
            </a:br>
            <a:r>
              <a:rPr lang="en-CA" dirty="0"/>
              <a:t>(i.e., do not train on clean set and test on dirty one)</a:t>
            </a:r>
          </a:p>
          <a:p>
            <a:pPr lvl="1"/>
            <a:r>
              <a:rPr lang="en-CA" dirty="0"/>
              <a:t>Systematic class noise (e.g., one class substituted for another): leave in training set</a:t>
            </a:r>
          </a:p>
          <a:p>
            <a:pPr lvl="1"/>
            <a:r>
              <a:rPr lang="en-CA" dirty="0"/>
              <a:t>Unsystematic class noise: eliminate from training set, if possible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34</a:t>
            </a:fld>
            <a:endParaRPr lang="en-NZ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Robust regress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Robust regression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215407"/>
            <a:ext cx="7292861" cy="4961556"/>
          </a:xfrm>
        </p:spPr>
        <p:txBody>
          <a:bodyPr/>
          <a:lstStyle/>
          <a:p>
            <a:r>
              <a:rPr lang="en-CA" dirty="0"/>
              <a:t>“Robust” statistical method =&gt; one that addresses problem of outliers</a:t>
            </a:r>
          </a:p>
          <a:p>
            <a:r>
              <a:rPr lang="en-CA" dirty="0"/>
              <a:t>Possible ways to make regression more robust:</a:t>
            </a:r>
          </a:p>
          <a:p>
            <a:pPr lvl="1"/>
            <a:r>
              <a:rPr lang="en-CA" dirty="0"/>
              <a:t>Minimize absolute error, not squared error </a:t>
            </a:r>
          </a:p>
          <a:p>
            <a:pPr lvl="1"/>
            <a:r>
              <a:rPr lang="en-CA" dirty="0"/>
              <a:t>Remove outliers (e.g.,  10% of points farthest from the regression plane)</a:t>
            </a:r>
          </a:p>
          <a:p>
            <a:pPr lvl="1"/>
            <a:r>
              <a:rPr lang="en-CA" dirty="0"/>
              <a:t>Minimize median instead of mean of squares (copes with outliers in x and y direction)</a:t>
            </a:r>
          </a:p>
          <a:p>
            <a:r>
              <a:rPr lang="en-CA" i="1" dirty="0"/>
              <a:t>Least median of squares regression </a:t>
            </a:r>
            <a:r>
              <a:rPr lang="en-CA" dirty="0"/>
              <a:t>finds the narrowest strip covering half the observations</a:t>
            </a:r>
          </a:p>
          <a:p>
            <a:pPr lvl="1"/>
            <a:r>
              <a:rPr lang="en-CA" dirty="0"/>
              <a:t>Expensive to compute</a:t>
            </a:r>
          </a:p>
          <a:p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35</a:t>
            </a:fld>
            <a:endParaRPr lang="en-NZ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Example: least median of squa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36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00200" y="-77788"/>
            <a:ext cx="7543800" cy="9779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Example: least median of squares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890720" y="2120040"/>
            <a:ext cx="6400799" cy="392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900000" y="1080000"/>
            <a:ext cx="7238880" cy="828089"/>
          </a:xfrm>
          <a:prstGeom prst="rect">
            <a:avLst/>
          </a:prstGeom>
          <a:noFill/>
          <a:ln>
            <a:noFill/>
          </a:ln>
        </p:spPr>
        <p:txBody>
          <a:bodyPr vert="horz" wrap="square" lIns="90360" tIns="44280" rIns="90360" bIns="44280" anchor="t" anchorCtr="0" compatLnSpc="0">
            <a:spAutoFit/>
          </a:bodyPr>
          <a:lstStyle/>
          <a:p>
            <a:pPr marL="0" marR="0" lvl="0" indent="0" algn="l" rtl="0" hangingPunct="0">
              <a:lnSpc>
                <a:spcPct val="100000"/>
              </a:lnSpc>
              <a:spcBef>
                <a:spcPts val="598"/>
              </a:spcBef>
              <a:spcAft>
                <a:spcPts val="0"/>
              </a:spcAft>
              <a:buNone/>
              <a:tabLst>
                <a:tab pos="0" algn="l"/>
                <a:tab pos="914400" algn="l"/>
                <a:tab pos="1828800" algn="l"/>
                <a:tab pos="2743199" algn="l"/>
                <a:tab pos="3657600" algn="l"/>
                <a:tab pos="4572000" algn="l"/>
                <a:tab pos="5486399" algn="l"/>
                <a:tab pos="6400799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Gothic" pitchFamily="2"/>
                <a:cs typeface="Lucidasans" pitchFamily="2"/>
              </a:rPr>
              <a:t>Number of international phone calls from Belgium, 1950</a:t>
            </a:r>
            <a:r>
              <a:rPr lang="en-US" sz="2400" b="0" i="0" u="none" strike="noStrike" baseline="0" dirty="0">
                <a:ln>
                  <a:noFill/>
                </a:ln>
                <a:solidFill>
                  <a:srgbClr val="000000"/>
                </a:solidFill>
                <a:ea typeface="Tahoma" pitchFamily="2"/>
                <a:cs typeface="Tahoma" pitchFamily="2"/>
              </a:rPr>
              <a:t>–1973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Detecting anomali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/>
              <a:t>Detecting anomalies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Visualization can help to detect anomalies</a:t>
            </a:r>
          </a:p>
          <a:p>
            <a:r>
              <a:rPr lang="en-CA" dirty="0"/>
              <a:t>Automatic approach: apply committee of different learning schemes, e.g.,</a:t>
            </a:r>
          </a:p>
          <a:p>
            <a:pPr lvl="1"/>
            <a:r>
              <a:rPr lang="en-CA" dirty="0"/>
              <a:t>decision tree</a:t>
            </a:r>
          </a:p>
          <a:p>
            <a:pPr lvl="1"/>
            <a:r>
              <a:rPr lang="en-CA" dirty="0"/>
              <a:t>nearest-</a:t>
            </a:r>
            <a:r>
              <a:rPr lang="en-CA" dirty="0" err="1"/>
              <a:t>neighbor</a:t>
            </a:r>
            <a:r>
              <a:rPr lang="en-CA" dirty="0"/>
              <a:t> learner</a:t>
            </a:r>
          </a:p>
          <a:p>
            <a:pPr lvl="1"/>
            <a:r>
              <a:rPr lang="en-CA"/>
              <a:t>Support Vector Machines</a:t>
            </a:r>
            <a:endParaRPr lang="en-CA" dirty="0"/>
          </a:p>
          <a:p>
            <a:r>
              <a:rPr lang="en-CA" dirty="0"/>
              <a:t>Conservative </a:t>
            </a:r>
            <a:r>
              <a:rPr lang="en-CA" i="1" dirty="0"/>
              <a:t>consensus </a:t>
            </a:r>
            <a:r>
              <a:rPr lang="en-CA" dirty="0"/>
              <a:t>approach: delete instances incorrectly classified by all of them</a:t>
            </a:r>
          </a:p>
          <a:p>
            <a:pPr lvl="1"/>
            <a:r>
              <a:rPr lang="en-CA" dirty="0"/>
              <a:t>Problem: might sacrifice instances of small classes</a:t>
            </a:r>
          </a:p>
          <a:p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37</a:t>
            </a:fld>
            <a:endParaRPr lang="en-NZ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38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One-Class Learning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663518" y="1334708"/>
            <a:ext cx="7946821" cy="4491811"/>
          </a:xfrm>
        </p:spPr>
        <p:txBody>
          <a:bodyPr>
            <a:norm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Usually training data is available for all classes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Some problems exhibit only a single class at training time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Test instances may belong to this class or a new class not present at training time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This the problem of </a:t>
            </a:r>
            <a:r>
              <a:rPr lang="en-US" i="1" dirty="0"/>
              <a:t>one-class classification</a:t>
            </a:r>
          </a:p>
          <a:p>
            <a:pPr marL="457200" lvl="0" indent="-457200">
              <a:buFont typeface="Arial"/>
              <a:buChar char="•"/>
            </a:pPr>
            <a:r>
              <a:rPr lang="en-US" sz="2400" dirty="0"/>
              <a:t>Predict either </a:t>
            </a:r>
            <a:r>
              <a:rPr lang="en-US" sz="2400" i="1" dirty="0"/>
              <a:t>target</a:t>
            </a:r>
            <a:r>
              <a:rPr lang="en-US" sz="2400" dirty="0"/>
              <a:t> or </a:t>
            </a:r>
            <a:r>
              <a:rPr lang="en-US" sz="2400" i="1" dirty="0"/>
              <a:t>unknown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Note that, in practice, some one-class problems can be re-formulated into two-class ones by collecting negative data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Other applications truly do not have negative data, </a:t>
            </a:r>
            <a:r>
              <a:rPr lang="en-US" sz="2400" dirty="0"/>
              <a:t>e.g., password hardening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39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686192" y="-179388"/>
            <a:ext cx="5675648" cy="1144588"/>
          </a:xfrm>
        </p:spPr>
        <p:txBody>
          <a:bodyPr/>
          <a:lstStyle/>
          <a:p>
            <a:pPr lvl="0"/>
            <a:r>
              <a:rPr lang="en-US" dirty="0"/>
              <a:t>Outlier detection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914400" y="1314450"/>
            <a:ext cx="7600950" cy="4533900"/>
          </a:xfrm>
        </p:spPr>
        <p:txBody>
          <a:bodyPr>
            <a:norm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One-class classification is often used for </a:t>
            </a:r>
            <a:r>
              <a:rPr lang="en-US" i="1" dirty="0"/>
              <a:t>outlier/anomaly/novelty</a:t>
            </a:r>
            <a:r>
              <a:rPr lang="en-US" dirty="0"/>
              <a:t> detection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First, a one-class models is built from the dataset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Then, outliers are defined as instances that are classified as </a:t>
            </a:r>
            <a:r>
              <a:rPr lang="en-US" i="1" dirty="0"/>
              <a:t>unknown</a:t>
            </a:r>
            <a:endParaRPr lang="en-US" dirty="0"/>
          </a:p>
          <a:p>
            <a:pPr marL="457200" lvl="0" indent="-457200">
              <a:buFont typeface="Arial"/>
              <a:buChar char="•"/>
            </a:pPr>
            <a:r>
              <a:rPr lang="en-US" dirty="0"/>
              <a:t>Another method: identify outliers as instances that lie beyond distance </a:t>
            </a:r>
            <a:r>
              <a:rPr lang="en-US" i="1" dirty="0"/>
              <a:t>d</a:t>
            </a:r>
            <a:r>
              <a:rPr lang="en-US" dirty="0"/>
              <a:t> from percentage </a:t>
            </a:r>
            <a:r>
              <a:rPr lang="en-US" i="1" dirty="0"/>
              <a:t>p</a:t>
            </a:r>
            <a:r>
              <a:rPr lang="en-US" dirty="0"/>
              <a:t> of training data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Density estimation is a very useful approach for one-class classification and outlier detection</a:t>
            </a:r>
          </a:p>
          <a:p>
            <a:pPr marL="800100" lvl="1" indent="-457200">
              <a:buFont typeface="Arial"/>
              <a:buChar char="•"/>
            </a:pPr>
            <a:r>
              <a:rPr lang="en-US" dirty="0"/>
              <a:t>Estimate density of the target class and mark low probability test instances as outliers</a:t>
            </a:r>
          </a:p>
          <a:p>
            <a:pPr marL="800100" lvl="1" indent="-457200">
              <a:buFont typeface="Arial"/>
              <a:buChar char="•"/>
            </a:pPr>
            <a:r>
              <a:rPr lang="en-US" dirty="0"/>
              <a:t>Threshold can be adjusted to calibrate sensitivity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Machine learning research steps</a:t>
            </a:r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Data gathering (lab experiments)</a:t>
            </a:r>
          </a:p>
          <a:p>
            <a:r>
              <a:rPr lang="en-US" altLang="en-US" dirty="0"/>
              <a:t>Preprocessing</a:t>
            </a:r>
          </a:p>
          <a:p>
            <a:pPr lvl="1"/>
            <a:r>
              <a:rPr lang="en-US" altLang="en-US" dirty="0"/>
              <a:t>Normalization, standardization, missing values</a:t>
            </a:r>
          </a:p>
          <a:p>
            <a:r>
              <a:rPr lang="en-US" altLang="en-US" dirty="0"/>
              <a:t>Feature selection</a:t>
            </a:r>
          </a:p>
          <a:p>
            <a:pPr lvl="1"/>
            <a:r>
              <a:rPr lang="en-US" altLang="en-US" dirty="0"/>
              <a:t>Filter, wrapper and embedded methods</a:t>
            </a:r>
          </a:p>
          <a:p>
            <a:r>
              <a:rPr lang="en-US" altLang="en-US" dirty="0"/>
              <a:t>Model formation (data mining)</a:t>
            </a:r>
          </a:p>
          <a:p>
            <a:pPr lvl="1"/>
            <a:r>
              <a:rPr lang="en-US" altLang="en-US" dirty="0"/>
              <a:t>Parameter tuning, avoiding over or under fitting</a:t>
            </a:r>
          </a:p>
          <a:p>
            <a:r>
              <a:rPr lang="en-US" altLang="en-US" dirty="0"/>
              <a:t>Model evaluation</a:t>
            </a:r>
          </a:p>
          <a:p>
            <a:pPr lvl="1"/>
            <a:r>
              <a:rPr lang="en-US" altLang="en-US" dirty="0"/>
              <a:t>Cross-validation</a:t>
            </a:r>
          </a:p>
          <a:p>
            <a:r>
              <a:rPr lang="en-US" altLang="en-US" dirty="0"/>
              <a:t>Ensemble learning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40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258310" y="-146050"/>
            <a:ext cx="8789721" cy="114458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Using artificial data for one-class classification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555636" y="1149858"/>
            <a:ext cx="7896846" cy="5580062"/>
          </a:xfrm>
        </p:spPr>
        <p:txBody>
          <a:bodyPr>
            <a:normAutofit/>
          </a:bodyPr>
          <a:lstStyle/>
          <a:p>
            <a:pPr lvl="0"/>
            <a:r>
              <a:rPr lang="en-US" sz="2600" dirty="0"/>
              <a:t>Can we apply standard multi-class techniques to obtain one-class classifiers?</a:t>
            </a:r>
          </a:p>
          <a:p>
            <a:pPr lvl="0"/>
            <a:r>
              <a:rPr lang="en-US" sz="2600" dirty="0"/>
              <a:t>Yes: generate artificial data to represent the unknown non-target class</a:t>
            </a:r>
          </a:p>
          <a:p>
            <a:pPr lvl="1"/>
            <a:r>
              <a:rPr lang="en-US" dirty="0"/>
              <a:t>Can then apply any off-the-shelf multi-class classifier</a:t>
            </a:r>
          </a:p>
          <a:p>
            <a:pPr lvl="1"/>
            <a:r>
              <a:rPr lang="en-US" dirty="0"/>
              <a:t>Can tune rejection rate threshold if classifier produces probability estimates</a:t>
            </a:r>
          </a:p>
          <a:p>
            <a:r>
              <a:rPr lang="en-US" dirty="0"/>
              <a:t>Too much artificial data will overwhelm the target class!</a:t>
            </a:r>
          </a:p>
          <a:p>
            <a:pPr lvl="1"/>
            <a:r>
              <a:rPr lang="en-US" dirty="0"/>
              <a:t>But: unproblematic if multi-class classifier produces accurate class probabilities and is not focused on misclassification error</a:t>
            </a:r>
          </a:p>
          <a:p>
            <a:r>
              <a:rPr lang="en-US" dirty="0"/>
              <a:t>Generate uniformly random data?</a:t>
            </a:r>
          </a:p>
          <a:p>
            <a:pPr lvl="1"/>
            <a:r>
              <a:rPr lang="en-US" dirty="0"/>
              <a:t>Curse of dimensionality – as # attributes increases it becomes infeasible to generate enough data to get good coverage of the space</a:t>
            </a:r>
            <a:endParaRPr lang="en-US" sz="24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41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1493838" y="-179388"/>
            <a:ext cx="7650162" cy="1144588"/>
          </a:xfrm>
        </p:spPr>
        <p:txBody>
          <a:bodyPr/>
          <a:lstStyle/>
          <a:p>
            <a:pPr lvl="0"/>
            <a:r>
              <a:rPr lang="en-US" dirty="0"/>
              <a:t>Generating artificial data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23850" y="971484"/>
            <a:ext cx="8573500" cy="5580063"/>
          </a:xfrm>
        </p:spPr>
        <p:txBody>
          <a:bodyPr>
            <a:normAutofit lnSpcReduction="10000"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Idea: generate data that is </a:t>
            </a:r>
            <a:r>
              <a:rPr lang="en-US" i="1" dirty="0"/>
              <a:t>close</a:t>
            </a:r>
            <a:r>
              <a:rPr lang="en-US" dirty="0"/>
              <a:t> to the target class</a:t>
            </a:r>
          </a:p>
          <a:p>
            <a:pPr marL="457200" lvl="0" indent="-457200">
              <a:buFont typeface="Arial"/>
              <a:buChar char="•"/>
            </a:pPr>
            <a:r>
              <a:rPr lang="en-US" i="1" dirty="0"/>
              <a:t>T</a:t>
            </a:r>
            <a:r>
              <a:rPr lang="en-US" dirty="0"/>
              <a:t> – target class, </a:t>
            </a:r>
            <a:r>
              <a:rPr lang="en-US" i="1" dirty="0"/>
              <a:t>A – </a:t>
            </a:r>
            <a:r>
              <a:rPr lang="en-US" dirty="0"/>
              <a:t>artificial class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Generate artificial data using appropriate distribution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 | </a:t>
            </a:r>
            <a:r>
              <a:rPr lang="en-US" i="1" dirty="0"/>
              <a:t>A</a:t>
            </a:r>
            <a:r>
              <a:rPr lang="en-US" dirty="0"/>
              <a:t>)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Data no longer uniformly distributed -&gt; </a:t>
            </a:r>
            <a:br>
              <a:rPr lang="en-US" dirty="0"/>
            </a:br>
            <a:r>
              <a:rPr lang="en-US" dirty="0"/>
              <a:t>must take this distribution into account when computing membership scores for the one-class model</a:t>
            </a:r>
          </a:p>
          <a:p>
            <a:pPr marL="457200" lvl="0" indent="-457200">
              <a:buFont typeface="Arial"/>
              <a:buChar char="•"/>
            </a:pPr>
            <a:r>
              <a:rPr lang="en-US" sz="2400" dirty="0"/>
              <a:t>Want </a:t>
            </a:r>
            <a:r>
              <a:rPr lang="en-US" i="1" dirty="0"/>
              <a:t>P</a:t>
            </a:r>
            <a:r>
              <a:rPr lang="en-US" sz="2400" dirty="0"/>
              <a:t>(</a:t>
            </a:r>
            <a:r>
              <a:rPr lang="en-US" sz="2400" i="1" dirty="0"/>
              <a:t>X </a:t>
            </a:r>
            <a:r>
              <a:rPr lang="en-US" sz="2400" dirty="0"/>
              <a:t>| </a:t>
            </a:r>
            <a:r>
              <a:rPr lang="en-US" sz="2400" i="1" dirty="0"/>
              <a:t>T</a:t>
            </a:r>
            <a:r>
              <a:rPr lang="en-US" dirty="0"/>
              <a:t>)</a:t>
            </a:r>
            <a:r>
              <a:rPr lang="en-US" sz="2400" dirty="0"/>
              <a:t>, for any  instance </a:t>
            </a:r>
            <a:r>
              <a:rPr lang="en-US" sz="2400" i="1" dirty="0"/>
              <a:t>X</a:t>
            </a:r>
            <a:r>
              <a:rPr lang="en-US" sz="2400" dirty="0"/>
              <a:t>; we know P(</a:t>
            </a:r>
            <a:r>
              <a:rPr lang="en-US" sz="2400" i="1" dirty="0"/>
              <a:t>X</a:t>
            </a:r>
            <a:r>
              <a:rPr lang="en-US" sz="2400" dirty="0"/>
              <a:t> | </a:t>
            </a:r>
            <a:r>
              <a:rPr lang="en-US" sz="2400" i="1" dirty="0"/>
              <a:t>A</a:t>
            </a:r>
            <a:r>
              <a:rPr lang="en-US" dirty="0"/>
              <a:t>)</a:t>
            </a:r>
          </a:p>
          <a:p>
            <a:pPr marL="457200" lvl="0" indent="-457200">
              <a:buFont typeface="Arial"/>
              <a:buChar char="•"/>
            </a:pPr>
            <a:r>
              <a:rPr lang="en-US" sz="2400" dirty="0"/>
              <a:t>Train probability estimator </a:t>
            </a:r>
            <a:r>
              <a:rPr lang="en-US" sz="2400" i="1" dirty="0"/>
              <a:t>P</a:t>
            </a:r>
            <a:r>
              <a:rPr lang="en-US" sz="2400" dirty="0"/>
              <a:t>(</a:t>
            </a:r>
            <a:r>
              <a:rPr lang="en-US" sz="2400" i="1" dirty="0"/>
              <a:t>T</a:t>
            </a:r>
            <a:r>
              <a:rPr lang="en-US" sz="2400" dirty="0"/>
              <a:t> | </a:t>
            </a:r>
            <a:r>
              <a:rPr lang="en-US" sz="2400" i="1" dirty="0"/>
              <a:t>X</a:t>
            </a:r>
            <a:r>
              <a:rPr lang="en-US" sz="2400" dirty="0"/>
              <a:t>) on two classes </a:t>
            </a:r>
            <a:r>
              <a:rPr lang="en-US" sz="2400" i="1" dirty="0"/>
              <a:t>T</a:t>
            </a:r>
            <a:r>
              <a:rPr lang="en-US" sz="2400" dirty="0"/>
              <a:t> and </a:t>
            </a:r>
            <a:r>
              <a:rPr lang="en-US" sz="2400" i="1" dirty="0"/>
              <a:t>A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Then, rewrite </a:t>
            </a:r>
            <a:r>
              <a:rPr lang="en-US" sz="2400" dirty="0"/>
              <a:t>Bayes' rule:</a:t>
            </a:r>
          </a:p>
          <a:p>
            <a:pPr marL="342900" lvl="0" indent="-342900">
              <a:buFont typeface="Arial"/>
              <a:buChar char="•"/>
            </a:pPr>
            <a:endParaRPr lang="en-US" sz="2400" dirty="0"/>
          </a:p>
          <a:p>
            <a:pPr marL="342900" lvl="0" indent="-342900">
              <a:buFont typeface="Arial"/>
              <a:buChar char="•"/>
            </a:pPr>
            <a:endParaRPr lang="en-US" sz="2400" dirty="0"/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For classification, choose a threshold to tune rejection rate</a:t>
            </a:r>
          </a:p>
          <a:p>
            <a:pPr marL="342900" lvl="0" indent="-342900">
              <a:buFont typeface="Arial"/>
              <a:buChar char="•"/>
            </a:pPr>
            <a:r>
              <a:rPr lang="en-US" sz="2400" dirty="0"/>
              <a:t>How to choose P(</a:t>
            </a:r>
            <a:r>
              <a:rPr lang="en-US" sz="2400" i="1" dirty="0"/>
              <a:t>X</a:t>
            </a:r>
            <a:r>
              <a:rPr lang="en-US" sz="2400" dirty="0"/>
              <a:t> | </a:t>
            </a:r>
            <a:r>
              <a:rPr lang="en-US" sz="2400" i="1" dirty="0"/>
              <a:t>A</a:t>
            </a:r>
            <a:r>
              <a:rPr lang="en-US" dirty="0"/>
              <a:t>)</a:t>
            </a:r>
            <a:r>
              <a:rPr lang="en-US" sz="2400" dirty="0"/>
              <a:t>? Apply a density estimator to the target class and use resulting function to model the artificial class</a:t>
            </a:r>
          </a:p>
          <a:p>
            <a:pPr lvl="0"/>
            <a:endParaRPr lang="en-US" sz="2600" dirty="0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0814886"/>
              </p:ext>
            </p:extLst>
          </p:nvPr>
        </p:nvGraphicFramePr>
        <p:xfrm>
          <a:off x="3372533" y="4148122"/>
          <a:ext cx="490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451100" imgH="419100" progId="Equation.3">
                  <p:embed/>
                </p:oleObj>
              </mc:Choice>
              <mc:Fallback>
                <p:oleObj name="Equation" r:id="rId3" imgW="2451100" imgH="419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72533" y="4148122"/>
                        <a:ext cx="49022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42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358764" y="-179388"/>
            <a:ext cx="8452482" cy="1144588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Transforming multiple classes to binary ones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type="body" idx="4294967295"/>
          </p:nvPr>
        </p:nvSpPr>
        <p:spPr>
          <a:xfrm>
            <a:off x="358764" y="1224215"/>
            <a:ext cx="8229600" cy="4674060"/>
          </a:xfrm>
        </p:spPr>
        <p:txBody>
          <a:bodyPr>
            <a:normAutofit/>
          </a:bodyPr>
          <a:lstStyle/>
          <a:p>
            <a:pPr marL="457200" lvl="0" indent="-457200">
              <a:buFont typeface="Arial"/>
              <a:buChar char="•"/>
            </a:pPr>
            <a:r>
              <a:rPr lang="en-US" dirty="0"/>
              <a:t>Some learning algorithms only work with two class problems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Sophisticated multi-class variants exist in many cases but can be very slow or difficult to implement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A common alternative is to transform multi-class problems into multiple two-class ones</a:t>
            </a:r>
          </a:p>
          <a:p>
            <a:pPr marL="457200" lvl="0" indent="-457200">
              <a:buFont typeface="Arial"/>
              <a:buChar char="•"/>
            </a:pPr>
            <a:r>
              <a:rPr lang="en-US" dirty="0"/>
              <a:t>Simple methods:</a:t>
            </a:r>
          </a:p>
          <a:p>
            <a:pPr lvl="1"/>
            <a:r>
              <a:rPr lang="en-US" dirty="0"/>
              <a:t>Discriminate each class against the union of the others – </a:t>
            </a:r>
            <a:r>
              <a:rPr lang="en-US" i="1" dirty="0"/>
              <a:t>one-vs.-rest</a:t>
            </a:r>
          </a:p>
          <a:p>
            <a:pPr lvl="1"/>
            <a:r>
              <a:rPr lang="en-US" dirty="0"/>
              <a:t>Build a classifier for every pair of classes – </a:t>
            </a:r>
            <a:r>
              <a:rPr lang="en-US" i="1"/>
              <a:t>pairwise classification</a:t>
            </a:r>
            <a:endParaRPr lang="en-US" i="1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Weka</a:t>
            </a:r>
            <a:r>
              <a:rPr lang="en-CA" dirty="0"/>
              <a:t> implementations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063" y="1215407"/>
            <a:ext cx="8395080" cy="4961556"/>
          </a:xfrm>
        </p:spPr>
        <p:txBody>
          <a:bodyPr>
            <a:normAutofit/>
          </a:bodyPr>
          <a:lstStyle/>
          <a:p>
            <a:r>
              <a:rPr lang="en-US" dirty="0"/>
              <a:t>Attribute selection</a:t>
            </a:r>
            <a:endParaRPr lang="en-CA" dirty="0"/>
          </a:p>
          <a:p>
            <a:pPr lvl="1"/>
            <a:r>
              <a:rPr lang="en-US" sz="1900" dirty="0" err="1"/>
              <a:t>CfsSubsetEval</a:t>
            </a:r>
            <a:r>
              <a:rPr lang="en-US" sz="1900" dirty="0"/>
              <a:t> (correlation-based attribute subset evaluator)</a:t>
            </a:r>
            <a:endParaRPr lang="en-CA" sz="1900" dirty="0"/>
          </a:p>
          <a:p>
            <a:pPr lvl="1"/>
            <a:r>
              <a:rPr lang="en-US" sz="1900" dirty="0" err="1"/>
              <a:t>ConsistencySubsetEval</a:t>
            </a:r>
            <a:r>
              <a:rPr lang="en-US" sz="1900" dirty="0"/>
              <a:t> (measures class consistency for a given set of attributes, in the </a:t>
            </a:r>
            <a:r>
              <a:rPr lang="en-US" sz="1900" dirty="0" err="1"/>
              <a:t>consistencySubsetEval</a:t>
            </a:r>
            <a:r>
              <a:rPr lang="en-US" sz="1900" dirty="0"/>
              <a:t> package)</a:t>
            </a:r>
            <a:endParaRPr lang="en-CA" sz="1900" dirty="0"/>
          </a:p>
          <a:p>
            <a:pPr lvl="1"/>
            <a:r>
              <a:rPr lang="en-US" sz="1900" dirty="0" err="1"/>
              <a:t>ClassifierSubsetEval</a:t>
            </a:r>
            <a:r>
              <a:rPr lang="en-US" sz="1900" dirty="0"/>
              <a:t> (uses a classifier for evaluating subsets of attributes, in the </a:t>
            </a:r>
            <a:r>
              <a:rPr lang="en-US" sz="1900" dirty="0" err="1"/>
              <a:t>classifierBasedAttributeSelection</a:t>
            </a:r>
            <a:r>
              <a:rPr lang="en-US" sz="1900" dirty="0"/>
              <a:t> package)</a:t>
            </a:r>
            <a:endParaRPr lang="en-CA" sz="1900" dirty="0"/>
          </a:p>
          <a:p>
            <a:pPr lvl="1"/>
            <a:r>
              <a:rPr lang="en-US" sz="1900" dirty="0" err="1"/>
              <a:t>SVMAttributeEval</a:t>
            </a:r>
            <a:r>
              <a:rPr lang="en-US" sz="1900" dirty="0"/>
              <a:t> (ranks attributes according to the magnitude of the coefficients learned by an SVM, in the </a:t>
            </a:r>
            <a:r>
              <a:rPr lang="en-US" sz="1900" dirty="0" err="1"/>
              <a:t>SVMAttributeEval</a:t>
            </a:r>
            <a:r>
              <a:rPr lang="en-US" sz="1900" dirty="0"/>
              <a:t> package)</a:t>
            </a:r>
          </a:p>
          <a:p>
            <a:pPr lvl="1"/>
            <a:r>
              <a:rPr lang="en-US" sz="1900" dirty="0" err="1"/>
              <a:t>ReliefF</a:t>
            </a:r>
            <a:r>
              <a:rPr lang="en-US" sz="1900" dirty="0"/>
              <a:t> (instance-based approach for ranking attributes)</a:t>
            </a:r>
          </a:p>
          <a:p>
            <a:pPr lvl="1"/>
            <a:r>
              <a:rPr lang="en-US" sz="1900" dirty="0" err="1"/>
              <a:t>WrapperSubsetEval</a:t>
            </a:r>
            <a:r>
              <a:rPr lang="en-US" sz="1900" dirty="0"/>
              <a:t> (uses a classifier plus cross-validation)</a:t>
            </a:r>
            <a:endParaRPr lang="en-CA" sz="1900" dirty="0"/>
          </a:p>
          <a:p>
            <a:pPr lvl="1"/>
            <a:r>
              <a:rPr lang="en-US" sz="1900" dirty="0" err="1"/>
              <a:t>GreedyStepwise</a:t>
            </a:r>
            <a:r>
              <a:rPr lang="en-US" sz="1900" dirty="0"/>
              <a:t> (forward selection and backward elimination search)</a:t>
            </a:r>
            <a:endParaRPr lang="en-CA" sz="1900" dirty="0"/>
          </a:p>
          <a:p>
            <a:pPr lvl="1"/>
            <a:r>
              <a:rPr lang="en-US" sz="1900" dirty="0" err="1"/>
              <a:t>LinearForwardSelection</a:t>
            </a:r>
            <a:r>
              <a:rPr lang="en-US" sz="1900" dirty="0"/>
              <a:t> (forward selection with a sliding window of attribute choices at each step of the search, in the </a:t>
            </a:r>
            <a:r>
              <a:rPr lang="en-US" sz="1900" dirty="0" err="1"/>
              <a:t>linearForwardSelection</a:t>
            </a:r>
            <a:r>
              <a:rPr lang="en-US" sz="1900" dirty="0"/>
              <a:t> package)</a:t>
            </a:r>
            <a:endParaRPr lang="en-CA" sz="1900" dirty="0"/>
          </a:p>
          <a:p>
            <a:pPr lvl="1"/>
            <a:r>
              <a:rPr lang="en-US" sz="1900" dirty="0" err="1"/>
              <a:t>BestFirst</a:t>
            </a:r>
            <a:r>
              <a:rPr lang="en-US" sz="1900" dirty="0"/>
              <a:t> (search method that uses greedy hill-climbing with backtracking)</a:t>
            </a:r>
            <a:endParaRPr lang="en-CA" sz="1900" dirty="0"/>
          </a:p>
          <a:p>
            <a:pPr lvl="1"/>
            <a:r>
              <a:rPr lang="en-US" sz="1900" dirty="0" err="1"/>
              <a:t>RaceSearch</a:t>
            </a:r>
            <a:r>
              <a:rPr lang="en-US" sz="1900" dirty="0"/>
              <a:t> (uses the race search methodology, in the </a:t>
            </a:r>
            <a:r>
              <a:rPr lang="en-US" sz="1900" dirty="0" err="1"/>
              <a:t>raceSearch</a:t>
            </a:r>
            <a:r>
              <a:rPr lang="en-US" sz="1900" dirty="0"/>
              <a:t> package)</a:t>
            </a:r>
            <a:endParaRPr lang="en-CA" sz="1900" dirty="0"/>
          </a:p>
          <a:p>
            <a:pPr lvl="1"/>
            <a:r>
              <a:rPr lang="en-US" sz="1900" dirty="0"/>
              <a:t>Ranker (ranks individual attributes according to their evaluation)</a:t>
            </a:r>
            <a:endParaRPr lang="en-CA" sz="1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43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4083186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Weka</a:t>
            </a:r>
            <a:r>
              <a:rPr lang="en-CA" dirty="0"/>
              <a:t> implementations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Learning decision tables: </a:t>
            </a:r>
            <a:r>
              <a:rPr lang="en-US" sz="2600" dirty="0" err="1"/>
              <a:t>DecisionTable</a:t>
            </a:r>
            <a:endParaRPr lang="en-CA" sz="2600" dirty="0"/>
          </a:p>
          <a:p>
            <a:r>
              <a:rPr lang="en-US" dirty="0"/>
              <a:t>Discretization</a:t>
            </a:r>
            <a:endParaRPr lang="en-CA" dirty="0"/>
          </a:p>
          <a:p>
            <a:pPr lvl="1"/>
            <a:r>
              <a:rPr lang="en-US" dirty="0"/>
              <a:t>Discretize (unsupervised and supervised versions)</a:t>
            </a:r>
            <a:endParaRPr lang="en-CA" dirty="0"/>
          </a:p>
          <a:p>
            <a:pPr lvl="1"/>
            <a:r>
              <a:rPr lang="en-US" dirty="0" err="1"/>
              <a:t>PKIDiscretize</a:t>
            </a:r>
            <a:r>
              <a:rPr lang="en-US" dirty="0"/>
              <a:t> (proportional k-interval discretization)</a:t>
            </a:r>
            <a:endParaRPr lang="en-CA" dirty="0"/>
          </a:p>
          <a:p>
            <a:pPr lvl="0"/>
            <a:r>
              <a:rPr lang="en-US" dirty="0" err="1"/>
              <a:t>PrincipalComponents</a:t>
            </a:r>
            <a:r>
              <a:rPr lang="en-US" dirty="0"/>
              <a:t> and </a:t>
            </a:r>
            <a:r>
              <a:rPr lang="en-US" dirty="0" err="1"/>
              <a:t>RandomProjection</a:t>
            </a:r>
            <a:r>
              <a:rPr lang="en-US" dirty="0"/>
              <a:t> </a:t>
            </a:r>
          </a:p>
          <a:p>
            <a:pPr lvl="0"/>
            <a:r>
              <a:rPr lang="en-US" dirty="0" err="1"/>
              <a:t>FastICA</a:t>
            </a:r>
            <a:r>
              <a:rPr lang="en-US" dirty="0"/>
              <a:t> (independent component analysis, in the </a:t>
            </a:r>
            <a:r>
              <a:rPr lang="en-US" dirty="0" err="1"/>
              <a:t>StudentFilters</a:t>
            </a:r>
            <a:r>
              <a:rPr lang="en-US" dirty="0"/>
              <a:t> package)</a:t>
            </a:r>
            <a:endParaRPr lang="en-CA" dirty="0"/>
          </a:p>
          <a:p>
            <a:pPr lvl="0"/>
            <a:r>
              <a:rPr lang="en-US" dirty="0" err="1"/>
              <a:t>StringToWordVector</a:t>
            </a:r>
            <a:r>
              <a:rPr lang="en-US" dirty="0"/>
              <a:t> (text to attribute vectors)</a:t>
            </a:r>
            <a:endParaRPr lang="en-CA" dirty="0"/>
          </a:p>
          <a:p>
            <a:pPr lvl="0"/>
            <a:r>
              <a:rPr lang="en-US" dirty="0" err="1"/>
              <a:t>PLSFilter</a:t>
            </a:r>
            <a:r>
              <a:rPr lang="en-US" dirty="0"/>
              <a:t> (partial least squares transformation) </a:t>
            </a:r>
            <a:endParaRPr lang="en-CA" dirty="0"/>
          </a:p>
          <a:p>
            <a:pPr lvl="0"/>
            <a:r>
              <a:rPr lang="en-US" dirty="0"/>
              <a:t>Resampling and reservoir sampling</a:t>
            </a:r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44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8103734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Weka</a:t>
            </a:r>
            <a:r>
              <a:rPr lang="en-CA" dirty="0"/>
              <a:t> implementations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OneClassClassifier</a:t>
            </a:r>
            <a:endParaRPr lang="en-US" dirty="0"/>
          </a:p>
          <a:p>
            <a:pPr lvl="1"/>
            <a:r>
              <a:rPr lang="en-US" dirty="0"/>
              <a:t>Implements one-class classification using artificial data (available in the </a:t>
            </a:r>
            <a:r>
              <a:rPr lang="en-US" dirty="0" err="1"/>
              <a:t>oneClassClassifier</a:t>
            </a:r>
            <a:r>
              <a:rPr lang="en-US" dirty="0"/>
              <a:t> package) </a:t>
            </a:r>
          </a:p>
          <a:p>
            <a:r>
              <a:rPr lang="en-US" dirty="0"/>
              <a:t>Many other preprocessing tools are available:</a:t>
            </a:r>
          </a:p>
          <a:p>
            <a:pPr lvl="1"/>
            <a:r>
              <a:rPr lang="en-US" dirty="0"/>
              <a:t>Arithmetic operations; time-series operations; obfuscation; generating cluster membership values; adding noise; various conversions between numeric, binary, and nominal attributes; and various data cleansing operations </a:t>
            </a:r>
            <a:endParaRPr lang="en-CA" dirty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45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91277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381000"/>
            <a:ext cx="7772400" cy="1143000"/>
          </a:xfrm>
        </p:spPr>
        <p:txBody>
          <a:bodyPr/>
          <a:lstStyle/>
          <a:p>
            <a:r>
              <a:rPr lang="en-US" dirty="0"/>
              <a:t>Common mistakes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Rushing to the modeling step</a:t>
            </a:r>
          </a:p>
          <a:p>
            <a:r>
              <a:rPr lang="en-US" dirty="0"/>
              <a:t>Only trying a few “popular” approaches</a:t>
            </a:r>
          </a:p>
          <a:p>
            <a:r>
              <a:rPr lang="en-US" dirty="0"/>
              <a:t>Using the default settings of a package</a:t>
            </a:r>
          </a:p>
          <a:p>
            <a:r>
              <a:rPr lang="en-US" dirty="0"/>
              <a:t>Over-fitting or under-fitting at different levels</a:t>
            </a:r>
          </a:p>
          <a:p>
            <a:r>
              <a:rPr lang="en-US" dirty="0"/>
              <a:t>Using wrong/unsuitable performance measures</a:t>
            </a:r>
          </a:p>
          <a:p>
            <a:r>
              <a:rPr lang="en-US" dirty="0"/>
              <a:t>Not paying enough attention to outliers</a:t>
            </a:r>
          </a:p>
          <a:p>
            <a:r>
              <a:rPr lang="en-US" dirty="0"/>
              <a:t>The curse of dimensionality</a:t>
            </a:r>
          </a:p>
        </p:txBody>
      </p:sp>
    </p:spTree>
    <p:extLst>
      <p:ext uri="{BB962C8B-B14F-4D97-AF65-F5344CB8AC3E}">
        <p14:creationId xmlns:p14="http://schemas.microsoft.com/office/powerpoint/2010/main" val="3204183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se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/>
              <a:t>Attribute selection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Attribute selection is often important in practice</a:t>
            </a:r>
          </a:p>
          <a:p>
            <a:r>
              <a:rPr lang="en-CA" dirty="0"/>
              <a:t>For example, adding a random (i.e., irrelevant) attribute can significantly degrade C4.5’s performance</a:t>
            </a:r>
          </a:p>
          <a:p>
            <a:pPr lvl="1"/>
            <a:r>
              <a:rPr lang="en-CA" dirty="0"/>
              <a:t>Problem: C4.5’s built-in attribute selection is based on smaller and smaller amounts of data</a:t>
            </a:r>
          </a:p>
          <a:p>
            <a:r>
              <a:rPr lang="en-CA" dirty="0"/>
              <a:t>Instance-based learning is particularly susceptible to irrelevant attributes</a:t>
            </a:r>
          </a:p>
          <a:p>
            <a:pPr lvl="1"/>
            <a:r>
              <a:rPr lang="en-CA" dirty="0"/>
              <a:t>Number of training instances required increases exponentially with number of irrelevant attributes</a:t>
            </a:r>
          </a:p>
          <a:p>
            <a:r>
              <a:rPr lang="en-CA" dirty="0"/>
              <a:t>Exception: naïve Bayes can cope well with irrelevant attributes</a:t>
            </a:r>
          </a:p>
          <a:p>
            <a:r>
              <a:rPr lang="en-CA" dirty="0"/>
              <a:t>Note that relevant attributes can also be harmful if they mislead the learning algorithm</a:t>
            </a:r>
          </a:p>
          <a:p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6</a:t>
            </a:fld>
            <a:endParaRPr lang="en-N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cheme-independent attribute se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61034" y="64689"/>
            <a:ext cx="7654316" cy="70006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Scheme-independent attribute selection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i="1" dirty="0"/>
              <a:t>Filter</a:t>
            </a:r>
            <a:r>
              <a:rPr lang="en-CA" dirty="0"/>
              <a:t> approach to attribute selection: assess attributes based on general characteristics of the data</a:t>
            </a:r>
          </a:p>
          <a:p>
            <a:r>
              <a:rPr lang="en-CA" dirty="0"/>
              <a:t>In this approach, the attributes are selected in a manner that is independent of the target machine learning scheme</a:t>
            </a:r>
          </a:p>
          <a:p>
            <a:r>
              <a:rPr lang="en-CA" dirty="0"/>
              <a:t>One method: find smallest subset of attributes that separates data</a:t>
            </a:r>
          </a:p>
          <a:p>
            <a:r>
              <a:rPr lang="en-CA" dirty="0"/>
              <a:t>Another method: use a fast learning scheme that is different from the target learning scheme to find relevant attributes</a:t>
            </a:r>
          </a:p>
          <a:p>
            <a:pPr lvl="1"/>
            <a:r>
              <a:rPr lang="en-CA" dirty="0"/>
              <a:t>E.g., use attributes selected by C4.5 and 1R, or coefficients of linear model, possibly applied recursively (</a:t>
            </a:r>
            <a:r>
              <a:rPr lang="en-CA" i="1" dirty="0"/>
              <a:t>recursive feature elimination</a:t>
            </a:r>
            <a:r>
              <a:rPr lang="en-CA" dirty="0"/>
              <a:t>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7</a:t>
            </a:fld>
            <a:endParaRPr lang="en-N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817982" y="64689"/>
            <a:ext cx="7697368" cy="70006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Scheme-independent attribute selection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Attribute weighting techniques based on instance-based learning can also be used for filtering</a:t>
            </a:r>
          </a:p>
          <a:p>
            <a:pPr lvl="1"/>
            <a:r>
              <a:rPr lang="en-CA" dirty="0"/>
              <a:t>Original approach for doing this cannot find redundant attributes (but a fix has been suggested)</a:t>
            </a:r>
          </a:p>
          <a:p>
            <a:r>
              <a:rPr lang="en-CA" dirty="0"/>
              <a:t>Correlation-based Feature Selection (CFS):</a:t>
            </a:r>
          </a:p>
          <a:p>
            <a:pPr lvl="1"/>
            <a:r>
              <a:rPr lang="en-CA" dirty="0"/>
              <a:t>Correlation between attributes measured by symmetric uncertainty:</a:t>
            </a:r>
            <a:br>
              <a:rPr lang="en-CA" dirty="0"/>
            </a:br>
            <a:br>
              <a:rPr lang="en-CA" dirty="0"/>
            </a:br>
            <a:br>
              <a:rPr lang="en-CA" dirty="0"/>
            </a:br>
            <a:endParaRPr lang="en-CA" dirty="0"/>
          </a:p>
          <a:p>
            <a:pPr lvl="1"/>
            <a:r>
              <a:rPr lang="en-CA" dirty="0"/>
              <a:t>Goodness of subset of attributes measured by</a:t>
            </a:r>
            <a:br>
              <a:rPr lang="en-CA" dirty="0"/>
            </a:br>
            <a:br>
              <a:rPr lang="en-CA" dirty="0"/>
            </a:br>
            <a:br>
              <a:rPr lang="en-CA" dirty="0"/>
            </a:br>
            <a:br>
              <a:rPr lang="en-CA" dirty="0"/>
            </a:br>
            <a:br>
              <a:rPr lang="en-CA" dirty="0"/>
            </a:br>
            <a:br>
              <a:rPr lang="en-CA" dirty="0"/>
            </a:br>
            <a:r>
              <a:rPr lang="en-CA" dirty="0"/>
              <a:t>breaking ties in favour of smaller subsets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8</a:t>
            </a:fld>
            <a:endParaRPr lang="en-NZ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780870"/>
              </p:ext>
            </p:extLst>
          </p:nvPr>
        </p:nvGraphicFramePr>
        <p:xfrm>
          <a:off x="2048884" y="3279786"/>
          <a:ext cx="525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628900" imgH="419100" progId="Equation.3">
                  <p:embed/>
                </p:oleObj>
              </mc:Choice>
              <mc:Fallback>
                <p:oleObj name="Equation" r:id="rId3" imgW="2628900" imgH="419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48884" y="3279786"/>
                        <a:ext cx="5257800" cy="838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322063"/>
              </p:ext>
            </p:extLst>
          </p:nvPr>
        </p:nvGraphicFramePr>
        <p:xfrm>
          <a:off x="2603499" y="4685241"/>
          <a:ext cx="3937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968500" imgH="342900" progId="Equation.3">
                  <p:embed/>
                </p:oleObj>
              </mc:Choice>
              <mc:Fallback>
                <p:oleObj name="Equation" r:id="rId5" imgW="1968500" imgH="3429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03499" y="4685241"/>
                        <a:ext cx="3937000" cy="68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49597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Attribute subsets for weather d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D3929-19F2-429B-ADDC-CA064EDFCD10}" type="slidenum">
              <a:rPr lang="en-NZ" smtClean="0"/>
              <a:pPr/>
              <a:t>9</a:t>
            </a:fld>
            <a:endParaRPr lang="en-NZ"/>
          </a:p>
        </p:txBody>
      </p:sp>
      <p:sp>
        <p:nvSpPr>
          <p:cNvPr id="2" name="Title 1"/>
          <p:cNvSpPr txBox="1">
            <a:spLocks noGrp="1"/>
          </p:cNvSpPr>
          <p:nvPr>
            <p:ph type="title" idx="4294967295"/>
          </p:nvPr>
        </p:nvSpPr>
        <p:spPr>
          <a:xfrm>
            <a:off x="609600" y="-166688"/>
            <a:ext cx="8534400" cy="1066801"/>
          </a:xfrm>
        </p:spPr>
        <p:txBody>
          <a:bodyPr wrap="square" lIns="90360" tIns="44280" rIns="90360" bIns="44280" anchorCtr="0"/>
          <a:lstStyle/>
          <a:p>
            <a:pPr lvl="0"/>
            <a:r>
              <a:rPr lang="en-US" sz="3600" dirty="0"/>
              <a:t>Attribute subsets for weather data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89720" y="1056599"/>
            <a:ext cx="7010280" cy="524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16589</TotalTime>
  <Words>3514</Words>
  <Application>Microsoft Office PowerPoint</Application>
  <PresentationFormat>On-screen Show (4:3)</PresentationFormat>
  <Paragraphs>498</Paragraphs>
  <Slides>45</Slides>
  <Notes>36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6" baseType="lpstr">
      <vt:lpstr>Arial</vt:lpstr>
      <vt:lpstr>Calibri</vt:lpstr>
      <vt:lpstr>Calibri Light</vt:lpstr>
      <vt:lpstr>Gothic</vt:lpstr>
      <vt:lpstr>StarSymbol</vt:lpstr>
      <vt:lpstr>Symbol</vt:lpstr>
      <vt:lpstr>Tahoma</vt:lpstr>
      <vt:lpstr>Times New Roman</vt:lpstr>
      <vt:lpstr>Utopia</vt:lpstr>
      <vt:lpstr>Office Theme</vt:lpstr>
      <vt:lpstr>Equation</vt:lpstr>
      <vt:lpstr>PowerPoint Presentation</vt:lpstr>
      <vt:lpstr>Data transformations</vt:lpstr>
      <vt:lpstr>Just apply a learner? NO!</vt:lpstr>
      <vt:lpstr>Machine learning research steps</vt:lpstr>
      <vt:lpstr>Common mistakes</vt:lpstr>
      <vt:lpstr>Attribute selection</vt:lpstr>
      <vt:lpstr>Scheme-independent attribute selection</vt:lpstr>
      <vt:lpstr>Scheme-independent attribute selection</vt:lpstr>
      <vt:lpstr>Attribute subsets for weather data</vt:lpstr>
      <vt:lpstr>Searching the attribute space</vt:lpstr>
      <vt:lpstr>Scheme-specific selection</vt:lpstr>
      <vt:lpstr>Attribute discretization</vt:lpstr>
      <vt:lpstr>Discretization: unsupervised</vt:lpstr>
      <vt:lpstr>Discretization: supervised</vt:lpstr>
      <vt:lpstr>Example: temperature attribute</vt:lpstr>
      <vt:lpstr>Formula for MDL stopping criterion</vt:lpstr>
      <vt:lpstr>Supervised discretization: other methods</vt:lpstr>
      <vt:lpstr>Error-based vs. entropy-based</vt:lpstr>
      <vt:lpstr>Error-based vs. entropy-based</vt:lpstr>
      <vt:lpstr>The converse of discretization</vt:lpstr>
      <vt:lpstr>Projections</vt:lpstr>
      <vt:lpstr>Principal component analysis</vt:lpstr>
      <vt:lpstr>Example: 10-dimensional data</vt:lpstr>
      <vt:lpstr>Random projections</vt:lpstr>
      <vt:lpstr>Partial least-squares regression</vt:lpstr>
      <vt:lpstr>An algorithm for PLS</vt:lpstr>
      <vt:lpstr>Independent component analysis (ICA)</vt:lpstr>
      <vt:lpstr>Correlation vs. statistical independence</vt:lpstr>
      <vt:lpstr>ICA and Mutual Information</vt:lpstr>
      <vt:lpstr>ICA &amp; FastICA</vt:lpstr>
      <vt:lpstr>Text to attribute vectors</vt:lpstr>
      <vt:lpstr>Time series</vt:lpstr>
      <vt:lpstr>Sampling</vt:lpstr>
      <vt:lpstr>Automatic data cleansing</vt:lpstr>
      <vt:lpstr>Robust regression</vt:lpstr>
      <vt:lpstr>Example: least median of squares</vt:lpstr>
      <vt:lpstr>Detecting anomalies</vt:lpstr>
      <vt:lpstr>One-Class Learning</vt:lpstr>
      <vt:lpstr>Outlier detection</vt:lpstr>
      <vt:lpstr>Using artificial data for one-class classification</vt:lpstr>
      <vt:lpstr>Generating artificial data</vt:lpstr>
      <vt:lpstr>Transforming multiple classes to binary ones</vt:lpstr>
      <vt:lpstr>Weka implementations</vt:lpstr>
      <vt:lpstr>Weka implementations</vt:lpstr>
      <vt:lpstr>Weka implementations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Eibe Frank</dc:creator>
  <cp:lastModifiedBy>Khaled M Rasheed</cp:lastModifiedBy>
  <cp:revision>183</cp:revision>
  <dcterms:created xsi:type="dcterms:W3CDTF">2006-03-03T17:32:48Z</dcterms:created>
  <dcterms:modified xsi:type="dcterms:W3CDTF">2026-03-16T19:56:58Z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 1">
    <vt:lpwstr/>
  </property>
  <property fmtid="{D5CDD505-2E9C-101B-9397-08002B2CF9AE}" pid="3" name="Info 2">
    <vt:lpwstr/>
  </property>
  <property fmtid="{D5CDD505-2E9C-101B-9397-08002B2CF9AE}" pid="4" name="Info 3">
    <vt:lpwstr/>
  </property>
  <property fmtid="{D5CDD505-2E9C-101B-9397-08002B2CF9AE}" pid="5" name="Info 4">
    <vt:lpwstr/>
  </property>
</Properties>
</file>