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24" r:id="rId26"/>
    <p:sldId id="32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26" r:id="rId50"/>
    <p:sldId id="327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8" r:id="rId74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BFB7D4A-9204-466A-8335-032B2199D3F6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491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702DCA0C-02CC-4F98-B7A5-2EEF2B8A33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7905DB-314A-4050-B062-49D413186F34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F3631D-DAD3-4D8C-8ABA-BB872B29C544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873FADE-6D36-4A01-874F-76858E1B7B55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A334BA-9140-438E-8AF2-6280DF4BE026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1EE760-6C63-4512-8361-DE7D65C23A94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71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A355E18-9B79-4CA5-9B94-2EFF853CB1B2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55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C4EE8B-497F-48D0-87B9-F66AF7EA18A2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5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5C17FE-A352-4667-BFF0-654EE789333B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267219-BDF8-4C75-8A3C-603F11F31FC9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B07C16-336C-4EEA-AF12-8978C4A116AF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990484-266F-4098-BFB2-0C9F6C750396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49D0FE-5D8C-476A-B59A-94B91D4069F0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5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D840FA-0894-4011-BDEC-8396A8F007F2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9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186D84-1817-45E0-9E02-1E8A99B82B3F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8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0D18C29-407F-46E8-B9E1-11C685C26177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6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EF3D89-A995-4190-8FA5-95AC179157CF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8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2C5DF1-7AFD-487D-A2C5-FB0D745FE875}" type="slidenum"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2BC8C1-B950-408C-9AD6-C8775DFC68DB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0749F7-9DCA-4B5B-83CC-B74D7B98607A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E819F5-C804-4152-A490-A7CF66105FCD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15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305CD2-E9EC-4791-A2E5-B9FA6F2E5BFE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2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24BA3C-31BF-421B-A12C-3AF869939C6D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9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F8BE77-8CE6-4F51-A647-E8A5DDF2E60E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973B91-F840-4DC4-859B-8B6ADE035BE4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2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C69B86-CE71-424D-A3C3-9778593D0E89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6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FA319C-39D4-40B2-BC8D-DC21C054B17E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2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DB8CA2-1B1C-4287-87F5-8B83115E333B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4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10E2DA-3501-412F-932E-F09E37CE99AA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7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7E1BF77-6A0B-4037-A039-BA6E380351E3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9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C0A018-42FC-45F2-9739-86C4D9502F88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958226-6786-4F8C-9BFC-73A3D58CBF65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3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F03255-674B-4309-9B7B-99418C25DAB2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0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1669E4-3C22-4FAD-AFD8-EB4376AA8250}" type="slidenum"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9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9F0030-5E37-433B-A443-933325142B76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3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0AB76F-7ED7-4A18-848C-0C5C82C30B84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C3AF062-91D3-4FF8-B9E9-FD3C1BBA2E8E}" type="slidenum">
              <a:t>44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0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A6B7BC7-4242-4343-B01A-F96F03904E30}" type="slidenum"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75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0167502-5606-494C-8966-4B778327047D}" type="slidenum"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96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DE4790-01C9-40F1-B4D5-526D0A1D5B89}" type="slidenum"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7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48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45F205-A5F0-4DAB-A794-D9A179821100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47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4FE9660-7F0F-4210-9B2B-D49C5944A0C3}" type="slidenum"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52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0CD17D-97C1-4925-8113-EA66F5CE6EEE}" type="slidenum"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82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A783FD7-4BBD-48A4-8C9D-C911F506FD53}" type="slidenum"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1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B4811C-0F66-4A75-83DB-744DBC0DB9D0}" type="slidenum">
              <a:t>54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10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4CAD58-565D-412A-AC53-94D9C10D5C6E}" type="slidenum"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5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078676-161A-43C8-A29F-984384D829F2}" type="slidenum"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62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281FA2-8B35-4824-8C50-1E0302295D48}" type="slidenum">
              <a:t>57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14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36E6FD-AE47-4AFB-ADEE-2BFCB29CC65D}" type="slidenum">
              <a:t>58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31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43B9AA-479C-48F1-A037-4B5E44F03FB1}" type="slidenum">
              <a:t>59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96130A6-D5FC-467B-B0EE-7C39EBFA6304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706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146FF5D-EBF7-4389-B722-88C527CF65EE}" type="slidenum"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37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254A25-8031-43D1-B01B-1B21CC6A4F19}" type="slidenum"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04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E4D023-C435-45B3-94AD-ED485100FB34}" type="slidenum"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3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5066BD-061B-445A-86C9-A037BF2ADB4C}" type="slidenum">
              <a:t>63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22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932A05-07CF-4114-BFB6-3DC701F48969}" type="slidenum"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54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8334EA-E6F9-40A1-95E8-3E7526EDC0B2}" type="slidenum"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66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BB0311-BFC1-4D16-9BB6-0A312C7DD53C}" type="slidenum">
              <a:t>66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35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07C50F-24D0-4C7D-B27D-A881157C3A5F}" type="slidenum"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06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21273B-5E98-4C5C-BE37-B82063D04425}" type="slidenum">
              <a:t>68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48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F398B2-1DEB-4B8D-A8C5-EC95F1FFD2BA}" type="slidenum">
              <a:t>69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FBC6B38-0CA3-4FDB-A186-5E071E5113C1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31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2C5078-6E1E-425B-90A6-8C73C78FA3A0}" type="slidenum">
              <a:t>70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04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6D2848-D1F9-4AE0-8072-0EF70AB84ADD}" type="slidenum">
              <a:t>71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64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C0627D-0869-4462-8B52-355E460CBD16}" type="slidenum"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89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C0627D-0869-4462-8B52-355E460CBD16}" type="slidenum"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4BEE4B-986F-4C16-9C69-D424B1FD0887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1546F8-CF28-429F-A75D-87E53E1294BA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90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414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39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362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344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661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2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95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5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2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3/10/2017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17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5, Evaluation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Frank, 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Hall and C. J. Pal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fidence interv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23001-81AB-4CC1-B78E-1C16CA66FB4B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Confidence intervals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460000" cy="3593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can say: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lies within a certain specified interval with a certain specified confidence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=750 successes in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=1000 trials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success rate: 75%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close is this to true success rate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?</a:t>
            </a:r>
          </a:p>
          <a:p>
            <a:pPr marL="800100" lvl="3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Answer: with 80% confidence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Symbol" pitchFamily="2"/>
                <a:cs typeface="Symbol" pitchFamily="2"/>
              </a:rPr>
              <a:t>is located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in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[73.2,76.7]</a:t>
            </a:r>
          </a:p>
          <a:p>
            <a:pPr marL="342900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Another example: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=75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=100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success rate: 75%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80% confidence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</a:t>
            </a:r>
            <a:r>
              <a:rPr lang="en-US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in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[69.1,80.1]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n and var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B7594-BD35-4FDE-B41F-8B9D6D3F623D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Mean and variance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080000"/>
            <a:ext cx="7920000" cy="459553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variance for a Bernoulli trial: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p, p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Expected success rate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f=S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variance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p, p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large enough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follows a Normal distribution</a:t>
            </a:r>
          </a:p>
          <a:p>
            <a:pPr marL="342900" lvl="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c% confidence interval [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</a:t>
            </a:r>
            <a:r>
              <a:rPr lang="en-US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≤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 </a:t>
            </a:r>
            <a:r>
              <a:rPr lang="en-US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≤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]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random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variable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determined using: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symmetric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distribution such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as the normal distribution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 have: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33" y="3868325"/>
            <a:ext cx="2222500" cy="4699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70067"/>
              </p:ext>
            </p:extLst>
          </p:nvPr>
        </p:nvGraphicFramePr>
        <p:xfrm>
          <a:off x="3495244" y="5262566"/>
          <a:ext cx="3102750" cy="33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1905000" imgH="203200" progId="Equation.3">
                  <p:embed/>
                </p:oleObj>
              </mc:Choice>
              <mc:Fallback>
                <p:oleObj name="Equation" r:id="rId5" imgW="190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5244" y="5262566"/>
                        <a:ext cx="3102750" cy="33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fidence lim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B32833-2C47-47D8-AFB8-0EBA9787CDD6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Confidence limits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143000"/>
            <a:ext cx="7543799" cy="5162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limits for the normal distribution with 0 mean and a variance of 1: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Thus: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use this we have 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transform our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random variable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have 0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unit variance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800" y="1600200"/>
            <a:ext cx="1905120" cy="2728800"/>
            <a:chOff x="5257800" y="1600200"/>
            <a:chExt cx="1905120" cy="2728800"/>
          </a:xfrm>
        </p:grpSpPr>
        <p:sp>
          <p:nvSpPr>
            <p:cNvPr id="5" name="Freeform 4"/>
            <p:cNvSpPr/>
            <p:nvPr/>
          </p:nvSpPr>
          <p:spPr>
            <a:xfrm>
              <a:off x="6248520" y="399420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0.25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57800" y="399420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40%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48520" y="365904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0.84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257800" y="365904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48520" y="3324239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57800" y="3324239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48520" y="298908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1.65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57800" y="298908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48520" y="265428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2.33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48520" y="2270160"/>
              <a:ext cx="914400" cy="384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48520" y="193500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48520" y="160020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57800" y="265428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57800" y="2270160"/>
              <a:ext cx="990719" cy="384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57800" y="193500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57800" y="160020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5257800" y="16002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257800" y="19350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5257800" y="43290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525780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16292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624852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47" y="1968595"/>
            <a:ext cx="3700113" cy="22765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26" y="4824287"/>
            <a:ext cx="29972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nsforming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BF87D-6822-42B4-844D-23B5D53D5B2F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Transforming </a:t>
            </a:r>
            <a:r>
              <a:rPr lang="en-US" i="1"/>
              <a:t>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87600"/>
            <a:ext cx="8100000" cy="2874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Transformed value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subtract the mean and divide by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deviation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equation: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Solving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yields an expression for the confidence limits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760" y="1463547"/>
            <a:ext cx="14859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22" y="2969133"/>
            <a:ext cx="3581400" cy="86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35" y="4606704"/>
            <a:ext cx="5207000" cy="90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199D93-E476-493D-A0D5-C7FA6703E92D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87600"/>
            <a:ext cx="7917840" cy="4942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1000,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that normal distribution assumption is only valid for large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(i.e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&gt; 100)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should be taken with a grain of salt)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3780000" y="2148120"/>
                <a:ext cx="256860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NZ" i="0" dirty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148120"/>
                <a:ext cx="2568600" cy="371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3780000" y="3240000"/>
                <a:ext cx="257256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NZ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NZ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0.691,0.801</m:t>
                          </m:r>
                        </m:e>
                      </m:d>
                    </m:oMath>
                  </m:oMathPara>
                </a14:m>
                <a:endParaRPr lang="en-NZ" i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240000"/>
                <a:ext cx="2572560" cy="371879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3767040" y="5090759"/>
                <a:ext cx="257220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NZ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NZ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0.549,0.881</m:t>
                          </m:r>
                        </m:e>
                      </m:d>
                    </m:oMath>
                  </m:oMathPara>
                </a14:m>
                <a:endParaRPr lang="en-NZ" i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40" y="5090759"/>
                <a:ext cx="2572200" cy="371879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oldout est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47EDB0-FB03-48A5-B806-79F6E5381551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Holdout estimation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8146800" cy="3362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 should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 do if we only have a single dataset?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method reserves a certain amount for testing and uses the remainder for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training, after shuffling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Usually: one third for testing, the rest for training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Problem: the samples might not be representative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class might be missing in the test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Advanced version uses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stratification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Ensures that each class is represented with approximately equal proportions in both subsets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eated holdout 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BD4CA7-8CC1-4660-81EF-9719C9725024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Repeated holdout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348" y="1371599"/>
            <a:ext cx="7360104" cy="3217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 estimate can be made more reliable by repeating the process with different subsamples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each iteration, a certain proportion is randomly selected for training (possibly with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stratificiation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rates on the different iterations are averaged to yield an overall error rate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is called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repeated holdout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Still not optimum: the different test sets overlap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we prevent overlapping?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6D3CF-E1D6-4045-B7F8-7D8B53C74984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705" y="1209349"/>
            <a:ext cx="7772400" cy="47273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K-fold cross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-validation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avoids overlapping test sets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 step: split data into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subsets of equal size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Second step: use each subset in turn for testing, the remainder for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learning algorithm is applied to </a:t>
            </a:r>
            <a:r>
              <a:rPr lang="en-US" sz="20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different training sets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subsets are stratified before the cross-validation 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performed to yield stratified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cross-validation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estimates are averaged to yield an overall error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also, standard deviation is often computed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Alternatively, predictions and actual target values from the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folds are pooled to compute one estimate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Does not yield an estimate of standard deviation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8BC64D-8870-4FC6-80C4-91D75EA9DB4A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More on 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64" y="1447919"/>
            <a:ext cx="7675839" cy="3973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method for evaluation: stratified ten-fold cross-validation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Why ten?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Extensive experiments have shown that this is the best choice to get an accurate estimate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is also some theoretical evidence for this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Stratification reduces the estimate’s variance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 better: repeated stratified cross-validation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ten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cross-validation is repeated ten times and results are averaged (reduces the variance)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ve-One-Out 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8081AF-72EF-4D2A-B0A9-78A5DFCE2680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63500"/>
            <a:ext cx="7543800" cy="97790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Leave</a:t>
            </a:r>
            <a:r>
              <a:rPr lang="en-US" sz="3600" dirty="0" smtClean="0"/>
              <a:t>-one-out </a:t>
            </a:r>
            <a:r>
              <a:rPr lang="en-US" sz="3600" dirty="0"/>
              <a:t>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484" y="1282320"/>
            <a:ext cx="8005604" cy="3342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Leave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-one-out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particular form of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-validation: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number of folds to number of training instances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I.e., for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training instances, build classifier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times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Makes best use of the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Involves no random subsampling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Very computationally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expensive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exception: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lazy classifiers such as the nearest-neighbor classifier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edibility: Evaluating what’s been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C2194F-FD24-490D-9D12-6A80CD6902CB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5337" y="-77788"/>
            <a:ext cx="8293274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NZ" dirty="0"/>
              <a:t>Credibility: Evaluating what’s been learned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388832"/>
            <a:ext cx="7543799" cy="4472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Issues: training, testing, tuning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Predicting performance: confidence limits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Holdout, cross-validation,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Hyperparameter selection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Comparing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machine learning schemes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Predicting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probabilities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Cost-sensitive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evaluation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Evaluating numeric prediction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escription 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l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ength principle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using a validation set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ve-One-Out-CV and stra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048A7A-A71B-42EE-8FC6-397716AF4F96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200" dirty="0"/>
              <a:t>Leave</a:t>
            </a:r>
            <a:r>
              <a:rPr lang="en-US" sz="3200" dirty="0" smtClean="0"/>
              <a:t>-one-out</a:t>
            </a:r>
            <a:r>
              <a:rPr lang="en-US" sz="3200" dirty="0"/>
              <a:t> </a:t>
            </a:r>
            <a:r>
              <a:rPr lang="en-US" sz="3200" dirty="0" smtClean="0"/>
              <a:t>CV </a:t>
            </a:r>
            <a:r>
              <a:rPr lang="en-US" sz="3200" dirty="0"/>
              <a:t>and stratification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080" y="1198080"/>
            <a:ext cx="7543799" cy="3501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of Leave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o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ne-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o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ut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stratification is not possible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guarantees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 non-stratified sample because there is only one instance in the test set!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Extreme example: random dataset split equally into  two classes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Best inducer predicts majority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50% accuracy on fresh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Leave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-one-out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gives 100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error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D8A44-322C-4B70-BC23-2E904A7FA622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The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025" y="1251923"/>
            <a:ext cx="7703905" cy="3747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 uses sampling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without replacement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instance, once selected, can not be selected again for a particular training/test set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uses sampling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replacement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form the training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a dataset of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times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replacement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form a new dataset of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instances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this data as the training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the instances from the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original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taset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occur in the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new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for testing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0.632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31AE53-2D57-40AC-A3B1-878B3C2E441E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0.632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200" y="1440000"/>
            <a:ext cx="7543799" cy="33044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Also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called the </a:t>
            </a:r>
            <a:r>
              <a:rPr lang="en-US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0.632 bootstrap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particular instance has a probability of 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being picked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Thus its probability of ending up in the test data is:</a:t>
            </a: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training data will contain approximately 63.2% of the instances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57" y="3095434"/>
            <a:ext cx="2832100" cy="86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stimating error with 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28AD70-F1B2-40B9-B18C-1DCD7D76EA9E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09059" y="0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200" dirty="0"/>
              <a:t>Estimating error with the </a:t>
            </a:r>
            <a:r>
              <a:rPr lang="en-US" sz="3200" dirty="0" smtClean="0"/>
              <a:t>0.632 bootstrap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30960" y="1116000"/>
            <a:ext cx="7543799" cy="470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estimate on the test data will be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quite pessimistic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Trained on just ~63% of the instances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combine it with the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gets less weight than the error on the test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Repeat process several times with different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; average the results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49" y="3019298"/>
            <a:ext cx="4749800" cy="46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01600"/>
            <a:ext cx="7543800" cy="977900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/>
              <a:t>More on the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04640"/>
            <a:ext cx="7917840" cy="379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Probably the best way of estimating performance for very small datasets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it has some problems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Consider the random dataset from above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perfect memorizer will achieve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0%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~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50% error on test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 estimate for this classifier: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True expected error: 50%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91" y="4132644"/>
            <a:ext cx="19177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272" y="4094544"/>
            <a:ext cx="15113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76" y="4098893"/>
            <a:ext cx="7747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22" y="4136993"/>
            <a:ext cx="292100" cy="24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76897" y="77439"/>
            <a:ext cx="7126122" cy="1325563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dirty="0" err="1" smtClean="0"/>
              <a:t>Hyperparameter</a:t>
            </a:r>
            <a:r>
              <a:rPr lang="en-US" dirty="0" smtClean="0"/>
              <a:t>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13944"/>
            <a:ext cx="7886700" cy="5578320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Hyperparameter</a:t>
            </a:r>
            <a:r>
              <a:rPr lang="en-US" i="1" dirty="0" smtClean="0"/>
              <a:t>: </a:t>
            </a:r>
            <a:r>
              <a:rPr lang="en-US" dirty="0" smtClean="0"/>
              <a:t>parameter that can be tuned to optimize the performance of a learning algorithm</a:t>
            </a:r>
          </a:p>
          <a:p>
            <a:pPr lvl="1"/>
            <a:r>
              <a:rPr lang="en-US" dirty="0" smtClean="0"/>
              <a:t>Different from basic parameter that is part of a model, such as a coefficient in a linear regression model</a:t>
            </a:r>
          </a:p>
          <a:p>
            <a:pPr lvl="1"/>
            <a:r>
              <a:rPr lang="en-US" dirty="0" smtClean="0"/>
              <a:t>Example </a:t>
            </a:r>
            <a:r>
              <a:rPr lang="en-US" dirty="0" err="1" smtClean="0"/>
              <a:t>hyperparameter</a:t>
            </a:r>
            <a:r>
              <a:rPr lang="en-US" dirty="0" smtClean="0"/>
              <a:t>: </a:t>
            </a:r>
            <a:r>
              <a:rPr lang="en-US" i="1" dirty="0" smtClean="0"/>
              <a:t>k</a:t>
            </a:r>
            <a:r>
              <a:rPr lang="en-US" dirty="0" smtClean="0"/>
              <a:t> in the </a:t>
            </a:r>
            <a:r>
              <a:rPr lang="en-US" i="1" dirty="0" smtClean="0"/>
              <a:t>k</a:t>
            </a:r>
            <a:r>
              <a:rPr lang="en-US" dirty="0" smtClean="0"/>
              <a:t>-nearest </a:t>
            </a:r>
            <a:r>
              <a:rPr lang="en-US" dirty="0" err="1" smtClean="0"/>
              <a:t>neighbour</a:t>
            </a:r>
            <a:r>
              <a:rPr lang="en-US" dirty="0" smtClean="0"/>
              <a:t> classifier</a:t>
            </a:r>
          </a:p>
          <a:p>
            <a:r>
              <a:rPr lang="en-US" dirty="0" smtClean="0"/>
              <a:t>We are not allowed to peek at the final test data to choose the value of this parameter</a:t>
            </a:r>
          </a:p>
          <a:p>
            <a:pPr lvl="1"/>
            <a:r>
              <a:rPr lang="en-US" dirty="0" smtClean="0"/>
              <a:t>Adjusting the </a:t>
            </a:r>
            <a:r>
              <a:rPr lang="en-US" dirty="0" err="1" smtClean="0"/>
              <a:t>hyperparameter</a:t>
            </a:r>
            <a:r>
              <a:rPr lang="en-US" dirty="0" smtClean="0"/>
              <a:t> to the test data will lead to optimistic performance estimates on this test data!</a:t>
            </a:r>
          </a:p>
          <a:p>
            <a:pPr lvl="1"/>
            <a:r>
              <a:rPr lang="en-US" dirty="0" smtClean="0"/>
              <a:t>Parameter tuning needs to be viewed as part of the learning algorithm and must be done using the training data only</a:t>
            </a:r>
          </a:p>
          <a:p>
            <a:r>
              <a:rPr lang="en-US" dirty="0" smtClean="0"/>
              <a:t>But how to get a useful estimate of performance for different parameter values so that we can choose a value?</a:t>
            </a:r>
          </a:p>
          <a:p>
            <a:pPr lvl="1"/>
            <a:r>
              <a:rPr lang="en-US" dirty="0" smtClean="0"/>
              <a:t>Answer: split the data into a smaller “training” set and a validation set” (normally, the data is shuffled first)</a:t>
            </a:r>
          </a:p>
          <a:p>
            <a:pPr lvl="1"/>
            <a:r>
              <a:rPr lang="en-US" dirty="0" smtClean="0"/>
              <a:t>Build models using different values of </a:t>
            </a:r>
            <a:r>
              <a:rPr lang="en-US" i="1" dirty="0" smtClean="0"/>
              <a:t>k </a:t>
            </a:r>
            <a:r>
              <a:rPr lang="en-US" dirty="0" smtClean="0"/>
              <a:t>on</a:t>
            </a:r>
            <a:r>
              <a:rPr lang="en-US" i="1" dirty="0" smtClean="0"/>
              <a:t> </a:t>
            </a: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 smtClean="0"/>
              <a:t>new, smaller training set and evaluate them on the validation set</a:t>
            </a:r>
          </a:p>
          <a:p>
            <a:pPr lvl="1"/>
            <a:r>
              <a:rPr lang="en-US" dirty="0" smtClean="0"/>
              <a:t>Pick the best value of </a:t>
            </a:r>
            <a:r>
              <a:rPr lang="en-US" i="1" dirty="0" smtClean="0"/>
              <a:t>k </a:t>
            </a:r>
            <a:r>
              <a:rPr lang="en-US" dirty="0" smtClean="0"/>
              <a:t>and rebuild the model on the full original training set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3169" y="77439"/>
            <a:ext cx="7869850" cy="1325563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dirty="0" err="1" smtClean="0"/>
              <a:t>Hyperparameters</a:t>
            </a:r>
            <a:r>
              <a:rPr lang="en-US" dirty="0" smtClean="0"/>
              <a:t> and cross-validation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13944"/>
            <a:ext cx="8001406" cy="5866006"/>
          </a:xfrm>
        </p:spPr>
        <p:txBody>
          <a:bodyPr>
            <a:normAutofit/>
          </a:bodyPr>
          <a:lstStyle/>
          <a:p>
            <a:r>
              <a:rPr lang="en-US" dirty="0" smtClean="0"/>
              <a:t>Note that </a:t>
            </a:r>
            <a:r>
              <a:rPr lang="en-US" i="1" dirty="0" smtClean="0"/>
              <a:t>k-</a:t>
            </a:r>
            <a:r>
              <a:rPr lang="en-US" dirty="0" smtClean="0"/>
              <a:t>fold cross-validation runs </a:t>
            </a:r>
            <a:r>
              <a:rPr lang="en-US" i="1" dirty="0" smtClean="0"/>
              <a:t>k </a:t>
            </a:r>
            <a:r>
              <a:rPr lang="en-US" dirty="0" smtClean="0"/>
              <a:t>different train-test evaluations</a:t>
            </a:r>
          </a:p>
          <a:p>
            <a:pPr lvl="1"/>
            <a:r>
              <a:rPr lang="en-US" dirty="0" smtClean="0"/>
              <a:t>The above parameter tuning process using validation sets must be applied separately to each of the </a:t>
            </a:r>
            <a:r>
              <a:rPr lang="en-US" i="1" dirty="0" smtClean="0"/>
              <a:t>k </a:t>
            </a:r>
            <a:r>
              <a:rPr lang="en-US" dirty="0" smtClean="0"/>
              <a:t>training sets!</a:t>
            </a:r>
          </a:p>
          <a:p>
            <a:r>
              <a:rPr lang="en-US" dirty="0" smtClean="0"/>
              <a:t>This means that, when </a:t>
            </a:r>
            <a:r>
              <a:rPr lang="en-US" dirty="0" err="1" smtClean="0"/>
              <a:t>hyperparameter</a:t>
            </a:r>
            <a:r>
              <a:rPr lang="en-US" dirty="0" smtClean="0"/>
              <a:t> tuning is applied, </a:t>
            </a:r>
            <a:r>
              <a:rPr lang="en-US" i="1" dirty="0" smtClean="0"/>
              <a:t>k </a:t>
            </a:r>
            <a:r>
              <a:rPr lang="en-US" dirty="0" smtClean="0"/>
              <a:t>different </a:t>
            </a:r>
            <a:r>
              <a:rPr lang="en-US" dirty="0" err="1" smtClean="0"/>
              <a:t>hyperparameter</a:t>
            </a:r>
            <a:r>
              <a:rPr lang="en-US" dirty="0" smtClean="0"/>
              <a:t> values may be selected</a:t>
            </a:r>
          </a:p>
          <a:p>
            <a:pPr lvl="1"/>
            <a:r>
              <a:rPr lang="en-US" dirty="0" smtClean="0"/>
              <a:t>This is OK: </a:t>
            </a:r>
            <a:r>
              <a:rPr lang="en-US" dirty="0" err="1" smtClean="0"/>
              <a:t>hyperparameter</a:t>
            </a:r>
            <a:r>
              <a:rPr lang="en-US" dirty="0" smtClean="0"/>
              <a:t> tuning is part of the learning process</a:t>
            </a:r>
          </a:p>
          <a:p>
            <a:pPr lvl="1"/>
            <a:r>
              <a:rPr lang="en-US" dirty="0" smtClean="0"/>
              <a:t>Cross-validation evaluates the quality of the learning process, not the quality of a particular model</a:t>
            </a:r>
          </a:p>
          <a:p>
            <a:r>
              <a:rPr lang="en-US" dirty="0" smtClean="0"/>
              <a:t>What to do when the training sets are very small, so that performance estimates on a validation set are unreliable?</a:t>
            </a:r>
          </a:p>
          <a:p>
            <a:r>
              <a:rPr lang="en-US" dirty="0" smtClean="0"/>
              <a:t>We can use </a:t>
            </a:r>
            <a:r>
              <a:rPr lang="en-US" i="1" dirty="0" smtClean="0"/>
              <a:t>nested cross-validation </a:t>
            </a:r>
            <a:r>
              <a:rPr lang="en-US" dirty="0" smtClean="0"/>
              <a:t>(expensive!)</a:t>
            </a:r>
          </a:p>
          <a:p>
            <a:pPr lvl="1"/>
            <a:r>
              <a:rPr lang="en-US" dirty="0" smtClean="0"/>
              <a:t>For each training set of the “outer” </a:t>
            </a:r>
            <a:r>
              <a:rPr lang="en-US" i="1" dirty="0" smtClean="0"/>
              <a:t>k-</a:t>
            </a:r>
            <a:r>
              <a:rPr lang="en-US" dirty="0" smtClean="0"/>
              <a:t>fold cross-validation, run “inner” </a:t>
            </a:r>
            <a:r>
              <a:rPr lang="en-US" i="1" dirty="0" smtClean="0"/>
              <a:t>p-</a:t>
            </a:r>
            <a:r>
              <a:rPr lang="en-US" dirty="0" smtClean="0"/>
              <a:t>fold cross-validations to choose the best </a:t>
            </a:r>
            <a:r>
              <a:rPr lang="en-US" dirty="0" err="1" smtClean="0"/>
              <a:t>hyperparameter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Outer cross-validation is used to estimate quality of learning process</a:t>
            </a:r>
          </a:p>
          <a:p>
            <a:pPr lvl="1"/>
            <a:r>
              <a:rPr lang="en-US" dirty="0" smtClean="0"/>
              <a:t>Inner cross-validations are used to choose </a:t>
            </a:r>
            <a:r>
              <a:rPr lang="en-US" dirty="0" err="1" smtClean="0"/>
              <a:t>hyperparameter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Inner cross-validations are part of the learning process!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aring data mining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5A859-0446-4BDF-954A-747D4B308C13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96798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Comparing </a:t>
            </a:r>
            <a:r>
              <a:rPr lang="en-US" sz="3600" dirty="0" smtClean="0"/>
              <a:t>machine learning schemes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94614" y="1260000"/>
            <a:ext cx="7872295" cy="3770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 question: which of two learning schemes performs better?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this is domain dependent!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Obvious way: compare 10-fold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Generally sufficient in applications (we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loose if the chosen method is not truly better)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what about machine learning research?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show convincingly that a particular method works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better in a particular domain from which data is taken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8EA6A-D4FC-40A8-81B7-B4CE415B9E51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 dirty="0"/>
              <a:t>Comparing </a:t>
            </a:r>
            <a:r>
              <a:rPr lang="en-US" dirty="0" smtClean="0"/>
              <a:t>learning schemes </a:t>
            </a:r>
            <a:r>
              <a:rPr lang="en-US" dirty="0"/>
              <a:t>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3564" y="1070451"/>
            <a:ext cx="7332039" cy="4131259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Want to show that scheme A is better than scheme B in a particular domain</a:t>
            </a:r>
          </a:p>
          <a:p>
            <a:pPr lvl="1"/>
            <a:r>
              <a:rPr lang="en-US" dirty="0"/>
              <a:t>For a given amount of training </a:t>
            </a:r>
            <a:r>
              <a:rPr lang="en-US" dirty="0" smtClean="0"/>
              <a:t>data (i.e., data size)</a:t>
            </a:r>
            <a:endParaRPr lang="en-US" dirty="0"/>
          </a:p>
          <a:p>
            <a:pPr lvl="1"/>
            <a:r>
              <a:rPr lang="en-US" dirty="0"/>
              <a:t>On average, across all possible training </a:t>
            </a:r>
            <a:r>
              <a:rPr lang="en-US" dirty="0" smtClean="0"/>
              <a:t>sets from that domain</a:t>
            </a:r>
            <a:endParaRPr lang="en-US" dirty="0"/>
          </a:p>
          <a:p>
            <a:pPr lvl="0"/>
            <a:r>
              <a:rPr lang="en-US" dirty="0"/>
              <a:t>Let's assume we have an infinite amount of data from the </a:t>
            </a:r>
            <a:r>
              <a:rPr lang="en-US" dirty="0" smtClean="0"/>
              <a:t>domain</a:t>
            </a:r>
          </a:p>
          <a:p>
            <a:pPr lvl="0"/>
            <a:r>
              <a:rPr lang="en-US" dirty="0" smtClean="0"/>
              <a:t>Then, we can simply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ample </a:t>
            </a:r>
            <a:r>
              <a:rPr lang="en-US" dirty="0"/>
              <a:t>infinitely many dataset of </a:t>
            </a:r>
            <a:r>
              <a:rPr lang="en-US" dirty="0" smtClean="0"/>
              <a:t>a specified </a:t>
            </a:r>
            <a:r>
              <a:rPr lang="en-US" dirty="0"/>
              <a:t>size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btain a cross</a:t>
            </a:r>
            <a:r>
              <a:rPr lang="en-US" dirty="0"/>
              <a:t>-validation estimate on each dataset for each scheme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if </a:t>
            </a:r>
            <a:r>
              <a:rPr lang="en-US" dirty="0" smtClean="0"/>
              <a:t>the mean </a:t>
            </a:r>
            <a:r>
              <a:rPr lang="en-US" dirty="0"/>
              <a:t>accuracy for scheme A is </a:t>
            </a:r>
            <a:r>
              <a:rPr lang="en-US" dirty="0" smtClean="0"/>
              <a:t>better </a:t>
            </a:r>
            <a:r>
              <a:rPr lang="en-US" dirty="0"/>
              <a:t>than </a:t>
            </a:r>
            <a:r>
              <a:rPr lang="en-US" dirty="0" smtClean="0"/>
              <a:t>the mean </a:t>
            </a:r>
            <a:r>
              <a:rPr lang="en-US" dirty="0"/>
              <a:t>accuracy for scheme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ired t-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62128-2F7E-4693-B82C-8A9556CAA7FE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Paired t-test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256" y="804959"/>
            <a:ext cx="6988240" cy="4004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practice,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have limited data and a limited number of estimates for computing the mean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Student’s t-test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tells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 whether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means of two samples are significantly different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our case the samples are cross-validation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one for each dataset we have sampled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can u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t-test because the individual samples are paired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applied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twice, ensuring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that all the training and test sets are exactly the same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on: the key to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BCA1DB-6ADC-42BD-B655-A0FBC5278B9A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Evaluation: the key to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8100000" cy="4111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predictive is the model we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have learned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on the training data is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 good indicator of performance on future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Otherwise 1-NN would be the optimum classifier!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solution that can be used if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large amount of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(labeled) data is available: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Split data into training and test set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(labeled) data is usually limited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sophisticated techniques need to be used</a:t>
            </a: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tribution of the me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4A7A53-55FB-4F7A-A49B-1C15CDE134C6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Distribution of the means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320" y="1058400"/>
            <a:ext cx="7924680" cy="47235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,x</a:t>
            </a:r>
            <a:r>
              <a:rPr lang="en-US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,…,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1" u="none" strike="noStrike" baseline="-2500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,y</a:t>
            </a:r>
            <a:r>
              <a:rPr lang="en-US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,… ,</a:t>
            </a:r>
            <a:r>
              <a:rPr lang="en-US" sz="2400" b="0" i="1" u="none" strike="noStrike" baseline="0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1" u="none" strike="noStrike" baseline="-25000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the 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samples for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different datasets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are the means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enough samples, the mean of a set of independent samples is normally distributed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central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limit theorem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statistics)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0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variances of the means are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i="1" dirty="0"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/k and </a:t>
            </a:r>
            <a:r>
              <a:rPr lang="en-US" sz="2400" i="1" dirty="0"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/k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μ</a:t>
            </a:r>
            <a:r>
              <a:rPr lang="en-NZ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μ</a:t>
            </a:r>
            <a:r>
              <a:rPr lang="en-NZ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the true means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approximately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normally distributed with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0, variance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00" y="4155252"/>
            <a:ext cx="2082606" cy="84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udent’s dis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D919A-7AC6-455B-8D80-2A0988551474}" type="slidenum">
              <a:rPr>
                <a:solidFill>
                  <a:srgbClr val="000000"/>
                </a:solidFill>
              </a:r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 dirty="0">
                <a:solidFill>
                  <a:srgbClr val="000000"/>
                </a:solidFill>
              </a:rPr>
              <a:t>Student’s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256" y="1080000"/>
            <a:ext cx="7914392" cy="1286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small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sizes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&lt; 100) the mean follows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Student’s distribution with 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limits from Student’s distribution: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60000" y="3405676"/>
            <a:ext cx="2160000" cy="2344680"/>
            <a:chOff x="2160000" y="3960000"/>
            <a:chExt cx="2160000" cy="2344680"/>
          </a:xfrm>
        </p:grpSpPr>
        <p:sp>
          <p:nvSpPr>
            <p:cNvPr id="5" name="Freeform 4"/>
            <p:cNvSpPr/>
            <p:nvPr/>
          </p:nvSpPr>
          <p:spPr>
            <a:xfrm>
              <a:off x="3283199" y="5969879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160000" y="5969879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283199" y="563508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1.38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60000" y="563508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83199" y="529992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1.83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60000" y="529992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83199" y="496512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2.82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3199" y="462996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3.25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83199" y="429516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4.30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83199" y="396000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60000" y="496512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60000" y="462996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60000" y="429516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0000" y="396000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160000" y="396000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160000" y="429516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2160000" y="630468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2160000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4320000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283199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000" y="3400996"/>
            <a:ext cx="2160000" cy="2344680"/>
            <a:chOff x="5940000" y="3955320"/>
            <a:chExt cx="2160000" cy="2344680"/>
          </a:xfrm>
        </p:grpSpPr>
        <p:sp>
          <p:nvSpPr>
            <p:cNvPr id="26" name="Freeform 25"/>
            <p:cNvSpPr/>
            <p:nvPr/>
          </p:nvSpPr>
          <p:spPr>
            <a:xfrm>
              <a:off x="7063200" y="596520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0.84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0000" y="596520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63200" y="563040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1.28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40000" y="563040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63200" y="529524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1.65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40000" y="529524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7063200" y="496044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2.33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63200" y="462528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2.58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63200" y="429048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3.09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63200" y="395532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40000" y="496044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940000" y="462528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940000" y="429048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40000" y="395532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940000" y="395532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5940000" y="429048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5940000" y="630000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9400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1000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70632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46" name="Freeform 45"/>
          <p:cNvSpPr/>
          <p:nvPr/>
        </p:nvSpPr>
        <p:spPr>
          <a:xfrm>
            <a:off x="1980000" y="2685676"/>
            <a:ext cx="684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NZ" sz="20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9 degrees of freedom                    normal </a:t>
            </a:r>
            <a:r>
              <a:rPr lang="en-NZ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distribution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5905" y="4029877"/>
            <a:ext cx="2002844" cy="119887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Assuming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we have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10 estimates</a:t>
            </a:r>
          </a:p>
        </p:txBody>
      </p:sp>
      <p:sp>
        <p:nvSpPr>
          <p:cNvPr id="48" name="Straight Connector 47"/>
          <p:cNvSpPr/>
          <p:nvPr/>
        </p:nvSpPr>
        <p:spPr>
          <a:xfrm flipV="1">
            <a:off x="1080000" y="3045676"/>
            <a:ext cx="900000" cy="720000"/>
          </a:xfrm>
          <a:prstGeom prst="line">
            <a:avLst/>
          </a:prstGeom>
          <a:noFill/>
          <a:ln w="0">
            <a:solidFill>
              <a:srgbClr val="008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tribution of the dif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FFE91B-C912-42F8-84E0-00FB3076C734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Distribution of the differences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47" y="1177560"/>
            <a:ext cx="7795116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difference of the means 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also has a Student’s distribution with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the variance of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standardized version of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called 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-statistic: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to perform the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32" y="3359976"/>
            <a:ext cx="1596048" cy="920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erforming the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A6D38B-C050-4953-8B8C-49D9ADAC1CEB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Performing the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174" y="1295280"/>
            <a:ext cx="7935441" cy="417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Fix a significance level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a difference is significant at the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level,</a:t>
            </a:r>
            <a:b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is a (100-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)% chance that the true means differ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Divide the significance level by two because the test is two-tailed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true difference can be +ve or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ve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Look up the value for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that corresponds to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Compute the value of </a:t>
            </a:r>
            <a:r>
              <a:rPr lang="en-NZ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based on the observed performance estimates for the schemes being compared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NZ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&lt;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NZ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&gt;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the difference is significant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null hypothesis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(that the difference is zero) can be rejected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npaired obser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1D7B4-A4CE-41B9-AEAF-027F70F376B0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Unpaired 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57480"/>
            <a:ext cx="7917840" cy="285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the CV estimates are from different datasets, they are no longer paired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(or maybe we have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 for one scheme, and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 for the other one)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we have to use an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t-test with min(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1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 for the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-test becomes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72" y="4301778"/>
            <a:ext cx="4751837" cy="157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6D826A-D9EE-421D-8796-018EB89077BE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Dependent estimates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032" y="1059243"/>
            <a:ext cx="7879311" cy="4261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Unfortunately,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have assumed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we have enough data to create several datasets of the desired size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re-use data if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 the case</a:t>
            </a: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running cross-validations with different randomizations on the same data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Samples become dependent 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→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insignificant differences can become significant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heuristic test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tries to combat this 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corrected resampled t-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 we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repeated hold-out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 with </a:t>
            </a:r>
            <a:r>
              <a:rPr lang="en-NZ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0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runs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NZ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instances for training and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NZ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testing</a:t>
            </a: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n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ew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statistic is: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49" y="4894677"/>
            <a:ext cx="2400300" cy="132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795" y="5053807"/>
            <a:ext cx="382299" cy="295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prob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008BE-4C8C-4E1C-B78B-79AE96AFB8ED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Predicting probabilities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219320"/>
            <a:ext cx="8460000" cy="4039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Performance measure so far: success rate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called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0-1 loss function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classifiers produces class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Depending on the application, we might want to check the accuracy of the probability estimates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0-1 loss is not the right thing to use in those cases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23" y="2249646"/>
            <a:ext cx="4389847" cy="1109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adratic loss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B1D63-9EF5-47E1-A8BB-89EA6B182CAE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Quadratic loss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00" y="1196640"/>
            <a:ext cx="7543799" cy="3470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probability estimates for an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the index of the instance’s actual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except for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which 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Want to minimize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show that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expected value of this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minimized when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where the latter are the true probabilities: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81" y="2502485"/>
            <a:ext cx="13716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648" y="3240342"/>
            <a:ext cx="18161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05" y="4654324"/>
            <a:ext cx="7645400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ormational loss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F5543-EE2F-49F5-9793-22B9DC94FA68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Informational loss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63" y="1046891"/>
            <a:ext cx="8216094" cy="5058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informational loss function is –log(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),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where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the index of the instance’s actual class</a:t>
            </a:r>
          </a:p>
          <a:p>
            <a:pPr marL="8001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bits required to communicate the actual class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 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the true class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the expected value for the loss function is: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Justification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informational loss is that this 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minimized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Difficulty with informational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loss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zero-frequency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29" y="3366134"/>
            <a:ext cx="41656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13" y="4908137"/>
            <a:ext cx="42037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AEA08E-2AA8-4ED1-9EB8-782A45CEA6A2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200" y="1080000"/>
            <a:ext cx="7543799" cy="383981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Which loss function to choose?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Both encourage honesty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 function takes into account all class probability estimates for an instance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focuses only on the probability estimate for the actual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 is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bounded</a:t>
            </a:r>
            <a:r>
              <a:rPr lang="en-NZ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by</a:t>
            </a:r>
          </a:p>
          <a:p>
            <a:pPr marL="457200" lvl="2" hangingPunct="0">
              <a:spcBef>
                <a:spcPts val="598"/>
              </a:spcBef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can never exceed 2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can be infinite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is related to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principle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[later]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02" y="3246502"/>
            <a:ext cx="116840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ssues in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48F7A5-8270-4F90-A42B-5CD966363D85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Issues in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40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reliability of estimated differences in performance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(→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significance tests)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Choice of performance measure: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correct classifications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Accuracy of probability estimates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in numeric predictions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Costs assigned to different types of errors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practical applications involve 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unting the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5327E3-32BC-40FC-87F9-2C4789E5775D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Counting the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737066" cy="3593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different types of classification errors often incur different costs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Terrorist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profiling:</a:t>
            </a:r>
            <a:r>
              <a:rPr lang="en-NZ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 a terrorist” correct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99.99</a:t>
            </a:r>
            <a:r>
              <a:rPr lang="is-I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time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Loan decisions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Oil-slick detection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Fault diagnosis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Promotional mailing</a:t>
            </a: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907E19-A077-484B-B21B-7DFF933AB1E1}" type="slidenum"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Counting the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950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confusion matrix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Different misclassification costs can be assigned to false  positives and false negatives</a:t>
            </a: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many other types of cost!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 of collecting training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2984" y="2201799"/>
            <a:ext cx="6865920" cy="1587600"/>
            <a:chOff x="1440000" y="2286000"/>
            <a:chExt cx="6865920" cy="1587600"/>
          </a:xfrm>
        </p:grpSpPr>
        <p:sp>
          <p:nvSpPr>
            <p:cNvPr id="5" name="Freeform 4"/>
            <p:cNvSpPr/>
            <p:nvPr/>
          </p:nvSpPr>
          <p:spPr>
            <a:xfrm>
              <a:off x="1440000" y="3079800"/>
              <a:ext cx="1795680" cy="79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Actual class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440000" y="2682720"/>
              <a:ext cx="285048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440000" y="2286000"/>
              <a:ext cx="285048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300000" y="3476520"/>
              <a:ext cx="20059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negative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290480" y="3476520"/>
              <a:ext cx="20095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positive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5680" y="3476520"/>
              <a:ext cx="105480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00000" y="3079800"/>
              <a:ext cx="200592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negative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90480" y="3079800"/>
              <a:ext cx="200952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positive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35680" y="3079800"/>
              <a:ext cx="105480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00000" y="2682720"/>
              <a:ext cx="20059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90480" y="2682720"/>
              <a:ext cx="20095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90480" y="2286000"/>
              <a:ext cx="401544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Predicted class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440000" y="2286000"/>
              <a:ext cx="686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05920" y="2286000"/>
              <a:ext cx="0" cy="1587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6300000" y="2682720"/>
              <a:ext cx="0" cy="11908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440000" y="2286000"/>
              <a:ext cx="0" cy="1587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440000" y="3873600"/>
              <a:ext cx="686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4290480" y="3079800"/>
              <a:ext cx="40154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4290480" y="3476520"/>
              <a:ext cx="40154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5BA263-43D8-4CB6-B43C-5704F475CD35}" type="slidenum"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Aside: the kappa statistic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900113"/>
            <a:ext cx="8820150" cy="5469189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Two confusion matrices for a 3-class problem:</a:t>
            </a:r>
            <a:br>
              <a:rPr lang="en-US" dirty="0"/>
            </a:br>
            <a:r>
              <a:rPr lang="en-US" dirty="0"/>
              <a:t>actual predictor (left) vs. random predictor (right)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Number </a:t>
            </a:r>
            <a:r>
              <a:rPr lang="en-US" dirty="0"/>
              <a:t>of successes: sum of entries in diagonal (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 lvl="0"/>
            <a:r>
              <a:rPr lang="en-US" i="1" dirty="0"/>
              <a:t>Kappa </a:t>
            </a:r>
            <a:r>
              <a:rPr lang="en-US" dirty="0"/>
              <a:t>statistic</a:t>
            </a:r>
            <a:r>
              <a:rPr lang="en-US" dirty="0" smtClean="0"/>
              <a:t>: (success rate of actual predictor - success rate of random predictor) / (1 - success rate of random predictor)</a:t>
            </a:r>
            <a:endParaRPr lang="en-US" dirty="0"/>
          </a:p>
          <a:p>
            <a:pPr lvl="0"/>
            <a:r>
              <a:rPr lang="en-US" dirty="0"/>
              <a:t>M</a:t>
            </a:r>
            <a:r>
              <a:rPr lang="en-US" dirty="0" smtClean="0"/>
              <a:t>easures </a:t>
            </a:r>
            <a:r>
              <a:rPr lang="en-US" dirty="0"/>
              <a:t>relative improvement </a:t>
            </a:r>
            <a:r>
              <a:rPr lang="en-US" dirty="0" smtClean="0"/>
              <a:t>on random predictor: 1 means perfect accuracy, 0 means we are doing no better than random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" y="1707609"/>
            <a:ext cx="8945789" cy="2357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251140-0FD9-4039-B9BE-4219D5AD8388}" type="slidenum"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Classification with costs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912" y="1079500"/>
            <a:ext cx="7836687" cy="416049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Two cost matrices: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cost-sensitive evaluation of classification methods, success </a:t>
            </a:r>
            <a:r>
              <a:rPr lang="en-US" dirty="0"/>
              <a:t>rate is replaced by average cost per prediction</a:t>
            </a:r>
          </a:p>
          <a:p>
            <a:pPr lvl="1"/>
            <a:r>
              <a:rPr lang="en-US" dirty="0"/>
              <a:t>Cost is given by appropriate entry in the cost matrix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539"/>
            <a:ext cx="9144000" cy="199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8A3C56-FE3B-4747-BBCD-DC0F41B12F8C}" type="slidenum"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/>
          <a:lstStyle/>
          <a:p>
            <a:pPr lvl="0"/>
            <a:r>
              <a:rPr lang="en-US"/>
              <a:t>Cost-sensitive classification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8880" y="1079500"/>
            <a:ext cx="8211083" cy="4824781"/>
          </a:xfrm>
        </p:spPr>
        <p:txBody>
          <a:bodyPr wrap="square">
            <a:spAutoFit/>
          </a:bodyPr>
          <a:lstStyle/>
          <a:p>
            <a:pPr lvl="0"/>
            <a:r>
              <a:rPr lang="en-US" sz="2600" dirty="0"/>
              <a:t>Can take costs into account when making predictions</a:t>
            </a:r>
          </a:p>
          <a:p>
            <a:pPr lvl="1"/>
            <a:r>
              <a:rPr lang="en-US" sz="2400" dirty="0"/>
              <a:t>Basic idea: only predict high-cost class when very confident about prediction</a:t>
            </a:r>
          </a:p>
          <a:p>
            <a:pPr lvl="0"/>
            <a:r>
              <a:rPr lang="en-US" sz="2600" dirty="0"/>
              <a:t>Given: predicted class probabilities</a:t>
            </a:r>
          </a:p>
          <a:p>
            <a:pPr lvl="1"/>
            <a:r>
              <a:rPr lang="en-US" sz="2400" dirty="0" smtClean="0"/>
              <a:t>Normally, </a:t>
            </a:r>
            <a:r>
              <a:rPr lang="en-US" sz="2400" dirty="0"/>
              <a:t>we just predict the most likely class</a:t>
            </a:r>
          </a:p>
          <a:p>
            <a:pPr lvl="1"/>
            <a:r>
              <a:rPr lang="en-US" sz="2400" dirty="0"/>
              <a:t>Here, we should make the prediction that minimizes the expected cost</a:t>
            </a:r>
          </a:p>
          <a:p>
            <a:pPr lvl="2"/>
            <a:r>
              <a:rPr lang="en-US" sz="2200" dirty="0"/>
              <a:t>Expected cost: dot product of vector of class probabilities and appropriate column in cost matrix</a:t>
            </a:r>
          </a:p>
          <a:p>
            <a:pPr lvl="2"/>
            <a:r>
              <a:rPr lang="en-US" sz="2200" dirty="0"/>
              <a:t>Choose column (class) that minimizes expected </a:t>
            </a:r>
            <a:r>
              <a:rPr lang="en-US" sz="2200" dirty="0" smtClean="0"/>
              <a:t>cost</a:t>
            </a:r>
            <a:endParaRPr lang="en-US" sz="2200" dirty="0"/>
          </a:p>
          <a:p>
            <a:r>
              <a:rPr lang="en-US" dirty="0" smtClean="0"/>
              <a:t>This is the minimum-expected cost approach to cost-sensitive classification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-sensitiv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732BA3-80E0-40CB-8165-228F671149A5}" type="slidenum"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Cost-sensitive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130040"/>
            <a:ext cx="7755697" cy="40498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 far we haven't taken costs into account at training time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learning schemes do not perform cost-sensitive learning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They generate the same classifier no matter what costs are assigned to the different classes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standard decision tree learner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methods for cost-sensitive learning: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Resampling of instances according to costs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Weighting of instances according to costs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 schemes can take costs into account by varying a parameter, 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Bayes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f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A584FB-30EA-4942-89FF-7F413B94B702}" type="slidenum"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Lift charts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19320"/>
            <a:ext cx="8070480" cy="32337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costs are rarely known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Decisions are usually made by comparing possible scenarios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promotional mailout to 1,000,000 households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Mail to all; 0.1% respond (1000)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44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 mining tool identifies subset of 100,000 most promising, 0.4% of these respond (400)</a:t>
            </a:r>
            <a:b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40% of responses for 10% of cost may pay off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Identify subset of 400,000 most promising, 0.2% respond (800)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lift chart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allows a visual comparison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a li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BDCE7-3B9C-4687-9E8D-BBD923C38663}" type="slidenum">
              <a:t>47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 dirty="0"/>
              <a:t>Generating a lift chart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603" y="1117229"/>
            <a:ext cx="8538844" cy="49340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based on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probability of being positive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1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axis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lift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chart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size for each probability threshold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axis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true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positives above threshold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1" y="1679352"/>
            <a:ext cx="7746001" cy="3355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hypothetical li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A hypothetical lift chart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280" y="5662440"/>
            <a:ext cx="4343400" cy="643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40% of responses</a:t>
            </a:r>
            <a:b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10% of cost</a:t>
            </a:r>
          </a:p>
        </p:txBody>
      </p:sp>
      <p:sp>
        <p:nvSpPr>
          <p:cNvPr id="5" name="Freeform 4"/>
          <p:cNvSpPr/>
          <p:nvPr/>
        </p:nvSpPr>
        <p:spPr>
          <a:xfrm>
            <a:off x="3871800" y="5738760"/>
            <a:ext cx="434340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80% of responses</a:t>
            </a:r>
            <a:b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40% of cost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2576520" y="5241514"/>
            <a:ext cx="166856" cy="496885"/>
          </a:xfrm>
          <a:prstGeom prst="line">
            <a:avLst/>
          </a:prstGeom>
          <a:noFill/>
          <a:ln w="3816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4329000" y="5281560"/>
            <a:ext cx="152640" cy="457200"/>
          </a:xfrm>
          <a:prstGeom prst="line">
            <a:avLst/>
          </a:prstGeom>
          <a:noFill/>
          <a:ln w="3816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1" y="758760"/>
            <a:ext cx="70866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49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607" y="0"/>
            <a:ext cx="7948991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dirty="0" smtClean="0"/>
              <a:t>Interactive cost-benefit analysis: Example I</a:t>
            </a: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3" y="1045497"/>
            <a:ext cx="8489009" cy="51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ining and testing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FAAF14-53A0-478D-B388-F3EB578D4F39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Training and testing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27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Natural performance measure for classification problems: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Success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instance’s class is predicted correctly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instance’s class is predicted incorrectly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rate: proportion of errors made over the whole set of instances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 obtained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by evaluating model on training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is (hopelessly) optimistic!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50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607" y="0"/>
            <a:ext cx="8166498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dirty="0" smtClean="0"/>
              <a:t>Interactive cost-benefit analysis: Example II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4" y="1059021"/>
            <a:ext cx="8481337" cy="51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C cu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015A4-F11B-40B5-B740-F9412DD5E450}" type="slidenum"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ROC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72240"/>
            <a:ext cx="7917840" cy="32978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ROC curves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are similar to lift charts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Stands for “receiver operating characteristic”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Used in signal detection to show tradeoff between hit rate and false alarm rate over noisy channel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Differences to lift chart:</a:t>
            </a:r>
          </a:p>
          <a:p>
            <a:pPr marL="800100" lvl="2" indent="-342900" hangingPunct="0">
              <a:spcBef>
                <a:spcPts val="44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6302160" algn="r"/>
                <a:tab pos="7200720" algn="l"/>
                <a:tab pos="8115119" algn="l"/>
                <a:tab pos="9029519" algn="l"/>
              </a:tabLst>
            </a:pP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axis shows percentage of true positives in sample 	</a:t>
            </a: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rather than absolute number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6302160" algn="r"/>
                <a:tab pos="7200720" algn="l"/>
                <a:tab pos="8115119" algn="l"/>
                <a:tab pos="9029519" algn="l"/>
              </a:tabLst>
            </a:pP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axis shows percentage of false positives in sample	</a:t>
            </a: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rather than sample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sample ROC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1C638A-1DA8-4520-8216-03F43C9A859B}" type="slidenum">
              <a:t>52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A sample ROC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000" y="5605560"/>
            <a:ext cx="6324479" cy="885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Jagged curve—one set of test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Smoother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curve—use cross-validation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9" y="948214"/>
            <a:ext cx="6985000" cy="447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oss-validation and ROC cu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58DEE-CDA6-42A3-B6E2-EC7067A853AB}" type="slidenum">
              <a:t>53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/>
              <a:t>Cross-validation and ROC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329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method of getting a ROC curve using cross-validation: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Collect probabilities for instances in test folds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according to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method is implemented in WEKA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this is just one possibility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Another possibility is to generate an ROC curve for each fold and average them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C curves for two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4C528-4466-4081-B00C-7CC91D887E24}" type="slidenum">
              <a:t>54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ROC curves for two schemes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620" y="5109480"/>
            <a:ext cx="8877380" cy="131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small, focused sample, use method 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larger one, use method B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Inbetween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choose between A and B with appropriate probabilities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74" y="756095"/>
            <a:ext cx="6921500" cy="440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vex h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F010B-17CA-4B28-84DA-899144D8469E}" type="slidenum">
              <a:t>55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convex hull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60000"/>
            <a:ext cx="8100000" cy="3786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Given two learning schemes we can achieve any point on the convex hull!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and FP rates for scheme 1: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and FP rates for scheme 2: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scheme 1 is used to predict 100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 ×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of the cases and scheme 2 for the rest, then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rate for combined scheme: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 (1-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FP rate for combined scheme: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+(1-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sures in information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9D0CA-B491-4856-A52D-137F41437C32}" type="slidenum">
              <a:t>56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/>
              <a:t>More measures...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83" y="1110096"/>
            <a:ext cx="7682854" cy="4981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Percentage of retrieved documents that are relevant: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precision=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TP/(TP+FP)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Percentage of relevant documents that are returned: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 =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TP/(TP+FN)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Precision/recall curves have hyperbolic shape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Summary measures: average precision at 20%, 50% and 80% recall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three-point average recall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F-measure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=(2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precision)/(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recall+precision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sensitivity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specificity = (TP / (TP + FN)) × (TN / (FP + TN))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Area under the ROC curve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AUC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):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probability that randomly chosen positive instance is ranked above randomly chosen negative 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mmary of mea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04204-657D-4599-A36F-97894F17E151}" type="slidenum">
              <a:t>57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Summary of some measures</a:t>
            </a:r>
          </a:p>
        </p:txBody>
      </p:sp>
      <p:sp>
        <p:nvSpPr>
          <p:cNvPr id="3" name="Freeform 2"/>
          <p:cNvSpPr/>
          <p:nvPr/>
        </p:nvSpPr>
        <p:spPr>
          <a:xfrm>
            <a:off x="5940000" y="1365120"/>
            <a:ext cx="3060000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Explanation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69760" y="1365120"/>
            <a:ext cx="1470239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Plot</a:t>
            </a:r>
          </a:p>
        </p:txBody>
      </p:sp>
      <p:sp>
        <p:nvSpPr>
          <p:cNvPr id="5" name="Freeform 4"/>
          <p:cNvSpPr/>
          <p:nvPr/>
        </p:nvSpPr>
        <p:spPr>
          <a:xfrm>
            <a:off x="1910519" y="1365120"/>
            <a:ext cx="2559240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Domain</a:t>
            </a:r>
          </a:p>
        </p:txBody>
      </p:sp>
      <p:sp>
        <p:nvSpPr>
          <p:cNvPr id="6" name="Freeform 5"/>
          <p:cNvSpPr/>
          <p:nvPr/>
        </p:nvSpPr>
        <p:spPr>
          <a:xfrm>
            <a:off x="180000" y="1365120"/>
            <a:ext cx="1730519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40000" y="4474800"/>
            <a:ext cx="3060000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TP/(TP+FP)</a:t>
            </a:r>
          </a:p>
        </p:txBody>
      </p:sp>
      <p:sp>
        <p:nvSpPr>
          <p:cNvPr id="8" name="Freeform 7"/>
          <p:cNvSpPr/>
          <p:nvPr/>
        </p:nvSpPr>
        <p:spPr>
          <a:xfrm>
            <a:off x="4469760" y="4474800"/>
            <a:ext cx="1470239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Recall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Precision</a:t>
            </a:r>
          </a:p>
        </p:txBody>
      </p:sp>
      <p:sp>
        <p:nvSpPr>
          <p:cNvPr id="9" name="Freeform 8"/>
          <p:cNvSpPr/>
          <p:nvPr/>
        </p:nvSpPr>
        <p:spPr>
          <a:xfrm>
            <a:off x="1910519" y="4474800"/>
            <a:ext cx="2559240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Information retrieval</a:t>
            </a:r>
          </a:p>
        </p:txBody>
      </p:sp>
      <p:sp>
        <p:nvSpPr>
          <p:cNvPr id="10" name="Freeform 9"/>
          <p:cNvSpPr/>
          <p:nvPr/>
        </p:nvSpPr>
        <p:spPr>
          <a:xfrm>
            <a:off x="180000" y="4474800"/>
            <a:ext cx="1730519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Recall-precision curve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40000" y="3578759"/>
            <a:ext cx="3060000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FP/(FP+TN)</a:t>
            </a:r>
          </a:p>
        </p:txBody>
      </p:sp>
      <p:sp>
        <p:nvSpPr>
          <p:cNvPr id="12" name="Freeform 11"/>
          <p:cNvSpPr/>
          <p:nvPr/>
        </p:nvSpPr>
        <p:spPr>
          <a:xfrm>
            <a:off x="4469760" y="3578759"/>
            <a:ext cx="1470239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 rate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FP rate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10519" y="3578759"/>
            <a:ext cx="2559240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Communications</a:t>
            </a:r>
          </a:p>
        </p:txBody>
      </p:sp>
      <p:sp>
        <p:nvSpPr>
          <p:cNvPr id="14" name="Freeform 13"/>
          <p:cNvSpPr/>
          <p:nvPr/>
        </p:nvSpPr>
        <p:spPr>
          <a:xfrm>
            <a:off x="180000" y="3578759"/>
            <a:ext cx="1730519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ROC curve</a:t>
            </a:r>
          </a:p>
        </p:txBody>
      </p:sp>
      <p:sp>
        <p:nvSpPr>
          <p:cNvPr id="15" name="Freeform 14"/>
          <p:cNvSpPr/>
          <p:nvPr/>
        </p:nvSpPr>
        <p:spPr>
          <a:xfrm>
            <a:off x="5940000" y="2338200"/>
            <a:ext cx="3060000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(TP+FP)/(TP+FP+TN+FN)</a:t>
            </a:r>
          </a:p>
        </p:txBody>
      </p:sp>
      <p:sp>
        <p:nvSpPr>
          <p:cNvPr id="16" name="Freeform 15"/>
          <p:cNvSpPr/>
          <p:nvPr/>
        </p:nvSpPr>
        <p:spPr>
          <a:xfrm>
            <a:off x="4469760" y="2338200"/>
            <a:ext cx="1470239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Subset size</a:t>
            </a:r>
          </a:p>
        </p:txBody>
      </p:sp>
      <p:sp>
        <p:nvSpPr>
          <p:cNvPr id="17" name="Freeform 16"/>
          <p:cNvSpPr/>
          <p:nvPr/>
        </p:nvSpPr>
        <p:spPr>
          <a:xfrm>
            <a:off x="1910519" y="2338200"/>
            <a:ext cx="2559240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Marketing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0000" y="2338200"/>
            <a:ext cx="1730519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Lift chart</a:t>
            </a:r>
          </a:p>
        </p:txBody>
      </p:sp>
      <p:sp>
        <p:nvSpPr>
          <p:cNvPr id="19" name="Straight Connector 18"/>
          <p:cNvSpPr/>
          <p:nvPr/>
        </p:nvSpPr>
        <p:spPr>
          <a:xfrm>
            <a:off x="180000" y="1365120"/>
            <a:ext cx="1730519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180000" y="5760000"/>
            <a:ext cx="1730519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180000" y="1365120"/>
            <a:ext cx="0" cy="97308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9000000" y="1365120"/>
            <a:ext cx="0" cy="97308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1910519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446976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94000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1910519" y="44748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1910519" y="3578759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>
            <a:off x="1910519" y="23382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4469760" y="1365120"/>
            <a:ext cx="147024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5940000" y="1365120"/>
            <a:ext cx="306000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910519" y="1365120"/>
            <a:ext cx="255924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180000" y="2338200"/>
            <a:ext cx="0" cy="124055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180000" y="3578759"/>
            <a:ext cx="0" cy="8960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180000" y="4474800"/>
            <a:ext cx="0" cy="1285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1910519" y="57600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900000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C0C55-AFF0-45DB-993F-4987AB2C7DD6}" type="slidenum">
              <a:t>58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Cost curves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0978" y="900113"/>
            <a:ext cx="7808622" cy="859466"/>
          </a:xfrm>
        </p:spPr>
        <p:txBody>
          <a:bodyPr wrap="square">
            <a:spAutoFit/>
          </a:bodyPr>
          <a:lstStyle/>
          <a:p>
            <a:pPr lvl="0"/>
            <a:r>
              <a:rPr lang="en-US" sz="2400" i="1" dirty="0"/>
              <a:t>Cost curves </a:t>
            </a:r>
            <a:r>
              <a:rPr lang="en-US" sz="2400" dirty="0"/>
              <a:t>plot expected costs directly</a:t>
            </a:r>
          </a:p>
          <a:p>
            <a:pPr lvl="0"/>
            <a:r>
              <a:rPr lang="en-US" sz="2400" dirty="0"/>
              <a:t>Example for case with uniform costs (i.e</a:t>
            </a:r>
            <a:r>
              <a:rPr lang="en-US" sz="2400" dirty="0" smtClean="0"/>
              <a:t>., </a:t>
            </a:r>
            <a:r>
              <a:rPr lang="en-US" sz="2400" dirty="0"/>
              <a:t>error):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64" y="1988089"/>
            <a:ext cx="4902200" cy="3962400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>
          <a:xfrm>
            <a:off x="1740044" y="1964691"/>
            <a:ext cx="729695" cy="58940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9725D8-55AD-4105-9C1D-446901FF60BB}" type="slidenum">
              <a:t>59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 sz="3200"/>
              <a:t>Cost curves: example with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45" y="890809"/>
            <a:ext cx="4965700" cy="3898900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>
          <a:xfrm>
            <a:off x="1740044" y="813943"/>
            <a:ext cx="729695" cy="58940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04" y="5067079"/>
            <a:ext cx="7150100" cy="138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ining and testing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7EB478-5276-4D1E-A1C2-13E16864006B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Training and testing 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190" y="1587600"/>
            <a:ext cx="7816164" cy="3060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set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independent instances that have played no part in formation of classifier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Assumption: both training data and test data are representative samples of the underlying problem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and training data may differ in nature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classifiers built using customer data from two different towns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</a:t>
            </a:r>
          </a:p>
          <a:p>
            <a:pPr marL="800100" lvl="3" indent="-342900" hangingPunct="0">
              <a:lnSpc>
                <a:spcPct val="90000"/>
              </a:lnSpc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estimate performance of classifier from town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 completely new town, test it on data from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ng numeric predi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67DCC2-38AB-4396-92BC-F9888E578D00}" type="slidenum">
              <a:t>60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Evaluating numeric 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000" y="1234080"/>
            <a:ext cx="7543799" cy="384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strategies: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 test set, cross-validation, significance tests, etc.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Difference: error measures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Actual target values: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target values: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endParaRPr lang="en-US" sz="2400" b="0" i="1" u="none" strike="noStrike" baseline="-2500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popular measure: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mean-squared error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Easy to manipulate mathematically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73" y="3908394"/>
            <a:ext cx="2921000" cy="69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mea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0256FF-8FC9-402D-9C5A-5504B035FCCB}" type="slidenum">
              <a:t>61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Other measures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900000"/>
            <a:ext cx="8100000" cy="43308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root mean-squared error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absolute error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less sensitive to outliers than the mean-squared error: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Sometimes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values are more appropriate (e.g. 10% for an error of 50 when predicting 500)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52" y="3607023"/>
            <a:ext cx="28194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117" y="1571814"/>
            <a:ext cx="3111500" cy="69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mprovement on the m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60C801-CDCD-46F9-A633-B9AA6F4EC901}" type="slidenum">
              <a:t>62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Improvement on the mean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000" y="1464840"/>
            <a:ext cx="7543799" cy="362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much does the scheme improve on simply predicting the average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 squared error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root relative squared error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and the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absolute error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2628900"/>
            <a:ext cx="61468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293" y="5250011"/>
            <a:ext cx="29591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717" y="5131242"/>
            <a:ext cx="3225800" cy="82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rrelation coeffic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23768-0A6C-47CF-8A90-D4072C8D4D96}" type="slidenum">
              <a:t>63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Correlation coefficient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60" y="1154160"/>
            <a:ext cx="7917840" cy="43308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Measures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correlation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between the predicted values and the actual values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Scale independent, between –1 and +1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Good performance leads to large values!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10" y="2528867"/>
            <a:ext cx="65532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ich measur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2146E2-DD2A-41F3-AD7C-C9FA3B85BEC8}" type="slidenum">
              <a:t>64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Which measure?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919" y="1080000"/>
            <a:ext cx="7543799" cy="140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Best to look at all of them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it doesn’t matter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00" y="2921760"/>
            <a:ext cx="8100000" cy="2371680"/>
            <a:chOff x="720000" y="2921760"/>
            <a:chExt cx="8100000" cy="2371680"/>
          </a:xfrm>
        </p:grpSpPr>
        <p:sp>
          <p:nvSpPr>
            <p:cNvPr id="5" name="Freeform 4"/>
            <p:cNvSpPr/>
            <p:nvPr/>
          </p:nvSpPr>
          <p:spPr>
            <a:xfrm>
              <a:off x="7707960" y="48981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0.91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437519" y="489816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0.89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325480" y="48981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293360" y="489816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20000" y="489816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Correlation coefficient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707960" y="450288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30.4%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437519" y="450288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34.8%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5480" y="450288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40.1%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3360" y="450288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43.1%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0000" y="450288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Relative absolute error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07960" y="410760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35.8%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37519" y="410760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39.4%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25480" y="410760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57.2%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93360" y="410760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42.2%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0000" y="410760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Root rel squared error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707960" y="371232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29.2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37519" y="371232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33.4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5480" y="371232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38.5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93360" y="371232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41.3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0000" y="371232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Mean absolute error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707960" y="3317039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57.4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37519" y="3317039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63.3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25480" y="3317039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91.7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293360" y="3317039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67.8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0000" y="3317039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Root mean-squared error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07960" y="29217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37519" y="292176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25480" y="29217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93360" y="292176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292176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720000" y="2921760"/>
              <a:ext cx="35733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720000" y="5293440"/>
              <a:ext cx="35733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720000" y="2921760"/>
              <a:ext cx="0" cy="39527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8820000" y="2921760"/>
              <a:ext cx="0" cy="39527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293360" y="2921760"/>
              <a:ext cx="1032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325480" y="2921760"/>
              <a:ext cx="111203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6437519" y="2921760"/>
              <a:ext cx="1270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7707960" y="2921760"/>
              <a:ext cx="1112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429336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32548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6437519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770796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882000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4293360" y="529344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4293360" y="3317039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4293360" y="371232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4293360" y="410760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293360" y="450288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4293360" y="489816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720000" y="3317039"/>
              <a:ext cx="0" cy="3952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>
              <a:off x="720000" y="371232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6" name="Straight Connector 55"/>
            <p:cNvSpPr/>
            <p:nvPr/>
          </p:nvSpPr>
          <p:spPr>
            <a:xfrm>
              <a:off x="720000" y="410760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7" name="Straight Connector 56"/>
            <p:cNvSpPr/>
            <p:nvPr/>
          </p:nvSpPr>
          <p:spPr>
            <a:xfrm>
              <a:off x="720000" y="450288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8" name="Straight Connector 57"/>
            <p:cNvSpPr/>
            <p:nvPr/>
          </p:nvSpPr>
          <p:spPr>
            <a:xfrm>
              <a:off x="720000" y="489816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>
            <a:off x="4140000" y="5497560"/>
            <a:ext cx="2057400" cy="62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 best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second-best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A, B arguable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DL princ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F890CD-0241-45B0-BFCA-470D67587D1E}" type="slidenum">
              <a:t>65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MDL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696" y="1080000"/>
            <a:ext cx="7360104" cy="459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stands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description length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description length is defined as: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       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space required to describe a theory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                                       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space required to describe the theory’s mistakes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our case the theory is the classifier and the mistakes are the errors on the training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Aim: we seek a classifier with minimal DL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principle is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criterion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Enables us to choose a classifier of an appropriate complexity to combat </a:t>
            </a:r>
            <a:r>
              <a:rPr lang="en-US" sz="2400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overfitting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el selection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329DEF-60E6-4EEA-854B-BC80297C1500}" type="slidenum">
              <a:t>66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Model selection criteria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066680"/>
            <a:ext cx="7917840" cy="3308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criteria attempt to find a good compromise between: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complexity of a model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Its prediction accuracy on the training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Reasoning: a good model is a simple model that achieves high accuracy on the given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known 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Occam’s Razor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best theory is the smallest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describes all the facts</a:t>
            </a:r>
          </a:p>
        </p:txBody>
      </p:sp>
      <p:sp>
        <p:nvSpPr>
          <p:cNvPr id="5" name="Freeform 4"/>
          <p:cNvSpPr/>
          <p:nvPr/>
        </p:nvSpPr>
        <p:spPr>
          <a:xfrm>
            <a:off x="1178739" y="4427107"/>
            <a:ext cx="6699844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William of Ockham, born in the village of Ockham in Surrey (England) about 1285, was the most influential philosopher of the 14th century and a controversial theologian.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000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egance vs. 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46246E-1C54-4601-80D9-791F7A53ED4B}" type="slidenum">
              <a:t>67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Elegance vs. errors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0000"/>
            <a:ext cx="8277840" cy="3388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1: very simple, elegant theory that explains the data almost perfectly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2: significantly more complex theory that reproduces the data without mistakes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1 is probably preferable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Classical example: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Kepler’s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three laws on planetary motion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Less accurate than Copernicus’s latest refinement of the Ptolemaic theory of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epicycles on the data available at the time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co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51746A-6350-48B7-86B2-44B67B8DB96E}" type="slidenum">
              <a:t>68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compression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080000"/>
            <a:ext cx="7920000" cy="365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principle relates to data compression: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best theory is the one that compresses the data the most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I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supervised learning,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compress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labels of a dataset,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generate a model and then store the model and its mistakes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need to compute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(a)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size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model, and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(b)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space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needed to encode the errors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(b) easy: use the informational loss function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(a) need a method to encode the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Bayes’s theor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B275F6-F5CD-4BDE-BA6D-902C32E99EBE}" type="slidenum">
              <a:t>69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Bayes’s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196640"/>
            <a:ext cx="8280000" cy="35803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L[T]=“length” of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L[E|T]=training set encoded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wrt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length= 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Bayes’s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theorem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used to obtain the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posteriori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of a theory given the data: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Equivalent to:</a:t>
            </a:r>
          </a:p>
        </p:txBody>
      </p:sp>
      <p:sp>
        <p:nvSpPr>
          <p:cNvPr id="4" name="Freeform 3"/>
          <p:cNvSpPr/>
          <p:nvPr/>
        </p:nvSpPr>
        <p:spPr>
          <a:xfrm rot="16166400" flipV="1">
            <a:off x="6489124" y="4897852"/>
            <a:ext cx="228600" cy="1295280"/>
          </a:xfrm>
          <a:custGeom>
            <a:avLst>
              <a:gd name="f0" fmla="val 1473"/>
              <a:gd name="f1" fmla="val 969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936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826972" y="5565676"/>
            <a:ext cx="15354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constant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0" y="3405505"/>
            <a:ext cx="2489200" cy="88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00" y="2117153"/>
            <a:ext cx="167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307" y="4962939"/>
            <a:ext cx="5372100" cy="48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te on parameter t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0E449-F4BB-4B84-9040-49349F50AD1A}" type="slidenum"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Note on parameter tuning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418" y="1219320"/>
            <a:ext cx="7956491" cy="3788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is important that the test data is not used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any way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create the classifier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 learning schemes operate in two stages: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Stage 1: build the basic structure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Stage 2: optimize parameter settings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test data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cannot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used for parameter tuning!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 procedure uses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sets: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validation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Validation data is used to optimize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0AB2D8-9F1F-46EB-A87B-A4E3C3EE88DE}" type="slidenum">
              <a:t>70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141" y="1285919"/>
            <a:ext cx="8075767" cy="4166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MAP stands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maximum a posteriori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</a:t>
            </a:r>
          </a:p>
          <a:p>
            <a:pPr marL="8001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Probabilistic approach to model selection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Finding the MAP theory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the same as finding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MDL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assuming coding scheme corresponds to prior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 bit in applying the MAP principle: determining the prior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P(T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Corresponds to difficult part in applying the MDL principle: coding scheme for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Correspondence is clear: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if we know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priori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a particular theory is more likely, we need fewer bits to encode it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MDL princ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33CE38-28AB-4A49-A218-2444B5157C21}" type="slidenum">
              <a:t>71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Discussion of </a:t>
            </a:r>
            <a:r>
              <a:rPr lang="en-US" dirty="0" smtClean="0"/>
              <a:t>MDL </a:t>
            </a:r>
            <a:r>
              <a:rPr lang="en-US" dirty="0"/>
              <a:t>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044" y="1464840"/>
            <a:ext cx="8010956" cy="37201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Advantage: makes full use of the training data when selecting a model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1: appropriate coding scheme/prior probabilities for theories are crucial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2: no guarantee that the MDL theory is the one which minimizes the expected error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Occam’s Razor is an axiom!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Epicurus’s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principle of multiple explanations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keep all theories that are consistent with the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clust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CC5AE-6162-4B92-BC91-0D250737E7EC}" type="slidenum">
              <a:t>72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clustering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57840"/>
            <a:ext cx="8000999" cy="448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in clustering: finding the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most appropriate number of clusters to model the data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length of theory: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 needed to encode the clusters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 centers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length of data given theory: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encode cluster membership and position relative to cluster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distance to cluster center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Works if coding scheme uses less code space for small numbers than for large ones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nominal attributes, must communicate probability distributions for each cluster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CC5AE-6162-4B92-BC91-0D250737E7EC}" type="slidenum">
              <a:t>73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96386" y="-77788"/>
            <a:ext cx="8210831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dirty="0" smtClean="0"/>
              <a:t>Using a validation set for model selection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6224" y="1040320"/>
            <a:ext cx="8012620" cy="524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principle is one example of a model selection criterion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selection: finding the right model complexity</a:t>
            </a:r>
            <a:endParaRPr lang="en-US" sz="2400" b="0" i="0" u="none" strike="noStrike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Classic model selection problem in statistics: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Finding the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 of attributes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use in a linear regression model (yes, linear regression can </a:t>
            </a:r>
            <a:r>
              <a:rPr lang="en-US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overfit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!)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Other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problems: choosing the size of a decision tree or artificial neural network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criteria exist, based on a variety of theoretical assumptions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Simple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approach: use a validation set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Use the model complexity that yields best performance on the validation set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Alternative approach when data is scarce: internal cross-validation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50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king the most of the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AD59C9-D4E8-4346-83B5-9AF005885F03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Making the most of the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158" y="1260000"/>
            <a:ext cx="8040686" cy="3696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Once evaluation is complete,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the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can be used to build the final classifier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Generally, the larger the training data the better the classifier (but returns diminish)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larger the test data the more accurate the error estimate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procedure: method of splitting original data into training and test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Dilemma: ideally both training set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set should be large!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054E8-5452-429A-949B-861BAE8FCC80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Predicting performance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150778" cy="3273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 the estimated error rate is 25%. How close is this to the true error rate?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Depends on the amount of test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 is just like tossing a (biased!) coin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“Head” is a “success”, “tail” is an “error”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statistics, a succession of independent events like this is called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Bernoulli process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theory provides us with confidence intervals for the true underlying proportion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3919</Words>
  <Application>Microsoft Office PowerPoint</Application>
  <PresentationFormat>On-screen Show (4:3)</PresentationFormat>
  <Paragraphs>759</Paragraphs>
  <Slides>73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Bitstream Vera Sans</vt:lpstr>
      <vt:lpstr>Calibri</vt:lpstr>
      <vt:lpstr>Calibri Light</vt:lpstr>
      <vt:lpstr>Cambria Math</vt:lpstr>
      <vt:lpstr>Gothic</vt:lpstr>
      <vt:lpstr>Lucidasans</vt:lpstr>
      <vt:lpstr>Symbol</vt:lpstr>
      <vt:lpstr>Tahoma</vt:lpstr>
      <vt:lpstr>Times New Roman</vt:lpstr>
      <vt:lpstr>Utopia</vt:lpstr>
      <vt:lpstr>Office Theme</vt:lpstr>
      <vt:lpstr>Equation</vt:lpstr>
      <vt:lpstr>PowerPoint Presentation</vt:lpstr>
      <vt:lpstr>Credibility: Evaluating what’s been learned</vt:lpstr>
      <vt:lpstr>Evaluation: the key to success</vt:lpstr>
      <vt:lpstr>Issues in evaluation</vt:lpstr>
      <vt:lpstr>Training and testing I</vt:lpstr>
      <vt:lpstr>Training and testing II</vt:lpstr>
      <vt:lpstr>Note on parameter tuning</vt:lpstr>
      <vt:lpstr>Making the most of the data</vt:lpstr>
      <vt:lpstr>Predicting performance</vt:lpstr>
      <vt:lpstr>Confidence intervals</vt:lpstr>
      <vt:lpstr>Mean and variance</vt:lpstr>
      <vt:lpstr>Confidence limits</vt:lpstr>
      <vt:lpstr>Transforming f</vt:lpstr>
      <vt:lpstr>Examples</vt:lpstr>
      <vt:lpstr>Holdout estimation</vt:lpstr>
      <vt:lpstr>Repeated holdout method</vt:lpstr>
      <vt:lpstr>Cross-validation</vt:lpstr>
      <vt:lpstr>More on cross-validation</vt:lpstr>
      <vt:lpstr>Leave-one-out cross-validation</vt:lpstr>
      <vt:lpstr>Leave-one-out CV and stratification</vt:lpstr>
      <vt:lpstr>The bootstrap</vt:lpstr>
      <vt:lpstr>The 0.632 bootstrap</vt:lpstr>
      <vt:lpstr>Estimating error with the 0.632 bootstrap</vt:lpstr>
      <vt:lpstr>More on the bootstrap</vt:lpstr>
      <vt:lpstr>Hyperparameter selection</vt:lpstr>
      <vt:lpstr>Hyperparameters and cross-validation</vt:lpstr>
      <vt:lpstr>Comparing machine learning schemes</vt:lpstr>
      <vt:lpstr>Comparing learning schemes II</vt:lpstr>
      <vt:lpstr>Paired t-test</vt:lpstr>
      <vt:lpstr>Distribution of the means</vt:lpstr>
      <vt:lpstr>Student’s distribution</vt:lpstr>
      <vt:lpstr>Distribution of the differences</vt:lpstr>
      <vt:lpstr>Performing the test</vt:lpstr>
      <vt:lpstr>Unpaired observations</vt:lpstr>
      <vt:lpstr>Dependent estimates</vt:lpstr>
      <vt:lpstr>Predicting probabilities</vt:lpstr>
      <vt:lpstr>Quadratic loss function</vt:lpstr>
      <vt:lpstr>Informational loss function</vt:lpstr>
      <vt:lpstr>Discussion</vt:lpstr>
      <vt:lpstr>Counting the cost</vt:lpstr>
      <vt:lpstr>Counting the cost</vt:lpstr>
      <vt:lpstr>Aside: the kappa statistic</vt:lpstr>
      <vt:lpstr>Classification with costs</vt:lpstr>
      <vt:lpstr>Cost-sensitive classification</vt:lpstr>
      <vt:lpstr>Cost-sensitive learning</vt:lpstr>
      <vt:lpstr>Lift charts</vt:lpstr>
      <vt:lpstr>Generating a lift chart</vt:lpstr>
      <vt:lpstr>A hypothetical lift chart</vt:lpstr>
      <vt:lpstr>Interactive cost-benefit analysis: Example I</vt:lpstr>
      <vt:lpstr>Interactive cost-benefit analysis: Example II</vt:lpstr>
      <vt:lpstr>ROC curves</vt:lpstr>
      <vt:lpstr>A sample ROC curve</vt:lpstr>
      <vt:lpstr>Cross-validation and ROC curves</vt:lpstr>
      <vt:lpstr>ROC curves for two schemes</vt:lpstr>
      <vt:lpstr>The convex hull</vt:lpstr>
      <vt:lpstr>More measures...</vt:lpstr>
      <vt:lpstr>Summary of some measures</vt:lpstr>
      <vt:lpstr>Cost curves</vt:lpstr>
      <vt:lpstr>Cost curves: example with costs</vt:lpstr>
      <vt:lpstr>Evaluating numeric prediction</vt:lpstr>
      <vt:lpstr>Other measures</vt:lpstr>
      <vt:lpstr>Improvement on the mean</vt:lpstr>
      <vt:lpstr>Correlation coefficient</vt:lpstr>
      <vt:lpstr>Which measure?</vt:lpstr>
      <vt:lpstr>The MDL principle</vt:lpstr>
      <vt:lpstr>Model selection criteria</vt:lpstr>
      <vt:lpstr>Elegance vs. errors</vt:lpstr>
      <vt:lpstr>MDL and compression</vt:lpstr>
      <vt:lpstr>MDL and Bayes’s theorem</vt:lpstr>
      <vt:lpstr>MDL and MAP</vt:lpstr>
      <vt:lpstr>Discussion of MDL principle</vt:lpstr>
      <vt:lpstr>MDL and clustering</vt:lpstr>
      <vt:lpstr>Using a validation set for model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Eibe Frank</dc:creator>
  <cp:lastModifiedBy>Rasheed</cp:lastModifiedBy>
  <cp:revision>52</cp:revision>
  <dcterms:created xsi:type="dcterms:W3CDTF">2006-02-27T14:48:03Z</dcterms:created>
  <dcterms:modified xsi:type="dcterms:W3CDTF">2017-10-03T18:52:55Z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