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26"/>
  </p:notesMasterIdLst>
  <p:handoutMasterIdLst>
    <p:handoutMasterId r:id="rId1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67" r:id="rId70"/>
    <p:sldId id="325" r:id="rId71"/>
    <p:sldId id="326" r:id="rId72"/>
    <p:sldId id="368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8" r:id="rId104"/>
    <p:sldId id="370" r:id="rId105"/>
    <p:sldId id="369" r:id="rId106"/>
    <p:sldId id="360" r:id="rId107"/>
    <p:sldId id="361" r:id="rId108"/>
    <p:sldId id="362" r:id="rId109"/>
    <p:sldId id="371" r:id="rId110"/>
    <p:sldId id="372" r:id="rId111"/>
    <p:sldId id="373" r:id="rId112"/>
    <p:sldId id="374" r:id="rId113"/>
    <p:sldId id="363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75" r:id="rId122"/>
    <p:sldId id="364" r:id="rId123"/>
    <p:sldId id="365" r:id="rId124"/>
    <p:sldId id="366" r:id="rId12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4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vert="horz" wrap="none" lIns="86868" tIns="43434" rIns="86868" bIns="43434" compatLnSpc="0">
            <a:noAutofit/>
          </a:bodyPr>
          <a:lstStyle/>
          <a:p>
            <a:pPr hangingPunct="0"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endParaRPr lang="en-US" sz="1400"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2381" y="0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vert="horz" wrap="none" lIns="86868" tIns="43434" rIns="86868" bIns="43434" compatLnSpc="0">
            <a:noAutofit/>
          </a:bodyPr>
          <a:lstStyle/>
          <a:p>
            <a:pPr algn="r" hangingPunct="0"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endParaRPr lang="en-US" sz="1400"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60096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vert="horz" wrap="none" lIns="86868" tIns="43434" rIns="86868" bIns="43434" anchor="b" compatLnSpc="0">
            <a:noAutofit/>
          </a:bodyPr>
          <a:lstStyle/>
          <a:p>
            <a:pPr hangingPunct="0"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endParaRPr lang="en-US" sz="1400"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2381" y="6660096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vert="horz" wrap="none" lIns="86868" tIns="43434" rIns="86868" bIns="43434" anchor="b" compatLnSpc="0">
            <a:noAutofit/>
          </a:bodyPr>
          <a:lstStyle/>
          <a:p>
            <a:pPr algn="r" hangingPunct="0"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fld id="{E5FBF843-113B-4306-B9E1-BA1E7CA5AB1B}" type="slidenum">
              <a:pPr algn="r" hangingPunct="0">
                <a:tabLst>
                  <a:tab pos="0" algn="l"/>
                  <a:tab pos="882579" algn="l"/>
                  <a:tab pos="1765158" algn="l"/>
                  <a:tab pos="2647736" algn="l"/>
                  <a:tab pos="3530316" algn="l"/>
                  <a:tab pos="4412894" algn="l"/>
                  <a:tab pos="5295472" algn="l"/>
                  <a:tab pos="6178051" algn="l"/>
                  <a:tab pos="7060631" algn="l"/>
                  <a:tab pos="7943210" algn="l"/>
                  <a:tab pos="8825789" algn="l"/>
                  <a:tab pos="9708368" algn="l"/>
                </a:tabLst>
              </a:pPr>
              <a:t>‹#›</a:t>
            </a:fld>
            <a:endParaRPr lang="en-US" sz="1400"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8574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33400"/>
            <a:ext cx="3505200" cy="2628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929680" y="3330049"/>
            <a:ext cx="7436979" cy="31545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5262381" y="0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6660096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5262381" y="6660096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BEF515F-D745-48C3-83B1-C1E2851193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FBDD0D3-AB2D-451E-AD91-A10AB884CCC0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5896" y="525534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222" y="3329785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2EFF145-752B-451F-8D51-1C6BFF16635C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989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385BE27-A8DE-479E-9406-78C3ADEBB611}" type="slidenum">
              <a:t>100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487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89B3BF-2455-4AEF-BAC2-02701971EEDF}" type="slidenum">
              <a:t>101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777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C51E9B-775C-4A89-9B48-09A2E6A2DC4B}" type="slidenum">
              <a:t>102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37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C51E9B-775C-4A89-9B48-09A2E6A2DC4B}" type="slidenum">
              <a:t>103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379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C51E9B-775C-4A89-9B48-09A2E6A2DC4B}" type="slidenum">
              <a:t>104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379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D3B963-7CE3-4738-96E0-82F4D5FF9307}" type="slidenum">
              <a:t>105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5896" y="525534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7588" y="3328996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404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E8116B-279E-4FF2-A76C-E62440610BC2}" type="slidenum">
              <a:t>106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740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4205B1-B8C1-4FE5-B2E8-3D1AD0D568EE}" type="slidenum">
              <a:t>107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5931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108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109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1EA822-4463-4E30-A3B8-54755F549F4C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796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8549A-9E9B-9D4E-BCB3-AAB8258A0E4D}" type="slidenum">
              <a:rPr lang="en-US"/>
              <a:pPr/>
              <a:t>113</a:t>
            </a:fld>
            <a:endParaRPr lang="en-US"/>
          </a:p>
        </p:txBody>
      </p:sp>
      <p:sp>
        <p:nvSpPr>
          <p:cNvPr id="1707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114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115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116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117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E78AD-51C1-074F-86BA-EE9EF0AAE976}" type="slidenum">
              <a:rPr lang="en-US"/>
              <a:pPr/>
              <a:t>118</a:t>
            </a:fld>
            <a:endParaRPr lang="en-US"/>
          </a:p>
        </p:txBody>
      </p:sp>
      <p:sp>
        <p:nvSpPr>
          <p:cNvPr id="1712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0B3BF-21B3-9240-8BC3-9569ABCBE98E}" type="slidenum">
              <a:rPr lang="en-US"/>
              <a:pPr/>
              <a:t>119</a:t>
            </a:fld>
            <a:endParaRPr lang="en-US"/>
          </a:p>
        </p:txBody>
      </p:sp>
      <p:sp>
        <p:nvSpPr>
          <p:cNvPr id="1713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9628332-675C-4251-943E-6E3184D27624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266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62FBB7-37CD-4A44-B2BF-E11F9C98E0B9}" type="slidenum">
              <a:t>121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0665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FEFB54F-796D-43EF-8271-E389010D879F}" type="slidenum">
              <a:t>122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92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FC8849-55BE-4288-82D1-F6C5AF585791}" type="slidenum">
              <a:t>123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4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862E437-FF5A-440C-AA1B-0CB8605760B8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1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203CC1-7C21-4314-A735-B85CC8F57D50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30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2F8586-4AD8-4029-BF01-3F855CECE6EC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CA9E7D-F74D-461E-8841-127B9501356D}" type="slidenum"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46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44B3005-009D-4B3A-8586-02A24EB2D9B6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1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4B8E66-DFF4-45EB-BE27-04AF97B8CB65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61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193632-90A8-4626-9A12-B86A7AA46208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855261-6B88-4B85-8300-C79E94655B91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8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86EF12E-764A-47A3-AD80-BA826B842C70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5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0E005C-7D8F-4EFF-9233-9EDA942548AB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84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63E691C-D216-401B-88C0-5D86ECED33C0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0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FE853C-6DCB-4A7D-988E-601E69113598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55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7C9FF3-BA65-4CB2-AD7C-F894A3716AC9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7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B3737F-462D-4D1A-9D8B-B81BB0FB9827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90A3E0A-A63E-4D39-BD23-0EEA11353FCA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9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12CFC5-4132-4BDA-801C-59AB5DE6A7AE}" type="slidenum"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5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DA04E2-7677-4DEC-96B0-BD5ABF6E5B83}" type="slidenum"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1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983FDD-0E6F-409C-B308-1AC6F090A7EE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1AD8B7-A749-4EC2-823C-7B6F2586983B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A77FFA-0524-476B-B1FA-ACBECC89E8C0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1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AAD4004-71A9-4728-9883-536B99B411DD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AE4312-127C-43DB-85A5-8A53E19D40CD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4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2F7B9A-C8F4-4F2C-905D-1F9D6A205C32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0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716E37-1992-4658-B93D-6DF136AD8A73}" type="slidenum"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D5B530-37DB-4372-81D6-DDAA64A2457B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1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3289765-0E63-4E1B-8A5F-700BDF02FD00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1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AEE63F-CF43-4589-A008-BF56AB4F337C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0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E08310B-EDC2-4C03-8897-334CAEAA9770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42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3E4937-B489-498C-8A2A-375898FFC6CE}" type="slidenum"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098EEC-C597-48AA-9D46-A14D222B298F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8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F651ED3-01A7-4035-93D9-D9D8E6421F23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3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46634B-D4B4-4220-9E4A-532C9070DFD4}" type="slidenum"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93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D1A98F-9320-4660-9E32-21D15262D8EE}" type="slidenum">
              <a:t>42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6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F75AA0-B0CD-42D8-B9B4-0EAB0B852F26}" type="slidenum"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3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8FBA61-0CC1-4692-A60A-1098509CBD2D}" type="slidenum">
              <a:t>44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42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856667-BAA7-4A5F-B54D-9A6D1980B814}" type="slidenum"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7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DCF52-425E-4CA1-A864-3F0EA1374447}" type="slidenum"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07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96762D-DDA9-4E98-85AE-648C6FEA0133}" type="slidenum">
              <a:t>47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2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3B866B1-533D-45A0-9F05-672E77EE812F}" type="slidenum">
              <a:t>48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923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10AE81-B1D7-4B4A-A816-5C32AC443D35}" type="slidenum">
              <a:t>49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2E7E649-62EA-4200-A771-8AC410FE136E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12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7A2A27-2AEC-44AA-BCCD-1A56D2BF2E8C}" type="slidenum">
              <a:t>50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104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3B6912D-C9BB-4691-99E3-EE113C4E7304}" type="slidenum">
              <a:t>51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30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F44D637-ED8E-4EEC-823A-05FE0331CA85}" type="slidenum">
              <a:t>52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72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037E113-79DA-4C71-AAD7-88A5BD07C029}" type="slidenum"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94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BA4B59-FF5B-4392-BABF-FB68B30221A0}" type="slidenum">
              <a:t>54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55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9145CC-9795-4D26-ADE7-13474826927E}" type="slidenum">
              <a:t>55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79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F04975D-FE02-4685-B17E-54D6923C5888}" type="slidenum">
              <a:t>56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83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C7732D-B074-4614-B8B9-5256F349DDDA}" type="slidenum">
              <a:t>57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79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5B3220-1B9A-4C42-A848-19614F7EC906}" type="slidenum">
              <a:t>58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537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F4DD6B1-7C2A-4958-A405-4901E51F6DC1}" type="slidenum">
              <a:t>59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3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D69E5AF-79DE-4268-8653-015439ADD7E4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88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C883D2A-8287-4D0B-998F-EDF03037D66A}" type="slidenum">
              <a:t>60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11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2BD6D34-63D8-4BF7-B225-3FB132F4A766}" type="slidenum">
              <a:t>61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366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F1E85DB-8184-4C8D-9B22-9A12AF5218B3}" type="slidenum">
              <a:t>62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84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5BF4C39-3C52-443E-A67A-C5E4F160A935}" type="slidenum">
              <a:t>63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26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057949-7195-4B74-9EC1-96BC66C3E5CC}" type="slidenum">
              <a:t>64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94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091C95-2F19-4431-BA5B-7B6D1A8767B7}" type="slidenum">
              <a:t>65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22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964F7C-6514-44CF-AB4B-86C135732CD7}" type="slidenum">
              <a:t>66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00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94AAA8-C022-4A3B-BFD6-6D9C277BD98D}" type="slidenum">
              <a:t>67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39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94AAA8-C022-4A3B-BFD6-6D9C277BD98D}" type="slidenum">
              <a:t>68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39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E23B68-B096-4849-84F6-B49512918C87}" type="slidenum">
              <a:t>69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9AC66D3-471D-421E-B8E4-826070ADBD77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98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F07456-C59D-4583-B082-F532B581B227}" type="slidenum">
              <a:t>70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3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F07456-C59D-4583-B082-F532B581B227}" type="slidenum">
              <a:t>71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3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930C72-F923-4039-9D97-0CA0227B7592}" type="slidenum">
              <a:t>72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289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1947CA3-0B72-4A76-841B-13451EAEB0B3}" type="slidenum">
              <a:t>73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07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1FF290-05C0-4133-9B8E-12DF62741CF4}" type="slidenum">
              <a:t>74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96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FCD6F6-7A0D-472A-8AB7-316FD42BFB97}" type="slidenum">
              <a:t>75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67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30AAC80-B603-412A-B942-AE960E789CE1}" type="slidenum">
              <a:t>76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580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419AF03-112B-4785-A31C-9ED78130CFC3}" type="slidenum">
              <a:t>77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88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391837-ECCC-4567-B72E-FA892EBBEE7B}" type="slidenum">
              <a:t>78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59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706C0D7-9E7A-457C-A88F-FB1EE50873BE}" type="slidenum">
              <a:t>79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6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C8EF282-0EE3-428E-95DC-854F8AE26B16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9914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810E2-719A-46CF-8B93-C25C2735298E}" type="slidenum">
              <a:t>80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600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FEB234-8123-4967-B3D7-05AFD8612B65}" type="slidenum">
              <a:t>81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07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D66747-B989-438C-90A9-452577D3E20F}" type="slidenum">
              <a:t>82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553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62063B-7774-45ED-8293-00A37A7DCC7E}" type="slidenum">
              <a:t>83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46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52D17A-1A95-4B2F-99F0-D5BBA206F068}" type="slidenum">
              <a:t>84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08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20B533D-5459-4EB9-A0CF-53072C1E5628}" type="slidenum">
              <a:t>85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554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D3B6A28-CF3D-4343-BC06-2EF53FD130B1}" type="slidenum">
              <a:t>86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19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C08A1B-2618-470C-9DDD-B1972F187B1E}" type="slidenum">
              <a:t>87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059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4344CA8-B6F2-4109-90AA-079C4A18A061}" type="slidenum">
              <a:t>88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2075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6FCC281-63C7-4284-A6E7-C991305A9C23}" type="slidenum">
              <a:t>89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6A5AEFC-4B57-4273-9F58-3B2D58267650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6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2166E95-619E-47F1-B6D4-2523CB008D62}" type="slidenum">
              <a:t>90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60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610AB4-2F0B-49F2-92DD-81BE1EE4EE06}" type="slidenum">
              <a:t>91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38045" y="3329259"/>
            <a:ext cx="6817498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31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EC6F60-1312-4478-84F4-C186972CFC03}" type="slidenum">
              <a:t>92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15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CDC5FC-A2B4-45DB-AD80-C530327BF656}" type="slidenum">
              <a:t>93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301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4E8E49-76C9-4A66-816A-DAC1D637F96C}" type="slidenum">
              <a:t>94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36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1E45907-BEE2-468F-8F4B-EF4EE589533E}" type="slidenum">
              <a:t>95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7659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A5FDCA-B5F2-4A20-BF7E-0F4B605CF130}" type="slidenum">
              <a:t>96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765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F1E8C4-4CB7-464B-B7E7-A3FA0D8F14B2}" type="slidenum">
              <a:t>97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683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BE47B7-E92D-4D18-8464-C74BB916FC2B}" type="slidenum">
              <a:t>98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180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99469FA-FDB9-4249-8570-47122BBB4BD2}" type="slidenum">
              <a:t>99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9"/>
            <a:ext cx="7436979" cy="308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9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373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97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055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30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70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9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98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16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15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4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3194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54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91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732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485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694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835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132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10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728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000" b="0" i="0" u="none" strike="noStrike" baseline="0">
          <a:ln>
            <a:noFill/>
          </a:ln>
          <a:solidFill>
            <a:srgbClr val="008000"/>
          </a:solidFill>
          <a:latin typeface="Arial Black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457200" algn="l"/>
          <a:tab pos="1371599" algn="l"/>
          <a:tab pos="2286000" algn="l"/>
          <a:tab pos="3200400" algn="l"/>
          <a:tab pos="4114800" algn="l"/>
          <a:tab pos="5029200" algn="l"/>
          <a:tab pos="5943600" algn="l"/>
          <a:tab pos="6858000" algn="l"/>
          <a:tab pos="7772400" algn="l"/>
          <a:tab pos="8686800" algn="l"/>
          <a:tab pos="9601200" algn="l"/>
        </a:tabLst>
        <a:defRPr lang="en-US" sz="3200" b="0" i="0" u="none" strike="noStrike" baseline="0">
          <a:ln>
            <a:noFill/>
          </a:ln>
          <a:solidFill>
            <a:srgbClr val="008000"/>
          </a:solidFill>
          <a:latin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81.emf"/><Relationship Id="rId4" Type="http://schemas.openxmlformats.org/officeDocument/2006/relationships/oleObject" Target="../embeddings/oleObject15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19.xml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86.emf"/><Relationship Id="rId5" Type="http://schemas.openxmlformats.org/officeDocument/2006/relationships/image" Target="../media/image83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8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4, Algorithms: the basic methods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Frank, </a:t>
            </a:r>
            <a:b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</a:b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. A.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Hall and C.</a:t>
            </a:r>
            <a:r>
              <a:rPr lang="en-AU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J. Pal</a:t>
            </a:r>
            <a:endParaRPr lang="en-AU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 of 1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DF993-ACB1-40BC-A650-EFA0AEF8F279}" type="slidenum">
              <a:rPr lang="en-US" smtClean="0"/>
              <a:pPr lvl="0"/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Discussion of 1R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560" y="1080000"/>
            <a:ext cx="8416440" cy="4930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1R was described in a paper by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Holte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(1993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):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Contains an experimental evaluation on 16 datasets (using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cross-validation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estimate classification accuracy on fresh data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Required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inimum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instances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majority class was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 to 6 after some experimentation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1R’s simple rules performed not much worse than much more complex decision trees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Lesson: 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implicity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pay off on practical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datasets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Note that 1R does not perform as well on more recent, more sophisticated benchmark datasets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39461" y="1592337"/>
            <a:ext cx="7200000" cy="147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Very Simple Classification Rules Perform Well on Most Commonly Used Datasets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Robert C. </a:t>
            </a:r>
            <a:r>
              <a:rPr lang="en-US" sz="16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Holte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Computer Science Department, University of Ottawa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5896E9-49E8-4AC1-B163-CE1138F0E2EF}" type="slidenum">
              <a:rPr lang="en-US" smtClean="0"/>
              <a:pPr lvl="0"/>
              <a:t>100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Building ball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626" y="1079500"/>
            <a:ext cx="7916099" cy="4290149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Ball trees are built top </a:t>
            </a:r>
            <a:r>
              <a:rPr lang="en-US" sz="2400" dirty="0" smtClean="0"/>
              <a:t>down, applying the same recursive strategy as in </a:t>
            </a:r>
            <a:r>
              <a:rPr lang="en-US" sz="2400" i="1" dirty="0" err="1" smtClean="0"/>
              <a:t>k</a:t>
            </a:r>
            <a:r>
              <a:rPr lang="en-US" sz="2400" dirty="0" err="1" smtClean="0"/>
              <a:t>D</a:t>
            </a:r>
            <a:r>
              <a:rPr lang="en-US" sz="2400" dirty="0"/>
              <a:t>-</a:t>
            </a:r>
            <a:r>
              <a:rPr lang="en-US" sz="2400" dirty="0" smtClean="0"/>
              <a:t>trees</a:t>
            </a:r>
            <a:endParaRPr lang="en-US" sz="2400" dirty="0"/>
          </a:p>
          <a:p>
            <a:pPr lvl="0"/>
            <a:r>
              <a:rPr lang="en-US" sz="2400" dirty="0" smtClean="0"/>
              <a:t>We do not </a:t>
            </a:r>
            <a:r>
              <a:rPr lang="en-US" sz="2400" dirty="0"/>
              <a:t>have to continue until leaf balls contain just two points: can enforce minimum occupancy </a:t>
            </a:r>
            <a:br>
              <a:rPr lang="en-US" sz="2400" dirty="0"/>
            </a:br>
            <a:r>
              <a:rPr lang="en-US" sz="2400" dirty="0" smtClean="0"/>
              <a:t>(this can also be done for efficiency in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-trees)</a:t>
            </a:r>
          </a:p>
          <a:p>
            <a:pPr lvl="0"/>
            <a:r>
              <a:rPr lang="en-US" sz="2400" dirty="0"/>
              <a:t>Basic problem: splitting a ball into two</a:t>
            </a:r>
          </a:p>
          <a:p>
            <a:pPr lvl="0"/>
            <a:r>
              <a:rPr lang="en-US" sz="2400" dirty="0"/>
              <a:t>Simple (linear-time) split selection strategy:</a:t>
            </a:r>
          </a:p>
          <a:p>
            <a:pPr lvl="1"/>
            <a:r>
              <a:rPr lang="en-US" sz="2000" dirty="0"/>
              <a:t>Choose point farthest from ball's center</a:t>
            </a:r>
          </a:p>
          <a:p>
            <a:pPr lvl="1"/>
            <a:r>
              <a:rPr lang="en-US" sz="2000" dirty="0"/>
              <a:t>Choose second point farthest from first one</a:t>
            </a:r>
          </a:p>
          <a:p>
            <a:pPr lvl="1"/>
            <a:r>
              <a:rPr lang="en-US" sz="2000" dirty="0"/>
              <a:t>Assign each point to these two points</a:t>
            </a:r>
          </a:p>
          <a:p>
            <a:pPr lvl="1"/>
            <a:r>
              <a:rPr lang="en-US" sz="2000" dirty="0"/>
              <a:t>Compute cluster centers and radii based on the two subsets to get two </a:t>
            </a:r>
            <a:r>
              <a:rPr lang="en-US" sz="2000" dirty="0" smtClean="0"/>
              <a:t>successor balls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 of 1-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E9CB6D-9C5F-4390-93B2-13EBACBAE29D}" type="slidenum">
              <a:rPr lang="en-US" smtClean="0"/>
              <a:pPr lvl="0"/>
              <a:t>101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25323" y="-9279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Discussion of nearest-neighbor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286" y="1223456"/>
            <a:ext cx="7997371" cy="4711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Often very accurate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Assumes all attributes are equally important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Remedy: attribute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selection, attribute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weights, or attribute scaling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remedies against noisy instances: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Take a majority vote over the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nearest neighbors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Remove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noisy instances from dataset (difficult!)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Statisticians have used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-NN since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early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1950s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</a:t>
            </a: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dirty="0">
                <a:solidFill>
                  <a:srgbClr val="00DCFF"/>
                </a:solidFill>
                <a:latin typeface="Symbol" pitchFamily="18"/>
                <a:ea typeface="Gothic" pitchFamily="2"/>
                <a:cs typeface="Lucidasans" pitchFamily="2"/>
              </a:rPr>
              <a:t> </a:t>
            </a:r>
            <a:r>
              <a:rPr lang="en-US" sz="2000" dirty="0">
                <a:latin typeface="Symbol" pitchFamily="18"/>
                <a:ea typeface="Gothic" pitchFamily="2"/>
                <a:cs typeface="Lucidasans" pitchFamily="2"/>
              </a:rPr>
              <a:t></a:t>
            </a:r>
            <a:r>
              <a:rPr lang="en-US" sz="2000" dirty="0">
                <a:latin typeface="Utopia" pitchFamily="18"/>
                <a:ea typeface="Gothic" pitchFamily="2"/>
                <a:cs typeface="Lucidasans" pitchFamily="2"/>
              </a:rPr>
              <a:t>  </a:t>
            </a:r>
            <a:r>
              <a:rPr lang="en-US" sz="2000" dirty="0" smtClean="0">
                <a:latin typeface="Symbol" pitchFamily="18"/>
                <a:ea typeface="Gothic" pitchFamily="2"/>
                <a:cs typeface="Lucidasans" pitchFamily="2"/>
              </a:rPr>
              <a:t></a:t>
            </a:r>
            <a:r>
              <a:rPr lang="en-US" sz="2000" b="0" i="1" u="none" strike="noStrike" baseline="0" dirty="0" smtClean="0">
                <a:ln>
                  <a:noFill/>
                </a:ln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k/n </a:t>
            </a:r>
            <a:r>
              <a:rPr lang="en-US" sz="2000" dirty="0">
                <a:latin typeface="Symbol" pitchFamily="18"/>
                <a:ea typeface="Gothic" pitchFamily="2"/>
                <a:cs typeface="Lucidasans" pitchFamily="2"/>
              </a:rPr>
              <a:t>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0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error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approaches minimum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-trees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become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inefficient when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number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attributes is too large 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Ball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may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help;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they are instances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metric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1D74E-A32C-4200-895A-E3D9CF48424B}" type="slidenum">
              <a:rPr lang="en-US" smtClean="0"/>
              <a:pPr lvl="0"/>
              <a:t>102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66057" y="1318985"/>
            <a:ext cx="8033657" cy="361906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Clustering techniques apply when there is no class to be </a:t>
            </a:r>
            <a:r>
              <a:rPr lang="en-US" sz="2400" dirty="0" smtClean="0"/>
              <a:t>predicted: they perform unsupervised learning</a:t>
            </a:r>
            <a:endParaRPr lang="en-US" sz="2400" dirty="0"/>
          </a:p>
          <a:p>
            <a:pPr lvl="0"/>
            <a:r>
              <a:rPr lang="en-US" sz="2400" dirty="0"/>
              <a:t>Aim: divide instances into “natural” groups</a:t>
            </a:r>
          </a:p>
          <a:p>
            <a:pPr lvl="0"/>
            <a:r>
              <a:rPr lang="en-US" sz="2400" dirty="0"/>
              <a:t>As </a:t>
            </a:r>
            <a:r>
              <a:rPr lang="en-US" sz="2400" dirty="0" smtClean="0"/>
              <a:t>we have seen, </a:t>
            </a:r>
            <a:r>
              <a:rPr lang="en-US" sz="2400" dirty="0"/>
              <a:t>clusters can be:</a:t>
            </a:r>
          </a:p>
          <a:p>
            <a:pPr lvl="1"/>
            <a:r>
              <a:rPr lang="en-US" sz="2400" dirty="0" smtClean="0"/>
              <a:t>disjoint vs. </a:t>
            </a:r>
            <a:r>
              <a:rPr lang="en-US" sz="2400" dirty="0"/>
              <a:t>overlapping</a:t>
            </a:r>
          </a:p>
          <a:p>
            <a:pPr lvl="1"/>
            <a:r>
              <a:rPr lang="en-US" sz="2400" dirty="0"/>
              <a:t>deterministic vs. probabilistic</a:t>
            </a:r>
          </a:p>
          <a:p>
            <a:pPr lvl="1"/>
            <a:r>
              <a:rPr lang="en-US" sz="2400" dirty="0"/>
              <a:t>flat vs. hierarchical</a:t>
            </a:r>
          </a:p>
          <a:p>
            <a:pPr lvl="0"/>
            <a:r>
              <a:rPr lang="en-US" sz="2400" dirty="0" smtClean="0"/>
              <a:t>We will </a:t>
            </a:r>
            <a:r>
              <a:rPr lang="en-US" sz="2400" dirty="0"/>
              <a:t>look at a classic clustering algorithm called </a:t>
            </a:r>
            <a:r>
              <a:rPr lang="en-US" sz="2400" i="1" dirty="0"/>
              <a:t>k-means</a:t>
            </a:r>
          </a:p>
          <a:p>
            <a:r>
              <a:rPr lang="en-US" sz="2400" i="1" dirty="0"/>
              <a:t>k-means</a:t>
            </a:r>
            <a:r>
              <a:rPr lang="en-US" sz="2400" dirty="0"/>
              <a:t> clusters are disjoint, deterministic, and flat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798415" y="-166173"/>
            <a:ext cx="4836234" cy="1144588"/>
          </a:xfrm>
        </p:spPr>
        <p:txBody>
          <a:bodyPr/>
          <a:lstStyle/>
          <a:p>
            <a:pPr lvl="0"/>
            <a:r>
              <a:rPr lang="en-US" sz="3600" dirty="0"/>
              <a:t>Clustering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1D74E-A32C-4200-895A-E3D9CF48424B}" type="slidenum">
              <a:rPr lang="en-US" smtClean="0"/>
              <a:pPr lvl="0"/>
              <a:t>103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384721" cy="4477508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Step 1: Choose </a:t>
            </a:r>
            <a:r>
              <a:rPr lang="en-US" sz="2400" i="1" dirty="0" smtClean="0"/>
              <a:t>k </a:t>
            </a:r>
            <a:r>
              <a:rPr lang="en-US" sz="2400" dirty="0" smtClean="0"/>
              <a:t>random cluster centers</a:t>
            </a:r>
            <a:endParaRPr lang="en-US" sz="2400" dirty="0"/>
          </a:p>
          <a:p>
            <a:pPr lvl="0"/>
            <a:r>
              <a:rPr lang="en-US" sz="2400" dirty="0" smtClean="0"/>
              <a:t>Step 2: Assign each instance to its closest cluster center based on Euclidean distance</a:t>
            </a:r>
          </a:p>
          <a:p>
            <a:pPr lvl="0"/>
            <a:r>
              <a:rPr lang="en-US" sz="2400" dirty="0" smtClean="0"/>
              <a:t>Step 3: </a:t>
            </a:r>
            <a:r>
              <a:rPr lang="en-US" sz="2400" dirty="0" err="1" smtClean="0"/>
              <a:t>Recompute</a:t>
            </a:r>
            <a:r>
              <a:rPr lang="en-US" sz="2400" dirty="0" smtClean="0"/>
              <a:t> cluster centers by computing the average (aka </a:t>
            </a:r>
            <a:r>
              <a:rPr lang="en-US" sz="2400" i="1" dirty="0" smtClean="0"/>
              <a:t>centroid</a:t>
            </a:r>
            <a:r>
              <a:rPr lang="en-US" sz="2400" dirty="0" smtClean="0"/>
              <a:t>) of the instances pertaining to each cluster</a:t>
            </a:r>
            <a:endParaRPr lang="en-US" sz="2400" dirty="0"/>
          </a:p>
          <a:p>
            <a:pPr lvl="0"/>
            <a:r>
              <a:rPr lang="en-US" sz="2400" dirty="0" smtClean="0"/>
              <a:t>Step 4: If cluster centers have moved, go back to Step 2</a:t>
            </a:r>
            <a:endParaRPr lang="en-US" sz="2400" dirty="0"/>
          </a:p>
          <a:p>
            <a:pPr lvl="0"/>
            <a:r>
              <a:rPr lang="en-US" sz="2400" dirty="0" smtClean="0"/>
              <a:t>This algorithm minimizes the squared Euclidean distance of the instances from their corresponding cluster centers</a:t>
            </a:r>
            <a:endParaRPr lang="en-US" sz="2400" i="1" dirty="0"/>
          </a:p>
          <a:p>
            <a:pPr lvl="1"/>
            <a:r>
              <a:rPr lang="en-US" sz="2000" dirty="0" smtClean="0"/>
              <a:t>Determines a solution that achieves a </a:t>
            </a:r>
            <a:r>
              <a:rPr lang="en-US" sz="2000" i="1" u="sng" dirty="0" smtClean="0"/>
              <a:t>local</a:t>
            </a:r>
            <a:r>
              <a:rPr lang="en-US" sz="2000" dirty="0" smtClean="0"/>
              <a:t> minimum of the squared Euclidean distance</a:t>
            </a:r>
          </a:p>
          <a:p>
            <a:r>
              <a:rPr lang="en-US" sz="2300" dirty="0" smtClean="0"/>
              <a:t>Equivalent termination criterion: stop when assignment of instances to cluster centers has not changed</a:t>
            </a:r>
            <a:endParaRPr lang="en-US" sz="2300" dirty="0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90415" y="-122630"/>
            <a:ext cx="4836234" cy="1144588"/>
          </a:xfrm>
        </p:spPr>
        <p:txBody>
          <a:bodyPr/>
          <a:lstStyle/>
          <a:p>
            <a:pPr lvl="0"/>
            <a:r>
              <a:rPr lang="en-US" sz="3600" dirty="0" smtClean="0"/>
              <a:t>The </a:t>
            </a:r>
            <a:r>
              <a:rPr lang="en-US" sz="3600" i="1" dirty="0" smtClean="0"/>
              <a:t>k-</a:t>
            </a:r>
            <a:r>
              <a:rPr lang="en-US" sz="3600" dirty="0" smtClean="0"/>
              <a:t>means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1D74E-A32C-4200-895A-E3D9CF48424B}" type="slidenum">
              <a:rPr lang="en-US" smtClean="0"/>
              <a:pPr lvl="0"/>
              <a:t>104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553859" y="-122630"/>
            <a:ext cx="6726295" cy="1144588"/>
          </a:xfrm>
        </p:spPr>
        <p:txBody>
          <a:bodyPr/>
          <a:lstStyle/>
          <a:p>
            <a:pPr lvl="0"/>
            <a:r>
              <a:rPr lang="en-US" sz="3600" dirty="0" smtClean="0"/>
              <a:t>The </a:t>
            </a:r>
            <a:r>
              <a:rPr lang="en-US" sz="3600" i="1" dirty="0" smtClean="0"/>
              <a:t>k</a:t>
            </a:r>
            <a:r>
              <a:rPr lang="en-US" sz="3600" dirty="0" smtClean="0"/>
              <a:t>-means algorithm: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6" y="1016706"/>
            <a:ext cx="8667378" cy="48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756D33-F7B4-4989-9716-BAAA27FD2881}" type="slidenum">
              <a:rPr lang="en-US" smtClean="0"/>
              <a:pPr lvl="0"/>
              <a:t>105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88772" y="-56016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Discussion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286" y="960438"/>
            <a:ext cx="8062685" cy="450563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Algorithm minimizes squared distance to cluster centers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Result can vary significantly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based on initial choice of seeds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get trapped in local minimum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Example</a:t>
            </a:r>
            <a:r>
              <a:rPr lang="en-US" sz="2400" dirty="0"/>
              <a:t>:</a:t>
            </a: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To increase chance of finding global optimum: restart with different random seeds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we applied recursively with </a:t>
            </a:r>
            <a:r>
              <a:rPr lang="en-US" sz="2400" i="1" dirty="0"/>
              <a:t>k </a:t>
            </a:r>
            <a:r>
              <a:rPr lang="en-US" sz="2400" dirty="0"/>
              <a:t>=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5544" y="2823360"/>
            <a:ext cx="3047040" cy="1371840"/>
            <a:chOff x="3240000" y="3128160"/>
            <a:chExt cx="3047040" cy="1371840"/>
          </a:xfrm>
        </p:grpSpPr>
        <p:sp>
          <p:nvSpPr>
            <p:cNvPr id="5" name="Freeform 4"/>
            <p:cNvSpPr/>
            <p:nvPr/>
          </p:nvSpPr>
          <p:spPr>
            <a:xfrm>
              <a:off x="4611240" y="3737880"/>
              <a:ext cx="15228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373360" y="3737880"/>
              <a:ext cx="15192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135480" y="3737880"/>
              <a:ext cx="15156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611240" y="4347360"/>
              <a:ext cx="15228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73360" y="4347360"/>
              <a:ext cx="15192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35480" y="4347360"/>
              <a:ext cx="1515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0000" y="3966479"/>
              <a:ext cx="1142640" cy="317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ea typeface="Gothic" pitchFamily="2"/>
                  <a:cs typeface="Lucidasans" pitchFamily="2"/>
                </a:rPr>
                <a:t>instances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66098" y="3128160"/>
              <a:ext cx="1142640" cy="317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ea typeface="Gothic" pitchFamily="2"/>
                  <a:cs typeface="Lucidasans" pitchFamily="2"/>
                </a:rPr>
                <a:t>initial cluster </a:t>
              </a:r>
              <a:r>
                <a:rPr lang="en-US" sz="1400" b="1" i="0" u="none" strike="noStrike" baseline="0" dirty="0" err="1">
                  <a:ln>
                    <a:noFill/>
                  </a:ln>
                  <a:solidFill>
                    <a:srgbClr val="000000"/>
                  </a:solidFill>
                  <a:ea typeface="Gothic" pitchFamily="2"/>
                  <a:cs typeface="Lucidasans" pitchFamily="2"/>
                </a:rPr>
                <a:t>centres</a:t>
              </a:r>
              <a:endPara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 flipV="1">
              <a:off x="4382640" y="3890160"/>
              <a:ext cx="228240" cy="152639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4382640" y="4195080"/>
              <a:ext cx="228240" cy="152280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5068440" y="3661560"/>
              <a:ext cx="304200" cy="685800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144759" y="3661560"/>
              <a:ext cx="227881" cy="152640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2CD32-9197-4A3F-B580-96523D3BAD61}" type="slidenum">
              <a:rPr lang="en-US" smtClean="0"/>
              <a:pPr lvl="0"/>
              <a:t>106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50156" y="-121331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Faster distance calculations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42686" y="1079500"/>
            <a:ext cx="7786914" cy="377270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Can we use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 or ball trees to speed up the process? </a:t>
            </a:r>
            <a:r>
              <a:rPr lang="en-US" sz="2400" dirty="0" smtClean="0"/>
              <a:t>Yes, we can:</a:t>
            </a:r>
            <a:endParaRPr lang="en-US" sz="2400" dirty="0"/>
          </a:p>
          <a:p>
            <a:pPr lvl="1"/>
            <a:r>
              <a:rPr lang="en-US" sz="2000" dirty="0"/>
              <a:t>First, </a:t>
            </a:r>
            <a:r>
              <a:rPr lang="en-US" sz="2000" dirty="0" smtClean="0"/>
              <a:t>build the tree data structure, </a:t>
            </a:r>
            <a:r>
              <a:rPr lang="en-US" sz="2000" dirty="0"/>
              <a:t>which remains static, for all the data points</a:t>
            </a:r>
          </a:p>
          <a:p>
            <a:pPr lvl="1"/>
            <a:r>
              <a:rPr lang="en-US" sz="2000" dirty="0"/>
              <a:t>At each node, store </a:t>
            </a:r>
            <a:r>
              <a:rPr lang="en-US" sz="2000" dirty="0" smtClean="0"/>
              <a:t>the number </a:t>
            </a:r>
            <a:r>
              <a:rPr lang="en-US" sz="2000" dirty="0"/>
              <a:t>of instances and </a:t>
            </a:r>
            <a:r>
              <a:rPr lang="en-US" sz="2000" dirty="0" smtClean="0"/>
              <a:t>the sum </a:t>
            </a:r>
            <a:r>
              <a:rPr lang="en-US" sz="2000" dirty="0"/>
              <a:t>of all </a:t>
            </a:r>
            <a:r>
              <a:rPr lang="en-US" sz="2000" dirty="0" smtClean="0"/>
              <a:t>instances (summary statistics)</a:t>
            </a:r>
            <a:endParaRPr lang="en-US" sz="2000" dirty="0"/>
          </a:p>
          <a:p>
            <a:pPr lvl="1"/>
            <a:r>
              <a:rPr lang="en-US" sz="2000" dirty="0"/>
              <a:t>In each </a:t>
            </a:r>
            <a:r>
              <a:rPr lang="en-US" sz="2000" dirty="0" smtClean="0"/>
              <a:t>iteration of </a:t>
            </a:r>
            <a:r>
              <a:rPr lang="en-US" sz="2000" i="1" dirty="0" smtClean="0"/>
              <a:t>k</a:t>
            </a:r>
            <a:r>
              <a:rPr lang="en-US" sz="2000" dirty="0" smtClean="0"/>
              <a:t>-means, </a:t>
            </a:r>
            <a:r>
              <a:rPr lang="en-US" sz="2000" dirty="0"/>
              <a:t>descend </a:t>
            </a:r>
            <a:r>
              <a:rPr lang="en-US" sz="2000" dirty="0" smtClean="0"/>
              <a:t>the tree </a:t>
            </a:r>
            <a:r>
              <a:rPr lang="en-US" sz="2000" dirty="0"/>
              <a:t>and find out which cluster each node belongs to</a:t>
            </a:r>
          </a:p>
          <a:p>
            <a:pPr lvl="1"/>
            <a:r>
              <a:rPr lang="en-US" sz="2000" dirty="0"/>
              <a:t>Can stop descending as soon as we find out that a node belongs entirely to a particular cluster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smtClean="0"/>
              <a:t>summary statistics </a:t>
            </a:r>
            <a:r>
              <a:rPr lang="en-US" sz="2000" dirty="0"/>
              <a:t>stored </a:t>
            </a:r>
            <a:r>
              <a:rPr lang="en-US" sz="2000" dirty="0" smtClean="0"/>
              <a:t>previously at </a:t>
            </a:r>
            <a:r>
              <a:rPr lang="en-US" sz="2000" dirty="0"/>
              <a:t>the nodes to compute new cluster centers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4B8C07-7480-407B-A261-BA5F25DD61F6}" type="slidenum">
              <a:rPr lang="en-US" smtClean="0"/>
              <a:pPr lvl="0"/>
              <a:t>107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38957" y="-143101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Example scenario (using a ball tree)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4706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108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73201" y="-150360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Choosing the number of clusters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1713" y="1079500"/>
            <a:ext cx="8062687" cy="552151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Big question in practice: what is the right number of clusters, i.e., what is the right value for </a:t>
            </a:r>
            <a:r>
              <a:rPr lang="en-US" sz="2400" i="1" dirty="0" smtClean="0"/>
              <a:t>k</a:t>
            </a:r>
            <a:r>
              <a:rPr lang="en-US" sz="2400" dirty="0" smtClean="0"/>
              <a:t>?</a:t>
            </a:r>
            <a:endParaRPr lang="en-US" sz="2000" dirty="0" smtClean="0"/>
          </a:p>
          <a:p>
            <a:pPr lvl="0"/>
            <a:r>
              <a:rPr lang="en-US" sz="2400" dirty="0" smtClean="0"/>
              <a:t>Cannot simply optimize squared distance on training data to choose k</a:t>
            </a:r>
          </a:p>
          <a:p>
            <a:pPr lvl="1"/>
            <a:r>
              <a:rPr lang="en-US" sz="2000" dirty="0" smtClean="0"/>
              <a:t>Squared distance decreases monotonically with increasing values of </a:t>
            </a:r>
            <a:r>
              <a:rPr lang="en-US" sz="2000" i="1" dirty="0" smtClean="0"/>
              <a:t>k</a:t>
            </a:r>
          </a:p>
          <a:p>
            <a:pPr lvl="0"/>
            <a:r>
              <a:rPr lang="en-US" sz="2400" dirty="0" smtClean="0"/>
              <a:t>Need some measure that balances distance with complexity of the model, e.g., based on the MDL principle (covered later)</a:t>
            </a:r>
          </a:p>
          <a:p>
            <a:pPr lvl="0"/>
            <a:r>
              <a:rPr lang="en-US" sz="2400" dirty="0" smtClean="0"/>
              <a:t>Finding the right-size model using MDL becomes easier when applying a recursive version of </a:t>
            </a:r>
            <a:r>
              <a:rPr lang="en-US" sz="2400" i="1" dirty="0" smtClean="0"/>
              <a:t>k</a:t>
            </a:r>
            <a:r>
              <a:rPr lang="en-US" sz="2400" dirty="0" smtClean="0"/>
              <a:t>-means (</a:t>
            </a:r>
            <a:r>
              <a:rPr lang="en-US" sz="2400" i="1" dirty="0" smtClean="0"/>
              <a:t>bisecting k-means</a:t>
            </a:r>
            <a:r>
              <a:rPr lang="en-US" sz="2400" dirty="0" smtClean="0"/>
              <a:t>):</a:t>
            </a:r>
          </a:p>
          <a:p>
            <a:pPr lvl="1"/>
            <a:r>
              <a:rPr lang="en-US" sz="2000" dirty="0" smtClean="0"/>
              <a:t>Compute A: information required to store data centroid, and the location of each instance with respect to this centroid</a:t>
            </a:r>
          </a:p>
          <a:p>
            <a:pPr lvl="1"/>
            <a:r>
              <a:rPr lang="en-US" sz="2000" dirty="0" smtClean="0"/>
              <a:t>Split data into two clusters using 2-means</a:t>
            </a:r>
          </a:p>
          <a:p>
            <a:pPr lvl="1"/>
            <a:r>
              <a:rPr lang="en-US" sz="2000" dirty="0" smtClean="0"/>
              <a:t>Compute B: information required to store the two new cluster centroids, and the location of each instance with respect to these two</a:t>
            </a:r>
          </a:p>
          <a:p>
            <a:pPr lvl="1"/>
            <a:r>
              <a:rPr lang="en-US" sz="2000" dirty="0" smtClean="0"/>
              <a:t>If A &gt; B, split the data and </a:t>
            </a:r>
            <a:r>
              <a:rPr lang="en-US" sz="2000" dirty="0" err="1" smtClean="0"/>
              <a:t>recurse</a:t>
            </a:r>
            <a:r>
              <a:rPr lang="en-US" sz="2000" dirty="0" smtClean="0"/>
              <a:t> (just like in other tree learners)</a:t>
            </a:r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1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109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30402" y="-121331"/>
            <a:ext cx="616131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Hierarchical clustering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1713" y="1079500"/>
            <a:ext cx="8352973" cy="515461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Bisecting </a:t>
            </a:r>
            <a:r>
              <a:rPr lang="en-US" sz="2400" i="1" dirty="0" smtClean="0"/>
              <a:t>k-</a:t>
            </a:r>
            <a:r>
              <a:rPr lang="en-US" sz="2400" dirty="0" smtClean="0"/>
              <a:t>means performs hierarchical clustering in a top-down manner</a:t>
            </a:r>
            <a:endParaRPr lang="en-US" sz="2000" dirty="0" smtClean="0"/>
          </a:p>
          <a:p>
            <a:pPr lvl="0"/>
            <a:r>
              <a:rPr lang="en-US" sz="2400" dirty="0" smtClean="0"/>
              <a:t>Standard hierarchical clustering performs clustering in a bottom-up manner; it performs </a:t>
            </a:r>
            <a:r>
              <a:rPr lang="en-US" sz="2400" i="1" dirty="0" smtClean="0"/>
              <a:t>agglomerative </a:t>
            </a:r>
            <a:r>
              <a:rPr lang="en-US" sz="2400" dirty="0" smtClean="0"/>
              <a:t>clustering:</a:t>
            </a:r>
          </a:p>
          <a:p>
            <a:pPr lvl="1"/>
            <a:r>
              <a:rPr lang="en-US" sz="2000" dirty="0" smtClean="0"/>
              <a:t>First, make each instance in the dataset into a trivial mini-cluster</a:t>
            </a:r>
          </a:p>
          <a:p>
            <a:pPr lvl="1"/>
            <a:r>
              <a:rPr lang="en-US" sz="2000" dirty="0" smtClean="0"/>
              <a:t>Then, find the two closest clusters and merge them; repeat</a:t>
            </a:r>
          </a:p>
          <a:p>
            <a:pPr lvl="1"/>
            <a:r>
              <a:rPr lang="en-US" sz="2000" dirty="0" smtClean="0"/>
              <a:t>Clustering stops when all clusters have been merged into a single cluster</a:t>
            </a:r>
            <a:endParaRPr lang="en-US" sz="1700" dirty="0" smtClean="0"/>
          </a:p>
          <a:p>
            <a:pPr lvl="0"/>
            <a:r>
              <a:rPr lang="en-US" sz="2400" dirty="0" smtClean="0"/>
              <a:t>Outcome is determined by the distance function that is used:</a:t>
            </a:r>
          </a:p>
          <a:p>
            <a:pPr lvl="1"/>
            <a:r>
              <a:rPr lang="en-US" sz="2000" i="1" dirty="0" smtClean="0"/>
              <a:t>Single-linkage </a:t>
            </a:r>
            <a:r>
              <a:rPr lang="en-US" sz="2000" dirty="0" smtClean="0"/>
              <a:t>clustering: distance of two clusters is measured by finding the two closest instances, one from each cluster, and taking their distance</a:t>
            </a:r>
          </a:p>
          <a:p>
            <a:pPr lvl="1"/>
            <a:r>
              <a:rPr lang="en-US" sz="2000" i="1" dirty="0" smtClean="0"/>
              <a:t>Complete-linkage </a:t>
            </a:r>
            <a:r>
              <a:rPr lang="en-US" sz="2000" dirty="0" smtClean="0"/>
              <a:t>clustering</a:t>
            </a:r>
            <a:r>
              <a:rPr lang="en-US" sz="2000" i="1" dirty="0" smtClean="0"/>
              <a:t>: </a:t>
            </a:r>
            <a:r>
              <a:rPr lang="en-US" sz="2000" dirty="0" smtClean="0"/>
              <a:t>use the two most distant instances instead</a:t>
            </a:r>
          </a:p>
          <a:p>
            <a:pPr lvl="1"/>
            <a:r>
              <a:rPr lang="en-US" sz="2000" i="1" dirty="0" smtClean="0"/>
              <a:t>Average-linkage </a:t>
            </a:r>
            <a:r>
              <a:rPr lang="en-US" sz="2000" dirty="0" smtClean="0"/>
              <a:t>clustering: take average distance between all instances</a:t>
            </a:r>
          </a:p>
          <a:p>
            <a:pPr lvl="1"/>
            <a:r>
              <a:rPr lang="en-US" sz="2000" i="1" dirty="0" smtClean="0"/>
              <a:t>Centroid</a:t>
            </a:r>
            <a:r>
              <a:rPr lang="en-US" sz="2000" dirty="0" smtClean="0"/>
              <a:t>-</a:t>
            </a:r>
            <a:r>
              <a:rPr lang="en-US" sz="2000" i="1" dirty="0" smtClean="0"/>
              <a:t>linkage</a:t>
            </a:r>
            <a:r>
              <a:rPr lang="en-US" sz="2000" dirty="0" smtClean="0"/>
              <a:t> clustering: take distance of cluster centroids</a:t>
            </a:r>
          </a:p>
          <a:p>
            <a:pPr lvl="1"/>
            <a:r>
              <a:rPr lang="en-US" sz="2000" i="1" dirty="0" smtClean="0"/>
              <a:t>Group-average </a:t>
            </a:r>
            <a:r>
              <a:rPr lang="en-US" sz="2000" dirty="0" smtClean="0"/>
              <a:t>clustering: take average distance in merged clusters</a:t>
            </a:r>
          </a:p>
          <a:p>
            <a:pPr lvl="1"/>
            <a:r>
              <a:rPr lang="en-US" sz="2000" i="1" dirty="0" smtClean="0"/>
              <a:t>Ward’s method</a:t>
            </a:r>
            <a:r>
              <a:rPr lang="en-US" sz="2000" dirty="0" smtClean="0"/>
              <a:t>: optimize </a:t>
            </a:r>
            <a:r>
              <a:rPr lang="en-US" sz="2000" i="1" dirty="0" smtClean="0"/>
              <a:t>k-means </a:t>
            </a:r>
            <a:r>
              <a:rPr lang="en-US" sz="2000" dirty="0" smtClean="0"/>
              <a:t>criterion (i.e., squared distance)</a:t>
            </a:r>
          </a:p>
        </p:txBody>
      </p:sp>
    </p:spTree>
    <p:extLst>
      <p:ext uri="{BB962C8B-B14F-4D97-AF65-F5344CB8AC3E}">
        <p14:creationId xmlns:p14="http://schemas.microsoft.com/office/powerpoint/2010/main" val="29776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atistical mo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9400B5-A59D-4329-A72F-9E4904DB487B}" type="slidenum">
              <a:rPr lang="en-US" smtClean="0"/>
              <a:pPr lvl="0"/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Simple probabilistic modeling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26343"/>
            <a:ext cx="7772400" cy="44843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“Opposite” of 1R: use all the attributes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Two assumptions: Attributes are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equally important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statistically independent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(given the class value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)</a:t>
            </a:r>
          </a:p>
          <a:p>
            <a:pPr marL="1257300" lvl="3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This means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knowing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value of one attribute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tells us nothing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about the value of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another takes on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(if the class is known)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Independence assumption 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almost never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correct!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But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</a:t>
            </a:r>
            <a:r>
              <a:rPr lang="is-I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…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scheme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often works surprisingly well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practice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scheme is easy to implement in a program and very fast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It is known as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naïve Bayes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30402" y="-121331"/>
            <a:ext cx="616131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Example: complete linkage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5900"/>
            <a:ext cx="9144000" cy="3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30402" y="-121331"/>
            <a:ext cx="616131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Example: single linkage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00"/>
            <a:ext cx="9144000" cy="39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27943" y="-172131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Incremental clustering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1886" y="1079500"/>
            <a:ext cx="8273143" cy="5045869"/>
          </a:xfrm>
        </p:spPr>
        <p:txBody>
          <a:bodyPr wrap="square">
            <a:spAutoFit/>
          </a:bodyPr>
          <a:lstStyle/>
          <a:p>
            <a:r>
              <a:rPr lang="en-US" sz="2800" dirty="0"/>
              <a:t>Heuristic approach (COBWEB/CLASSIT)</a:t>
            </a:r>
          </a:p>
          <a:p>
            <a:r>
              <a:rPr lang="en-US" sz="2800" dirty="0" smtClean="0"/>
              <a:t>Forms </a:t>
            </a:r>
            <a:r>
              <a:rPr lang="en-US" sz="2800" dirty="0"/>
              <a:t>a hierarchy of clusters incrementally</a:t>
            </a:r>
          </a:p>
          <a:p>
            <a:r>
              <a:rPr lang="en-US" sz="2800" dirty="0"/>
              <a:t>Start: </a:t>
            </a:r>
          </a:p>
          <a:p>
            <a:pPr lvl="1"/>
            <a:r>
              <a:rPr lang="en-US" sz="2400" dirty="0"/>
              <a:t>tree consists of empty root node</a:t>
            </a:r>
          </a:p>
          <a:p>
            <a:r>
              <a:rPr lang="en-US" sz="2800" dirty="0"/>
              <a:t>Then: </a:t>
            </a:r>
          </a:p>
          <a:p>
            <a:pPr lvl="1"/>
            <a:r>
              <a:rPr lang="en-US" sz="2400" dirty="0"/>
              <a:t>add instances one by one</a:t>
            </a:r>
          </a:p>
          <a:p>
            <a:pPr lvl="1"/>
            <a:r>
              <a:rPr lang="en-US" sz="2400" dirty="0"/>
              <a:t>update tree appropriately at each stage</a:t>
            </a:r>
          </a:p>
          <a:p>
            <a:pPr lvl="1"/>
            <a:r>
              <a:rPr lang="en-US" sz="2400" dirty="0"/>
              <a:t>to update, find the right leaf for an instance</a:t>
            </a:r>
          </a:p>
          <a:p>
            <a:pPr lvl="1"/>
            <a:r>
              <a:rPr lang="en-US" sz="2400" dirty="0" smtClean="0"/>
              <a:t>may </a:t>
            </a:r>
            <a:r>
              <a:rPr lang="en-US" sz="2400" dirty="0"/>
              <a:t>involve restructuring the </a:t>
            </a:r>
            <a:r>
              <a:rPr lang="en-US" sz="2400" dirty="0" smtClean="0"/>
              <a:t>tree using </a:t>
            </a:r>
            <a:r>
              <a:rPr lang="en-US" sz="2400" i="1" dirty="0" smtClean="0"/>
              <a:t>merging </a:t>
            </a:r>
            <a:r>
              <a:rPr lang="en-US" sz="2400" dirty="0" smtClean="0"/>
              <a:t>or </a:t>
            </a:r>
            <a:r>
              <a:rPr lang="en-US" sz="2400" i="1" dirty="0" smtClean="0"/>
              <a:t>splitting</a:t>
            </a:r>
            <a:r>
              <a:rPr lang="en-US" sz="2400" dirty="0" smtClean="0"/>
              <a:t> of nodes</a:t>
            </a:r>
            <a:endParaRPr lang="en-US" sz="2400" dirty="0"/>
          </a:p>
          <a:p>
            <a:r>
              <a:rPr lang="en-US" sz="2800" dirty="0" smtClean="0"/>
              <a:t>Update </a:t>
            </a:r>
            <a:r>
              <a:rPr lang="en-US" sz="2800" dirty="0"/>
              <a:t>decisions </a:t>
            </a:r>
            <a:r>
              <a:rPr lang="en-US" sz="2800" dirty="0" smtClean="0"/>
              <a:t>are based on a goodness measure called </a:t>
            </a:r>
            <a:r>
              <a:rPr lang="en-US" sz="2800" i="1" dirty="0"/>
              <a:t>category utility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0"/>
            <a:ext cx="6672036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Clustering the weather data I</a:t>
            </a:r>
            <a:endParaRPr lang="en-AU" sz="3600" dirty="0"/>
          </a:p>
        </p:txBody>
      </p:sp>
      <p:graphicFrame>
        <p:nvGraphicFramePr>
          <p:cNvPr id="145314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12821"/>
              </p:ext>
            </p:extLst>
          </p:nvPr>
        </p:nvGraphicFramePr>
        <p:xfrm>
          <a:off x="0" y="1295400"/>
          <a:ext cx="3733800" cy="469551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453145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11" y="834571"/>
            <a:ext cx="665163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53146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819400"/>
            <a:ext cx="4154487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53147" name="Picture 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86" y="4263571"/>
            <a:ext cx="45720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53148" name="Rectangle 92"/>
          <p:cNvSpPr>
            <a:spLocks noGrp="1" noChangeArrowheads="1"/>
          </p:cNvSpPr>
          <p:nvPr>
            <p:ph type="body" idx="1"/>
          </p:nvPr>
        </p:nvSpPr>
        <p:spPr>
          <a:xfrm>
            <a:off x="4176486" y="834571"/>
            <a:ext cx="457200" cy="4572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buFont typeface="Wingdings" charset="0"/>
              <a:buNone/>
            </a:pPr>
            <a:r>
              <a:rPr lang="en-US" sz="2800"/>
              <a:t>1</a:t>
            </a:r>
            <a:endParaRPr lang="en-AU" sz="2800"/>
          </a:p>
        </p:txBody>
      </p:sp>
      <p:sp>
        <p:nvSpPr>
          <p:cNvPr id="1453149" name="Rectangle 93"/>
          <p:cNvSpPr>
            <a:spLocks noChangeArrowheads="1"/>
          </p:cNvSpPr>
          <p:nvPr/>
        </p:nvSpPr>
        <p:spPr bwMode="auto">
          <a:xfrm>
            <a:off x="4176486" y="251097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2</a:t>
            </a:r>
            <a:endParaRPr lang="en-AU" sz="2800" b="0">
              <a:solidFill>
                <a:schemeClr val="tx1"/>
              </a:solidFill>
            </a:endParaRPr>
          </a:p>
        </p:txBody>
      </p:sp>
      <p:sp>
        <p:nvSpPr>
          <p:cNvPr id="1453150" name="Rectangle 94"/>
          <p:cNvSpPr>
            <a:spLocks noChangeArrowheads="1"/>
          </p:cNvSpPr>
          <p:nvPr/>
        </p:nvSpPr>
        <p:spPr bwMode="auto">
          <a:xfrm>
            <a:off x="4176486" y="426357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3</a:t>
            </a:r>
            <a:endParaRPr lang="en-AU" sz="2800" b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05240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88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71027"/>
              </p:ext>
            </p:extLst>
          </p:nvPr>
        </p:nvGraphicFramePr>
        <p:xfrm>
          <a:off x="0" y="1295400"/>
          <a:ext cx="3733800" cy="469551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28919" name="Rectangle 87"/>
          <p:cNvSpPr>
            <a:spLocks noGrp="1" noChangeArrowheads="1"/>
          </p:cNvSpPr>
          <p:nvPr>
            <p:ph type="body" idx="1"/>
          </p:nvPr>
        </p:nvSpPr>
        <p:spPr>
          <a:xfrm>
            <a:off x="4191000" y="1066800"/>
            <a:ext cx="457200" cy="4572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buFont typeface="Wingdings" charset="0"/>
              <a:buNone/>
            </a:pPr>
            <a:r>
              <a:rPr lang="en-US" sz="2800"/>
              <a:t>4</a:t>
            </a:r>
            <a:endParaRPr lang="en-AU" sz="2800"/>
          </a:p>
        </p:txBody>
      </p:sp>
      <p:sp>
        <p:nvSpPr>
          <p:cNvPr id="1528921" name="Rectangle 89"/>
          <p:cNvSpPr>
            <a:spLocks noChangeArrowheads="1"/>
          </p:cNvSpPr>
          <p:nvPr/>
        </p:nvSpPr>
        <p:spPr bwMode="auto">
          <a:xfrm>
            <a:off x="4191000" y="4495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3</a:t>
            </a:r>
            <a:endParaRPr lang="en-AU" sz="2800" b="0">
              <a:solidFill>
                <a:schemeClr val="tx1"/>
              </a:solidFill>
            </a:endParaRPr>
          </a:p>
        </p:txBody>
      </p:sp>
      <p:pic>
        <p:nvPicPr>
          <p:cNvPr id="1528922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101725"/>
            <a:ext cx="3890962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28923" name="Picture 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63925"/>
            <a:ext cx="4267200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28924" name="Line 92"/>
          <p:cNvSpPr>
            <a:spLocks noChangeShapeType="1"/>
          </p:cNvSpPr>
          <p:nvPr/>
        </p:nvSpPr>
        <p:spPr bwMode="auto">
          <a:xfrm>
            <a:off x="4572000" y="40386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28925" name="Text Box 93"/>
          <p:cNvSpPr txBox="1">
            <a:spLocks noChangeArrowheads="1"/>
          </p:cNvSpPr>
          <p:nvPr/>
        </p:nvSpPr>
        <p:spPr bwMode="auto">
          <a:xfrm>
            <a:off x="3657600" y="3581400"/>
            <a:ext cx="1752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sz="1400" i="1" dirty="0">
                <a:solidFill>
                  <a:schemeClr val="tx1"/>
                </a:solidFill>
              </a:rPr>
              <a:t>Merge</a:t>
            </a:r>
            <a:r>
              <a:rPr kumimoji="0" lang="en-US" sz="1400" dirty="0">
                <a:solidFill>
                  <a:schemeClr val="tx1"/>
                </a:solidFill>
              </a:rPr>
              <a:t> best host and runner-up</a:t>
            </a:r>
            <a:endParaRPr kumimoji="0" lang="en-AU" sz="1400" i="1" dirty="0">
              <a:solidFill>
                <a:schemeClr val="tx1"/>
              </a:solidFill>
            </a:endParaRPr>
          </a:p>
        </p:txBody>
      </p:sp>
      <p:sp>
        <p:nvSpPr>
          <p:cNvPr id="1528920" name="Rectangle 88"/>
          <p:cNvSpPr>
            <a:spLocks noChangeArrowheads="1"/>
          </p:cNvSpPr>
          <p:nvPr/>
        </p:nvSpPr>
        <p:spPr bwMode="auto">
          <a:xfrm>
            <a:off x="4191000" y="2971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5</a:t>
            </a:r>
            <a:endParaRPr lang="en-AU" sz="2800" b="0">
              <a:solidFill>
                <a:schemeClr val="tx1"/>
              </a:solidFill>
            </a:endParaRPr>
          </a:p>
        </p:txBody>
      </p:sp>
      <p:sp>
        <p:nvSpPr>
          <p:cNvPr id="1528927" name="Text Box 95"/>
          <p:cNvSpPr txBox="1">
            <a:spLocks noChangeArrowheads="1"/>
          </p:cNvSpPr>
          <p:nvPr/>
        </p:nvSpPr>
        <p:spPr bwMode="auto">
          <a:xfrm>
            <a:off x="4648200" y="58070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400" dirty="0">
                <a:solidFill>
                  <a:schemeClr val="tx1"/>
                </a:solidFill>
              </a:rPr>
              <a:t>Consider </a:t>
            </a:r>
            <a:r>
              <a:rPr kumimoji="0" lang="en-US" sz="1400" i="1" dirty="0">
                <a:solidFill>
                  <a:schemeClr val="tx1"/>
                </a:solidFill>
              </a:rPr>
              <a:t>splitting</a:t>
            </a:r>
            <a:r>
              <a:rPr kumimoji="0" lang="en-US" sz="1400" dirty="0">
                <a:solidFill>
                  <a:schemeClr val="tx1"/>
                </a:solidFill>
              </a:rPr>
              <a:t> the best host if merging </a:t>
            </a:r>
            <a:r>
              <a:rPr kumimoji="0" lang="en-US" sz="1400" dirty="0" smtClean="0">
                <a:solidFill>
                  <a:schemeClr val="tx1"/>
                </a:solidFill>
              </a:rPr>
              <a:t>does not </a:t>
            </a:r>
            <a:r>
              <a:rPr kumimoji="0" lang="en-US" sz="1400" dirty="0">
                <a:solidFill>
                  <a:schemeClr val="tx1"/>
                </a:solidFill>
              </a:rPr>
              <a:t>help</a:t>
            </a:r>
            <a:endParaRPr kumimoji="0" lang="en-AU" sz="1400" i="1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3050" y="0"/>
            <a:ext cx="66720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Clustering the weather data II</a:t>
            </a:r>
            <a:endParaRPr lang="en-AU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00488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3050" y="0"/>
            <a:ext cx="66720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Final clustering</a:t>
            </a:r>
            <a:endParaRPr lang="en-AU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491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34865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71715" y="0"/>
            <a:ext cx="815702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Example: clustering a subset of the iris data</a:t>
            </a:r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25670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70451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3050" y="0"/>
            <a:ext cx="66720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Example: iris data with cutoff</a:t>
            </a:r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48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4033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163" y="0"/>
            <a:ext cx="5699579" cy="8418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category utility measure</a:t>
            </a:r>
            <a:endParaRPr lang="en-AU" sz="3600" dirty="0"/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879" y="145551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Category utility: quadratic loss function</a:t>
            </a:r>
            <a:br>
              <a:rPr lang="en-US" sz="2400" dirty="0"/>
            </a:br>
            <a:r>
              <a:rPr lang="en-US" sz="2400" dirty="0"/>
              <a:t>defined on conditional probabilities: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Every </a:t>
            </a:r>
            <a:r>
              <a:rPr lang="en-US" sz="2400" dirty="0"/>
              <a:t>instance in </a:t>
            </a:r>
            <a:r>
              <a:rPr lang="en-US" sz="2400" dirty="0" smtClean="0"/>
              <a:t>a different </a:t>
            </a:r>
            <a:r>
              <a:rPr lang="en-US" sz="2400" dirty="0"/>
              <a:t>category </a:t>
            </a:r>
            <a:r>
              <a:rPr lang="en-US" sz="2000" b="1" dirty="0">
                <a:sym typeface="Symbol" charset="0"/>
              </a:rPr>
              <a:t>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numerator becomes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AU" sz="2400" dirty="0"/>
          </a:p>
        </p:txBody>
      </p:sp>
      <p:graphicFrame>
        <p:nvGraphicFramePr>
          <p:cNvPr id="145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37335"/>
              </p:ext>
            </p:extLst>
          </p:nvPr>
        </p:nvGraphicFramePr>
        <p:xfrm>
          <a:off x="939347" y="2516189"/>
          <a:ext cx="7174140" cy="105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4" imgW="3810000" imgH="558800" progId="Equation.3">
                  <p:embed/>
                </p:oleObj>
              </mc:Choice>
              <mc:Fallback>
                <p:oleObj name="Equation" r:id="rId4" imgW="38100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347" y="2516189"/>
                        <a:ext cx="7174140" cy="1051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36089"/>
              </p:ext>
            </p:extLst>
          </p:nvPr>
        </p:nvGraphicFramePr>
        <p:xfrm>
          <a:off x="3692071" y="5361214"/>
          <a:ext cx="2125709" cy="58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6" imgW="927100" imgH="254000" progId="Equation.3">
                  <p:embed/>
                </p:oleObj>
              </mc:Choice>
              <mc:Fallback>
                <p:oleObj name="Equation" r:id="rId6" imgW="927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071" y="5361214"/>
                        <a:ext cx="2125709" cy="582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6" name="Text Box 6"/>
          <p:cNvSpPr txBox="1">
            <a:spLocks noChangeArrowheads="1"/>
          </p:cNvSpPr>
          <p:nvPr/>
        </p:nvSpPr>
        <p:spPr bwMode="auto">
          <a:xfrm>
            <a:off x="6765925" y="5389789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 dirty="0">
                <a:solidFill>
                  <a:schemeClr val="tx1"/>
                </a:solidFill>
              </a:rPr>
              <a:t>maximum</a:t>
            </a:r>
            <a:endParaRPr kumimoji="0" lang="en-AU" sz="2400" dirty="0">
              <a:solidFill>
                <a:schemeClr val="tx1"/>
              </a:solidFill>
            </a:endParaRPr>
          </a:p>
        </p:txBody>
      </p:sp>
      <p:sp>
        <p:nvSpPr>
          <p:cNvPr id="1459207" name="Line 7"/>
          <p:cNvSpPr>
            <a:spLocks noChangeShapeType="1"/>
          </p:cNvSpPr>
          <p:nvPr/>
        </p:nvSpPr>
        <p:spPr bwMode="auto">
          <a:xfrm flipH="1">
            <a:off x="5787572" y="5675086"/>
            <a:ext cx="990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9209" name="Text Box 9"/>
          <p:cNvSpPr txBox="1">
            <a:spLocks noChangeArrowheads="1"/>
          </p:cNvSpPr>
          <p:nvPr/>
        </p:nvSpPr>
        <p:spPr bwMode="auto">
          <a:xfrm>
            <a:off x="2819400" y="6172200"/>
            <a:ext cx="2895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400" dirty="0">
                <a:solidFill>
                  <a:schemeClr val="tx1"/>
                </a:solidFill>
              </a:rPr>
              <a:t>number of attributes</a:t>
            </a:r>
            <a:endParaRPr kumimoji="0" lang="en-AU" sz="1400" i="1" dirty="0">
              <a:solidFill>
                <a:schemeClr val="tx1"/>
              </a:solidFill>
            </a:endParaRPr>
          </a:p>
        </p:txBody>
      </p:sp>
      <p:sp>
        <p:nvSpPr>
          <p:cNvPr id="1459210" name="Line 10"/>
          <p:cNvSpPr>
            <a:spLocks noChangeShapeType="1"/>
          </p:cNvSpPr>
          <p:nvPr/>
        </p:nvSpPr>
        <p:spPr bwMode="auto">
          <a:xfrm flipV="1">
            <a:off x="3860800" y="584562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771367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0"/>
            <a:ext cx="7886700" cy="904874"/>
          </a:xfrm>
        </p:spPr>
        <p:txBody>
          <a:bodyPr>
            <a:normAutofit/>
          </a:bodyPr>
          <a:lstStyle/>
          <a:p>
            <a:r>
              <a:rPr lang="en-US" sz="3600" dirty="0"/>
              <a:t>Numeric </a:t>
            </a:r>
            <a:r>
              <a:rPr lang="en-US" sz="3600" dirty="0" smtClean="0"/>
              <a:t>attributes?</a:t>
            </a:r>
            <a:endParaRPr lang="en-AU" sz="3600" dirty="0"/>
          </a:p>
        </p:txBody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085" y="1001486"/>
            <a:ext cx="7543800" cy="501468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Assume normal distribution: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Then: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 smtClean="0"/>
              <a:t>Thus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becomes</a:t>
            </a:r>
            <a:endParaRPr lang="en-US" sz="2800" dirty="0"/>
          </a:p>
          <a:p>
            <a:pPr>
              <a:buFont typeface="Wingdings" charset="0"/>
              <a:buNone/>
            </a:pPr>
            <a:endParaRPr lang="en-AU" sz="2400" b="1" i="1" dirty="0">
              <a:solidFill>
                <a:srgbClr val="FFFF00"/>
              </a:solidFill>
              <a:latin typeface="Times New Roman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Prespecified</a:t>
            </a:r>
            <a:r>
              <a:rPr lang="en-US" sz="2800" dirty="0" smtClean="0"/>
              <a:t> </a:t>
            </a:r>
            <a:r>
              <a:rPr lang="en-US" sz="2800" dirty="0"/>
              <a:t>minimum </a:t>
            </a:r>
            <a:r>
              <a:rPr lang="en-US" sz="2800" dirty="0" smtClean="0"/>
              <a:t>variance can be enforced to combat </a:t>
            </a:r>
            <a:r>
              <a:rPr lang="en-US" sz="2800" dirty="0" err="1" smtClean="0"/>
              <a:t>overfitting</a:t>
            </a:r>
            <a:r>
              <a:rPr lang="en-US" sz="2800" dirty="0" smtClean="0"/>
              <a:t> (called </a:t>
            </a:r>
            <a:r>
              <a:rPr lang="en-US" sz="2800" i="1" dirty="0" smtClean="0"/>
              <a:t>acuity </a:t>
            </a:r>
            <a:r>
              <a:rPr lang="en-US" sz="2800" dirty="0" smtClean="0"/>
              <a:t>parameter</a:t>
            </a:r>
            <a:r>
              <a:rPr lang="en-US" sz="2400" dirty="0" smtClean="0"/>
              <a:t>)</a:t>
            </a:r>
            <a:endParaRPr lang="en-AU" sz="2400" dirty="0"/>
          </a:p>
        </p:txBody>
      </p:sp>
      <p:graphicFrame>
        <p:nvGraphicFramePr>
          <p:cNvPr id="1460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25736"/>
              </p:ext>
            </p:extLst>
          </p:nvPr>
        </p:nvGraphicFramePr>
        <p:xfrm>
          <a:off x="4851175" y="699860"/>
          <a:ext cx="2311968" cy="83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4" imgW="1295400" imgH="469900" progId="Equation.3">
                  <p:embed/>
                </p:oleObj>
              </mc:Choice>
              <mc:Fallback>
                <p:oleObj name="Equation" r:id="rId4" imgW="1295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175" y="699860"/>
                        <a:ext cx="2311968" cy="838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0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57836"/>
              </p:ext>
            </p:extLst>
          </p:nvPr>
        </p:nvGraphicFramePr>
        <p:xfrm>
          <a:off x="2156278" y="1585684"/>
          <a:ext cx="4240895" cy="81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6" imgW="2374900" imgH="457200" progId="Equation.3">
                  <p:embed/>
                </p:oleObj>
              </mc:Choice>
              <mc:Fallback>
                <p:oleObj name="Equation" r:id="rId6" imgW="237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278" y="1585684"/>
                        <a:ext cx="4240895" cy="816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0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89516"/>
              </p:ext>
            </p:extLst>
          </p:nvPr>
        </p:nvGraphicFramePr>
        <p:xfrm>
          <a:off x="2092778" y="2553153"/>
          <a:ext cx="4561483" cy="85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Equation" r:id="rId8" imgW="2997200" imgH="558800" progId="Equation.3">
                  <p:embed/>
                </p:oleObj>
              </mc:Choice>
              <mc:Fallback>
                <p:oleObj name="Equation" r:id="rId8" imgW="2997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778" y="2553153"/>
                        <a:ext cx="4561483" cy="850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0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009146"/>
              </p:ext>
            </p:extLst>
          </p:nvPr>
        </p:nvGraphicFramePr>
        <p:xfrm>
          <a:off x="2496456" y="3701142"/>
          <a:ext cx="3911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Equation" r:id="rId10" imgW="3911996" imgH="1117997" progId="Equation.3">
                  <p:embed/>
                </p:oleObj>
              </mc:Choice>
              <mc:Fallback>
                <p:oleObj name="Equation" r:id="rId10" imgW="3911996" imgH="1117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456" y="3701142"/>
                        <a:ext cx="3911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0232" name="Text Box 8"/>
          <p:cNvSpPr txBox="1">
            <a:spLocks noChangeArrowheads="1"/>
          </p:cNvSpPr>
          <p:nvPr/>
        </p:nvSpPr>
        <p:spPr bwMode="auto">
          <a:xfrm>
            <a:off x="990600" y="15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kumimoji="0" lang="en-AU" sz="2400" i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788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babilitie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B74E24-4AC2-4613-BE56-9CFA9DC944CA}" type="slidenum">
              <a:rPr lang="en-US" smtClean="0"/>
              <a:pPr lvl="0"/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Probabilities for weather data</a:t>
            </a:r>
          </a:p>
        </p:txBody>
      </p:sp>
      <p:sp>
        <p:nvSpPr>
          <p:cNvPr id="3" name="Freeform 2"/>
          <p:cNvSpPr/>
          <p:nvPr/>
        </p:nvSpPr>
        <p:spPr>
          <a:xfrm>
            <a:off x="857988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57988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460000" y="2358720"/>
            <a:ext cx="7016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  5/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14</a:t>
            </a:r>
          </a:p>
        </p:txBody>
      </p:sp>
      <p:sp>
        <p:nvSpPr>
          <p:cNvPr id="6" name="Freeform 5"/>
          <p:cNvSpPr/>
          <p:nvPr/>
        </p:nvSpPr>
        <p:spPr>
          <a:xfrm>
            <a:off x="857988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57988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57988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5</a:t>
            </a:r>
          </a:p>
        </p:txBody>
      </p:sp>
      <p:sp>
        <p:nvSpPr>
          <p:cNvPr id="9" name="Freeform 8"/>
          <p:cNvSpPr/>
          <p:nvPr/>
        </p:nvSpPr>
        <p:spPr>
          <a:xfrm>
            <a:off x="857988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10" name="Freeform 9"/>
          <p:cNvSpPr/>
          <p:nvPr/>
        </p:nvSpPr>
        <p:spPr>
          <a:xfrm>
            <a:off x="799848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99848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998480" y="2358720"/>
            <a:ext cx="6800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9/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14</a:t>
            </a:r>
          </a:p>
        </p:txBody>
      </p:sp>
      <p:sp>
        <p:nvSpPr>
          <p:cNvPr id="13" name="Freeform 12"/>
          <p:cNvSpPr/>
          <p:nvPr/>
        </p:nvSpPr>
        <p:spPr>
          <a:xfrm>
            <a:off x="799848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99848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99848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16" name="Freeform 15"/>
          <p:cNvSpPr/>
          <p:nvPr/>
        </p:nvSpPr>
        <p:spPr>
          <a:xfrm>
            <a:off x="799848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7998480" y="834839"/>
            <a:ext cx="11631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18" name="Freeform 17"/>
          <p:cNvSpPr/>
          <p:nvPr/>
        </p:nvSpPr>
        <p:spPr>
          <a:xfrm>
            <a:off x="7498800" y="2968199"/>
            <a:ext cx="4996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498800" y="26636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3/5</a:t>
            </a:r>
          </a:p>
        </p:txBody>
      </p:sp>
      <p:sp>
        <p:nvSpPr>
          <p:cNvPr id="20" name="Freeform 19"/>
          <p:cNvSpPr/>
          <p:nvPr/>
        </p:nvSpPr>
        <p:spPr>
          <a:xfrm>
            <a:off x="7498800" y="235872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21" name="Freeform 20"/>
          <p:cNvSpPr/>
          <p:nvPr/>
        </p:nvSpPr>
        <p:spPr>
          <a:xfrm>
            <a:off x="7498800" y="20538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498800" y="17492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3" name="Freeform 22"/>
          <p:cNvSpPr/>
          <p:nvPr/>
        </p:nvSpPr>
        <p:spPr>
          <a:xfrm>
            <a:off x="7498800" y="1444319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4" name="Freeform 23"/>
          <p:cNvSpPr/>
          <p:nvPr/>
        </p:nvSpPr>
        <p:spPr>
          <a:xfrm>
            <a:off x="7498800" y="11394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5" name="Freeform 24"/>
          <p:cNvSpPr/>
          <p:nvPr/>
        </p:nvSpPr>
        <p:spPr>
          <a:xfrm>
            <a:off x="691704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91704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27" name="Freeform 26"/>
          <p:cNvSpPr/>
          <p:nvPr/>
        </p:nvSpPr>
        <p:spPr>
          <a:xfrm>
            <a:off x="6917040" y="235872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6/9</a:t>
            </a:r>
          </a:p>
        </p:txBody>
      </p:sp>
      <p:sp>
        <p:nvSpPr>
          <p:cNvPr id="28" name="Freeform 27"/>
          <p:cNvSpPr/>
          <p:nvPr/>
        </p:nvSpPr>
        <p:spPr>
          <a:xfrm>
            <a:off x="691704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91704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0" name="Freeform 29"/>
          <p:cNvSpPr/>
          <p:nvPr/>
        </p:nvSpPr>
        <p:spPr>
          <a:xfrm>
            <a:off x="691704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31" name="Freeform 30"/>
          <p:cNvSpPr/>
          <p:nvPr/>
        </p:nvSpPr>
        <p:spPr>
          <a:xfrm>
            <a:off x="691704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32" name="Freeform 31"/>
          <p:cNvSpPr/>
          <p:nvPr/>
        </p:nvSpPr>
        <p:spPr>
          <a:xfrm>
            <a:off x="6085079" y="2968199"/>
            <a:ext cx="831959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085079" y="2663640"/>
            <a:ext cx="83195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4" name="Freeform 33"/>
          <p:cNvSpPr/>
          <p:nvPr/>
        </p:nvSpPr>
        <p:spPr>
          <a:xfrm>
            <a:off x="6085079" y="235872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5" name="Freeform 34"/>
          <p:cNvSpPr/>
          <p:nvPr/>
        </p:nvSpPr>
        <p:spPr>
          <a:xfrm>
            <a:off x="6085079" y="205380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085079" y="1749240"/>
            <a:ext cx="83195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7" name="Freeform 36"/>
          <p:cNvSpPr/>
          <p:nvPr/>
        </p:nvSpPr>
        <p:spPr>
          <a:xfrm>
            <a:off x="6085079" y="1444319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8" name="Freeform 37"/>
          <p:cNvSpPr/>
          <p:nvPr/>
        </p:nvSpPr>
        <p:spPr>
          <a:xfrm>
            <a:off x="6085079" y="113940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085079" y="834839"/>
            <a:ext cx="191339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40" name="Freeform 39"/>
          <p:cNvSpPr/>
          <p:nvPr/>
        </p:nvSpPr>
        <p:spPr>
          <a:xfrm>
            <a:off x="5587200" y="2968199"/>
            <a:ext cx="4978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587200" y="2663640"/>
            <a:ext cx="4978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1/5</a:t>
            </a:r>
          </a:p>
        </p:txBody>
      </p:sp>
      <p:sp>
        <p:nvSpPr>
          <p:cNvPr id="42" name="Freeform 41"/>
          <p:cNvSpPr/>
          <p:nvPr/>
        </p:nvSpPr>
        <p:spPr>
          <a:xfrm>
            <a:off x="5587200" y="235872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4/5</a:t>
            </a:r>
          </a:p>
        </p:txBody>
      </p:sp>
      <p:sp>
        <p:nvSpPr>
          <p:cNvPr id="43" name="Freeform 42"/>
          <p:cNvSpPr/>
          <p:nvPr/>
        </p:nvSpPr>
        <p:spPr>
          <a:xfrm>
            <a:off x="5587200" y="205380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587200" y="1749240"/>
            <a:ext cx="4978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45" name="Freeform 44"/>
          <p:cNvSpPr/>
          <p:nvPr/>
        </p:nvSpPr>
        <p:spPr>
          <a:xfrm>
            <a:off x="5587200" y="1444319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46" name="Freeform 45"/>
          <p:cNvSpPr/>
          <p:nvPr/>
        </p:nvSpPr>
        <p:spPr>
          <a:xfrm>
            <a:off x="5587200" y="113940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47" name="Freeform 46"/>
          <p:cNvSpPr/>
          <p:nvPr/>
        </p:nvSpPr>
        <p:spPr>
          <a:xfrm>
            <a:off x="500580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48" name="Freeform 47"/>
          <p:cNvSpPr/>
          <p:nvPr/>
        </p:nvSpPr>
        <p:spPr>
          <a:xfrm>
            <a:off x="4007879" y="113940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342960" y="11394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50" name="Freeform 49"/>
          <p:cNvSpPr/>
          <p:nvPr/>
        </p:nvSpPr>
        <p:spPr>
          <a:xfrm>
            <a:off x="276120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51" name="Freeform 50"/>
          <p:cNvSpPr/>
          <p:nvPr/>
        </p:nvSpPr>
        <p:spPr>
          <a:xfrm>
            <a:off x="2096279" y="11394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596600" y="11394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53" name="Freeform 52"/>
          <p:cNvSpPr/>
          <p:nvPr/>
        </p:nvSpPr>
        <p:spPr>
          <a:xfrm>
            <a:off x="101520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54" name="Freeform 53"/>
          <p:cNvSpPr/>
          <p:nvPr/>
        </p:nvSpPr>
        <p:spPr>
          <a:xfrm>
            <a:off x="17640" y="113940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00580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00580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6/9</a:t>
            </a:r>
          </a:p>
        </p:txBody>
      </p:sp>
      <p:sp>
        <p:nvSpPr>
          <p:cNvPr id="57" name="Freeform 56"/>
          <p:cNvSpPr/>
          <p:nvPr/>
        </p:nvSpPr>
        <p:spPr>
          <a:xfrm>
            <a:off x="5005800" y="235872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58" name="Freeform 57"/>
          <p:cNvSpPr/>
          <p:nvPr/>
        </p:nvSpPr>
        <p:spPr>
          <a:xfrm>
            <a:off x="500580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00580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60" name="Freeform 59"/>
          <p:cNvSpPr/>
          <p:nvPr/>
        </p:nvSpPr>
        <p:spPr>
          <a:xfrm>
            <a:off x="500580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61" name="Freeform 60"/>
          <p:cNvSpPr/>
          <p:nvPr/>
        </p:nvSpPr>
        <p:spPr>
          <a:xfrm>
            <a:off x="4007879" y="2968199"/>
            <a:ext cx="997919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007879" y="2663640"/>
            <a:ext cx="99791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63" name="Freeform 62"/>
          <p:cNvSpPr/>
          <p:nvPr/>
        </p:nvSpPr>
        <p:spPr>
          <a:xfrm>
            <a:off x="4007879" y="235872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64" name="Freeform 63"/>
          <p:cNvSpPr/>
          <p:nvPr/>
        </p:nvSpPr>
        <p:spPr>
          <a:xfrm>
            <a:off x="4007879" y="205380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4007879" y="1749240"/>
            <a:ext cx="99791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66" name="Freeform 65"/>
          <p:cNvSpPr/>
          <p:nvPr/>
        </p:nvSpPr>
        <p:spPr>
          <a:xfrm>
            <a:off x="4007879" y="1444319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67" name="Freeform 66"/>
          <p:cNvSpPr/>
          <p:nvPr/>
        </p:nvSpPr>
        <p:spPr>
          <a:xfrm>
            <a:off x="4007879" y="834839"/>
            <a:ext cx="20772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68" name="Freeform 67"/>
          <p:cNvSpPr/>
          <p:nvPr/>
        </p:nvSpPr>
        <p:spPr>
          <a:xfrm>
            <a:off x="3342960" y="2968199"/>
            <a:ext cx="66492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1/5</a:t>
            </a:r>
          </a:p>
        </p:txBody>
      </p:sp>
      <p:sp>
        <p:nvSpPr>
          <p:cNvPr id="69" name="Freeform 68"/>
          <p:cNvSpPr/>
          <p:nvPr/>
        </p:nvSpPr>
        <p:spPr>
          <a:xfrm>
            <a:off x="3342960" y="26636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70" name="Freeform 69"/>
          <p:cNvSpPr/>
          <p:nvPr/>
        </p:nvSpPr>
        <p:spPr>
          <a:xfrm>
            <a:off x="3342960" y="235872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71" name="Freeform 70"/>
          <p:cNvSpPr/>
          <p:nvPr/>
        </p:nvSpPr>
        <p:spPr>
          <a:xfrm>
            <a:off x="3342960" y="20538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72" name="Freeform 71"/>
          <p:cNvSpPr/>
          <p:nvPr/>
        </p:nvSpPr>
        <p:spPr>
          <a:xfrm>
            <a:off x="3342960" y="17492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73" name="Freeform 72"/>
          <p:cNvSpPr/>
          <p:nvPr/>
        </p:nvSpPr>
        <p:spPr>
          <a:xfrm>
            <a:off x="3342960" y="1444319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74" name="Freeform 73"/>
          <p:cNvSpPr/>
          <p:nvPr/>
        </p:nvSpPr>
        <p:spPr>
          <a:xfrm>
            <a:off x="276120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75" name="Freeform 74"/>
          <p:cNvSpPr/>
          <p:nvPr/>
        </p:nvSpPr>
        <p:spPr>
          <a:xfrm>
            <a:off x="276120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4/9</a:t>
            </a:r>
          </a:p>
        </p:txBody>
      </p:sp>
      <p:sp>
        <p:nvSpPr>
          <p:cNvPr id="76" name="Freeform 75"/>
          <p:cNvSpPr/>
          <p:nvPr/>
        </p:nvSpPr>
        <p:spPr>
          <a:xfrm>
            <a:off x="2761200" y="235872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2/9</a:t>
            </a:r>
          </a:p>
        </p:txBody>
      </p:sp>
      <p:sp>
        <p:nvSpPr>
          <p:cNvPr id="77" name="Freeform 76"/>
          <p:cNvSpPr/>
          <p:nvPr/>
        </p:nvSpPr>
        <p:spPr>
          <a:xfrm>
            <a:off x="276120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78" name="Freeform 77"/>
          <p:cNvSpPr/>
          <p:nvPr/>
        </p:nvSpPr>
        <p:spPr>
          <a:xfrm>
            <a:off x="276120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79" name="Freeform 78"/>
          <p:cNvSpPr/>
          <p:nvPr/>
        </p:nvSpPr>
        <p:spPr>
          <a:xfrm>
            <a:off x="276120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80" name="Freeform 79"/>
          <p:cNvSpPr/>
          <p:nvPr/>
        </p:nvSpPr>
        <p:spPr>
          <a:xfrm>
            <a:off x="2096279" y="2968199"/>
            <a:ext cx="66492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Cool</a:t>
            </a:r>
          </a:p>
        </p:txBody>
      </p:sp>
      <p:sp>
        <p:nvSpPr>
          <p:cNvPr id="81" name="Freeform 80"/>
          <p:cNvSpPr/>
          <p:nvPr/>
        </p:nvSpPr>
        <p:spPr>
          <a:xfrm>
            <a:off x="1596600" y="2968199"/>
            <a:ext cx="4996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82" name="Freeform 81"/>
          <p:cNvSpPr/>
          <p:nvPr/>
        </p:nvSpPr>
        <p:spPr>
          <a:xfrm>
            <a:off x="101520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83" name="Freeform 82"/>
          <p:cNvSpPr/>
          <p:nvPr/>
        </p:nvSpPr>
        <p:spPr>
          <a:xfrm>
            <a:off x="17640" y="2968199"/>
            <a:ext cx="9975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84" name="Freeform 83"/>
          <p:cNvSpPr/>
          <p:nvPr/>
        </p:nvSpPr>
        <p:spPr>
          <a:xfrm>
            <a:off x="2096279" y="26636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85" name="Freeform 84"/>
          <p:cNvSpPr/>
          <p:nvPr/>
        </p:nvSpPr>
        <p:spPr>
          <a:xfrm>
            <a:off x="2096279" y="235872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86" name="Freeform 85"/>
          <p:cNvSpPr/>
          <p:nvPr/>
        </p:nvSpPr>
        <p:spPr>
          <a:xfrm>
            <a:off x="2096279" y="20538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Cool</a:t>
            </a:r>
          </a:p>
        </p:txBody>
      </p:sp>
      <p:sp>
        <p:nvSpPr>
          <p:cNvPr id="87" name="Freeform 86"/>
          <p:cNvSpPr/>
          <p:nvPr/>
        </p:nvSpPr>
        <p:spPr>
          <a:xfrm>
            <a:off x="2096279" y="17492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88" name="Freeform 87"/>
          <p:cNvSpPr/>
          <p:nvPr/>
        </p:nvSpPr>
        <p:spPr>
          <a:xfrm>
            <a:off x="2096279" y="1444319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89" name="Freeform 88"/>
          <p:cNvSpPr/>
          <p:nvPr/>
        </p:nvSpPr>
        <p:spPr>
          <a:xfrm>
            <a:off x="2096279" y="834839"/>
            <a:ext cx="191159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90" name="Freeform 89"/>
          <p:cNvSpPr/>
          <p:nvPr/>
        </p:nvSpPr>
        <p:spPr>
          <a:xfrm>
            <a:off x="1596600" y="26636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0/5</a:t>
            </a:r>
          </a:p>
        </p:txBody>
      </p:sp>
      <p:sp>
        <p:nvSpPr>
          <p:cNvPr id="91" name="Freeform 90"/>
          <p:cNvSpPr/>
          <p:nvPr/>
        </p:nvSpPr>
        <p:spPr>
          <a:xfrm>
            <a:off x="101520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4/9</a:t>
            </a:r>
          </a:p>
        </p:txBody>
      </p:sp>
      <p:sp>
        <p:nvSpPr>
          <p:cNvPr id="92" name="Freeform 91"/>
          <p:cNvSpPr/>
          <p:nvPr/>
        </p:nvSpPr>
        <p:spPr>
          <a:xfrm>
            <a:off x="17640" y="2663640"/>
            <a:ext cx="997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93" name="Freeform 92"/>
          <p:cNvSpPr/>
          <p:nvPr/>
        </p:nvSpPr>
        <p:spPr>
          <a:xfrm>
            <a:off x="1596600" y="235872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3/5</a:t>
            </a:r>
          </a:p>
        </p:txBody>
      </p:sp>
      <p:sp>
        <p:nvSpPr>
          <p:cNvPr id="94" name="Freeform 93"/>
          <p:cNvSpPr/>
          <p:nvPr/>
        </p:nvSpPr>
        <p:spPr>
          <a:xfrm>
            <a:off x="1015200" y="235872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2/9</a:t>
            </a:r>
          </a:p>
        </p:txBody>
      </p:sp>
      <p:sp>
        <p:nvSpPr>
          <p:cNvPr id="95" name="Freeform 94"/>
          <p:cNvSpPr/>
          <p:nvPr/>
        </p:nvSpPr>
        <p:spPr>
          <a:xfrm>
            <a:off x="17640" y="235872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96" name="Freeform 95"/>
          <p:cNvSpPr/>
          <p:nvPr/>
        </p:nvSpPr>
        <p:spPr>
          <a:xfrm>
            <a:off x="1596600" y="20538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97" name="Freeform 96"/>
          <p:cNvSpPr/>
          <p:nvPr/>
        </p:nvSpPr>
        <p:spPr>
          <a:xfrm>
            <a:off x="101520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98" name="Freeform 97"/>
          <p:cNvSpPr/>
          <p:nvPr/>
        </p:nvSpPr>
        <p:spPr>
          <a:xfrm>
            <a:off x="17640" y="205380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99" name="Freeform 98"/>
          <p:cNvSpPr/>
          <p:nvPr/>
        </p:nvSpPr>
        <p:spPr>
          <a:xfrm>
            <a:off x="1596600" y="17492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0</a:t>
            </a:r>
          </a:p>
        </p:txBody>
      </p:sp>
      <p:sp>
        <p:nvSpPr>
          <p:cNvPr id="100" name="Freeform 99"/>
          <p:cNvSpPr/>
          <p:nvPr/>
        </p:nvSpPr>
        <p:spPr>
          <a:xfrm>
            <a:off x="101520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17640" y="1749240"/>
            <a:ext cx="997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102" name="Freeform 101"/>
          <p:cNvSpPr/>
          <p:nvPr/>
        </p:nvSpPr>
        <p:spPr>
          <a:xfrm>
            <a:off x="1596600" y="1444319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101520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104" name="Freeform 103"/>
          <p:cNvSpPr/>
          <p:nvPr/>
        </p:nvSpPr>
        <p:spPr>
          <a:xfrm>
            <a:off x="17640" y="1444319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17640" y="834839"/>
            <a:ext cx="20786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17640" y="334944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17640" y="1444319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8" name="Straight Connector 107"/>
          <p:cNvSpPr/>
          <p:nvPr/>
        </p:nvSpPr>
        <p:spPr>
          <a:xfrm>
            <a:off x="17640" y="834839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9" name="Straight Connector 108"/>
          <p:cNvSpPr/>
          <p:nvPr/>
        </p:nvSpPr>
        <p:spPr>
          <a:xfrm>
            <a:off x="17640" y="113940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>
            <a:off x="17640" y="2053800"/>
            <a:ext cx="0" cy="3049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1" name="Straight Connector 110"/>
          <p:cNvSpPr/>
          <p:nvPr/>
        </p:nvSpPr>
        <p:spPr>
          <a:xfrm>
            <a:off x="17640" y="834839"/>
            <a:ext cx="0" cy="121896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2" name="Straight Connector 111"/>
          <p:cNvSpPr/>
          <p:nvPr/>
        </p:nvSpPr>
        <p:spPr>
          <a:xfrm>
            <a:off x="17640" y="2358720"/>
            <a:ext cx="0" cy="9907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3" name="Straight Connector 112"/>
          <p:cNvSpPr/>
          <p:nvPr/>
        </p:nvSpPr>
        <p:spPr>
          <a:xfrm>
            <a:off x="9161640" y="2053800"/>
            <a:ext cx="0" cy="3049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4" name="Straight Connector 113"/>
          <p:cNvSpPr/>
          <p:nvPr/>
        </p:nvSpPr>
        <p:spPr>
          <a:xfrm>
            <a:off x="9161640" y="834839"/>
            <a:ext cx="0" cy="121896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5" name="Straight Connector 114"/>
          <p:cNvSpPr/>
          <p:nvPr/>
        </p:nvSpPr>
        <p:spPr>
          <a:xfrm>
            <a:off x="9161640" y="2358720"/>
            <a:ext cx="0" cy="9907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6" name="Straight Connector 115"/>
          <p:cNvSpPr/>
          <p:nvPr/>
        </p:nvSpPr>
        <p:spPr>
          <a:xfrm>
            <a:off x="17640" y="235872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7" name="Straight Connector 116"/>
          <p:cNvSpPr/>
          <p:nvPr/>
        </p:nvSpPr>
        <p:spPr>
          <a:xfrm>
            <a:off x="2096279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4007879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7998480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6085079" y="1139400"/>
            <a:ext cx="0" cy="22100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580000" y="3167279"/>
            <a:ext cx="3564000" cy="3690721"/>
            <a:chOff x="5580000" y="3167279"/>
            <a:chExt cx="3564000" cy="3690721"/>
          </a:xfrm>
        </p:grpSpPr>
        <p:sp>
          <p:nvSpPr>
            <p:cNvPr id="122" name="Freeform 121"/>
            <p:cNvSpPr/>
            <p:nvPr/>
          </p:nvSpPr>
          <p:spPr>
            <a:xfrm>
              <a:off x="8647200" y="661212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003880" y="661212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45640" y="661212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436080" y="661212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580000" y="661212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647200" y="636588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03880" y="636588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145640" y="636588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436080" y="636588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580000" y="636588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647200" y="612000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003880" y="612000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145640" y="612000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436080" y="612000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580000" y="612000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647200" y="587376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003880" y="587376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145640" y="587376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436080" y="587376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580000" y="587376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47200" y="562788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003880" y="562788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145640" y="562788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436080" y="562788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580000" y="562788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647200" y="538164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003880" y="538164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145640" y="538164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436080" y="538164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580000" y="538164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647200" y="513576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003880" y="513576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145640" y="513576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436080" y="513576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580000" y="513576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647200" y="488952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003880" y="488952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145640" y="488952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436080" y="488952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580000" y="488952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647200" y="464364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003880" y="464364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45640" y="464364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436080" y="464364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580000" y="464364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647200" y="439740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003880" y="439740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145640" y="439740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436080" y="439740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580000" y="439740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647200" y="415152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003880" y="415152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145640" y="415152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436080" y="415152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580000" y="415152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647200" y="3905279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03880" y="3905279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145640" y="3905279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436080" y="3905279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580000" y="3905279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647200" y="365940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03880" y="365940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145640" y="365940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436080" y="365940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580000" y="365940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647200" y="341316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03880" y="341316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145640" y="341316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6436080" y="341316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580000" y="341316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647200" y="3167279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03880" y="3167279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145640" y="3167279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436080" y="3167279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580000" y="3167279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97" name="Straight Connector 196"/>
            <p:cNvSpPr/>
            <p:nvPr/>
          </p:nvSpPr>
          <p:spPr>
            <a:xfrm>
              <a:off x="5580000" y="6858000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8" name="Straight Connector 197"/>
            <p:cNvSpPr/>
            <p:nvPr/>
          </p:nvSpPr>
          <p:spPr>
            <a:xfrm>
              <a:off x="5580000" y="3167279"/>
              <a:ext cx="0" cy="3690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9" name="Straight Connector 198"/>
            <p:cNvSpPr/>
            <p:nvPr/>
          </p:nvSpPr>
          <p:spPr>
            <a:xfrm>
              <a:off x="9144000" y="3167279"/>
              <a:ext cx="0" cy="3690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0" name="Straight Connector 199"/>
            <p:cNvSpPr/>
            <p:nvPr/>
          </p:nvSpPr>
          <p:spPr>
            <a:xfrm>
              <a:off x="5580000" y="3413160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1" name="Straight Connector 200"/>
            <p:cNvSpPr/>
            <p:nvPr/>
          </p:nvSpPr>
          <p:spPr>
            <a:xfrm>
              <a:off x="5580000" y="3167279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27943" y="-172131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Multi-instance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1886" y="1079500"/>
            <a:ext cx="8273143" cy="473437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Recap: multi-instance learning is concerned with examples corresponding to sets (really, </a:t>
            </a:r>
            <a:r>
              <a:rPr lang="en-US" sz="2400" i="1" dirty="0" smtClean="0"/>
              <a:t>bags</a:t>
            </a:r>
            <a:r>
              <a:rPr lang="en-US" sz="2400" dirty="0" smtClean="0"/>
              <a:t> or </a:t>
            </a:r>
            <a:r>
              <a:rPr lang="en-US" sz="2400" i="1" dirty="0" smtClean="0"/>
              <a:t>multi-sets</a:t>
            </a:r>
            <a:r>
              <a:rPr lang="en-US" sz="2400" dirty="0" smtClean="0"/>
              <a:t>) of instances</a:t>
            </a:r>
          </a:p>
          <a:p>
            <a:pPr lvl="1"/>
            <a:r>
              <a:rPr lang="en-US" sz="2000" dirty="0" smtClean="0"/>
              <a:t>All instances have the same attributes but the full set of instances is split into subsets of related instances that are not necessarily independent</a:t>
            </a:r>
          </a:p>
          <a:p>
            <a:pPr lvl="1"/>
            <a:r>
              <a:rPr lang="en-US" sz="2000" dirty="0" smtClean="0"/>
              <a:t>These subsets are the examples for learning</a:t>
            </a:r>
          </a:p>
          <a:p>
            <a:pPr lvl="0"/>
            <a:r>
              <a:rPr lang="en-US" sz="2400" dirty="0" smtClean="0"/>
              <a:t>Example applications of multi-instance learning: image classification, classification of molecules</a:t>
            </a:r>
            <a:endParaRPr lang="en-US" dirty="0" smtClean="0"/>
          </a:p>
          <a:p>
            <a:pPr lvl="0"/>
            <a:r>
              <a:rPr lang="en-US" sz="2400" dirty="0" smtClean="0"/>
              <a:t>Simplicity</a:t>
            </a:r>
            <a:r>
              <a:rPr lang="en-US" sz="2400" dirty="0"/>
              <a:t>-first methodology can be applied to multi-instance learning with surprisingly good results</a:t>
            </a:r>
          </a:p>
          <a:p>
            <a:pPr lvl="0"/>
            <a:r>
              <a:rPr lang="en-US" sz="2400" dirty="0"/>
              <a:t>Two simple </a:t>
            </a:r>
            <a:r>
              <a:rPr lang="en-US" sz="2400" dirty="0" smtClean="0"/>
              <a:t>approaches to multi-instance learning, </a:t>
            </a:r>
            <a:r>
              <a:rPr lang="en-US" sz="2400" dirty="0"/>
              <a:t>both using standard single-instance learners:</a:t>
            </a:r>
          </a:p>
          <a:p>
            <a:pPr lvl="1"/>
            <a:r>
              <a:rPr lang="en-US" sz="2400" dirty="0"/>
              <a:t>Manipulate the input to learning</a:t>
            </a:r>
          </a:p>
          <a:p>
            <a:pPr lvl="1"/>
            <a:r>
              <a:rPr lang="en-US" sz="2400" dirty="0"/>
              <a:t>Manipulate the output of learning</a:t>
            </a:r>
          </a:p>
        </p:txBody>
      </p:sp>
    </p:spTree>
    <p:extLst>
      <p:ext uri="{BB962C8B-B14F-4D97-AF65-F5344CB8AC3E}">
        <p14:creationId xmlns:p14="http://schemas.microsoft.com/office/powerpoint/2010/main" val="368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5CF9B8-EB22-4CBA-9138-C6F2FDA8D2FE}" type="slidenum">
              <a:rPr lang="en-US" smtClean="0"/>
              <a:pPr lvl="0"/>
              <a:t>121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Aggregating the input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286" y="1072016"/>
            <a:ext cx="7772400" cy="5372326"/>
          </a:xfrm>
        </p:spPr>
        <p:txBody>
          <a:bodyPr/>
          <a:lstStyle/>
          <a:p>
            <a:pPr lvl="0"/>
            <a:r>
              <a:rPr lang="en-US" sz="2400" dirty="0" smtClean="0"/>
              <a:t>Idea: convert </a:t>
            </a:r>
            <a:r>
              <a:rPr lang="en-US" sz="2400" dirty="0"/>
              <a:t>multi-instance </a:t>
            </a:r>
            <a:r>
              <a:rPr lang="en-US" sz="2400" dirty="0" smtClean="0"/>
              <a:t>learning problem </a:t>
            </a:r>
            <a:r>
              <a:rPr lang="en-US" sz="2400" dirty="0"/>
              <a:t>into </a:t>
            </a:r>
            <a:r>
              <a:rPr lang="en-US" sz="2400" dirty="0" smtClean="0"/>
              <a:t>a single</a:t>
            </a:r>
            <a:r>
              <a:rPr lang="en-US" sz="2400" dirty="0"/>
              <a:t>-instance </a:t>
            </a:r>
            <a:r>
              <a:rPr lang="en-US" sz="2400" dirty="0" smtClean="0"/>
              <a:t>one</a:t>
            </a:r>
            <a:endParaRPr lang="en-US" sz="2400" dirty="0"/>
          </a:p>
          <a:p>
            <a:pPr lvl="1"/>
            <a:r>
              <a:rPr lang="en-US" sz="2000" dirty="0"/>
              <a:t>Summarize the instances in a bag by computing </a:t>
            </a:r>
            <a:r>
              <a:rPr lang="en-US" sz="2000" dirty="0" smtClean="0"/>
              <a:t>the mean</a:t>
            </a:r>
            <a:r>
              <a:rPr lang="en-US" sz="2000" dirty="0"/>
              <a:t>, mode, minimum and </a:t>
            </a:r>
            <a:r>
              <a:rPr lang="en-US" sz="2000" dirty="0" smtClean="0"/>
              <a:t>maximum, etc., of each attribute as </a:t>
            </a:r>
            <a:r>
              <a:rPr lang="en-US" sz="2000" dirty="0"/>
              <a:t>new attributes</a:t>
            </a:r>
          </a:p>
          <a:p>
            <a:pPr lvl="1"/>
            <a:r>
              <a:rPr lang="en-US" sz="2000" dirty="0"/>
              <a:t>“Summary” instance retains the class label of its bag</a:t>
            </a:r>
          </a:p>
          <a:p>
            <a:pPr lvl="1"/>
            <a:r>
              <a:rPr lang="en-US" sz="2000" dirty="0"/>
              <a:t>To classify a new bag the same process is used</a:t>
            </a:r>
          </a:p>
          <a:p>
            <a:pPr lvl="0"/>
            <a:r>
              <a:rPr lang="en-US" sz="2400" dirty="0" smtClean="0"/>
              <a:t>Any single-instance learning method, e.g., decision tree learning, can be applied to the resulting data</a:t>
            </a:r>
          </a:p>
          <a:p>
            <a:pPr lvl="0"/>
            <a:r>
              <a:rPr lang="en-US" sz="2400" dirty="0" smtClean="0"/>
              <a:t>This approach discards most of the information in a bag of instances but works surprisingly well in practice</a:t>
            </a:r>
          </a:p>
          <a:p>
            <a:pPr lvl="0"/>
            <a:r>
              <a:rPr lang="en-US" sz="2400" dirty="0" smtClean="0"/>
              <a:t>Should be used as a base line when evaluating more advanced approaches to multi-instance learning</a:t>
            </a:r>
          </a:p>
          <a:p>
            <a:pPr lvl="0"/>
            <a:r>
              <a:rPr lang="en-US" sz="2400" dirty="0" smtClean="0"/>
              <a:t>More sophisticated region-based summary statistics can be applied to extend this basic approach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E74C29-D25A-470E-B704-507B168DAB50}" type="slidenum">
              <a:rPr lang="en-US" smtClean="0"/>
              <a:pPr lvl="0"/>
              <a:t>122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Aggregating the output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9771" y="900113"/>
            <a:ext cx="7932058" cy="5580062"/>
          </a:xfrm>
        </p:spPr>
        <p:txBody>
          <a:bodyPr/>
          <a:lstStyle/>
          <a:p>
            <a:pPr lvl="0"/>
            <a:r>
              <a:rPr lang="en-US" sz="2400" dirty="0" smtClean="0"/>
              <a:t>Idea: learn </a:t>
            </a:r>
            <a:r>
              <a:rPr lang="en-US" sz="2400" dirty="0"/>
              <a:t>a single-instance classifier directly from the original instances in </a:t>
            </a:r>
            <a:r>
              <a:rPr lang="en-US" sz="2400" dirty="0" smtClean="0"/>
              <a:t>all the bags</a:t>
            </a:r>
            <a:endParaRPr lang="en-US" sz="2400" dirty="0"/>
          </a:p>
          <a:p>
            <a:pPr lvl="1"/>
            <a:r>
              <a:rPr lang="en-US" sz="2000" dirty="0"/>
              <a:t>Each instance is given the class of the bag it originates from</a:t>
            </a:r>
          </a:p>
          <a:p>
            <a:pPr lvl="1"/>
            <a:r>
              <a:rPr lang="en-US" sz="2000" dirty="0" smtClean="0"/>
              <a:t>But: bags can contain differing numbers of instances </a:t>
            </a:r>
            <a:r>
              <a:rPr lang="en-US" sz="2000" dirty="0" smtClean="0">
                <a:latin typeface="Symbol" pitchFamily="34"/>
              </a:rPr>
              <a:t></a:t>
            </a:r>
            <a:r>
              <a:rPr lang="en-US" sz="2000" dirty="0" smtClean="0"/>
              <a:t> give each instance a weight inversely proportional to the bag's size</a:t>
            </a:r>
          </a:p>
          <a:p>
            <a:pPr lvl="0"/>
            <a:r>
              <a:rPr lang="en-US" sz="2400" dirty="0" smtClean="0"/>
              <a:t>To </a:t>
            </a:r>
            <a:r>
              <a:rPr lang="en-US" sz="2400" dirty="0"/>
              <a:t>classify a new bag:</a:t>
            </a:r>
          </a:p>
          <a:p>
            <a:pPr lvl="1"/>
            <a:r>
              <a:rPr lang="en-US" sz="2000" dirty="0"/>
              <a:t>Produce a prediction for each instance in the bag</a:t>
            </a:r>
          </a:p>
          <a:p>
            <a:pPr lvl="1"/>
            <a:r>
              <a:rPr lang="en-US" sz="2000" dirty="0"/>
              <a:t>Aggregate the predictions to produce a prediction for the bag as a whole</a:t>
            </a:r>
          </a:p>
          <a:p>
            <a:pPr lvl="1"/>
            <a:r>
              <a:rPr lang="en-US" sz="2000" dirty="0"/>
              <a:t>One approach: treat predictions as votes for the various class </a:t>
            </a:r>
            <a:r>
              <a:rPr lang="en-US" sz="2000" dirty="0" smtClean="0"/>
              <a:t>labels; alternatively, average the class probability estimates</a:t>
            </a:r>
            <a:endParaRPr lang="en-US" sz="2000" dirty="0"/>
          </a:p>
          <a:p>
            <a:r>
              <a:rPr lang="en-US" sz="2400" dirty="0" smtClean="0"/>
              <a:t>This approach treats all instances as independent at training time, which is not the case in true multi-instance applications</a:t>
            </a:r>
          </a:p>
          <a:p>
            <a:r>
              <a:rPr lang="en-US" sz="2400" dirty="0" smtClean="0"/>
              <a:t>Nevertheless, it often works very well in practice and should be used as a base line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ments on basic 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DA710D-EADB-4D9D-9A31-6FA2C849102A}" type="slidenum">
              <a:rPr lang="en-US" smtClean="0"/>
              <a:pPr lvl="0"/>
              <a:t>123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3657" y="0"/>
            <a:ext cx="8244114" cy="977901"/>
          </a:xfrm>
        </p:spPr>
        <p:txBody>
          <a:bodyPr wrap="square" lIns="90360" tIns="44280" rIns="90360" bIns="44280" anchorCtr="0">
            <a:noAutofit/>
          </a:bodyPr>
          <a:lstStyle/>
          <a:p>
            <a:pPr lvl="0"/>
            <a:r>
              <a:rPr lang="en-US" sz="3600" dirty="0" smtClean="0"/>
              <a:t>Some final comments </a:t>
            </a:r>
            <a:r>
              <a:rPr lang="en-US" sz="3600" dirty="0"/>
              <a:t>on </a:t>
            </a:r>
            <a:r>
              <a:rPr lang="en-US" sz="3600" dirty="0" smtClean="0"/>
              <a:t>the basic </a:t>
            </a:r>
            <a:r>
              <a:rPr lang="en-US" sz="3600" dirty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86" y="1260000"/>
            <a:ext cx="8164285" cy="4283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Bayes’ rule stems from his “Essay towards solving a problem in the doctrine of chances” (1763)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Difficult bit in general: estimating prior probabilities (easy in the case of naïve Bayes)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Extension of naïve Bayes: Bayesian networks (which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will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discuss later)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The a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lgorithm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association rules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discussed 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called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APRIORI;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 other algorithms exist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Minsky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Papert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(1969) showed that linear classifiers have limitations, 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can’t learn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logical XOR of two attributes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combinations of them can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yields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multi-layer neural nets, which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will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discuss later)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21524E-C1FC-4C73-9605-85F7F98F68BB}" type="slidenum">
              <a:rPr lang="en-US" smtClean="0"/>
              <a:pPr lvl="0"/>
              <a:t>13</a:t>
            </a:fld>
            <a:endParaRPr lang="en-US"/>
          </a:p>
        </p:txBody>
      </p:sp>
      <p:sp>
        <p:nvSpPr>
          <p:cNvPr id="144" name="Title 143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Probabilities for weather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40" y="834839"/>
            <a:ext cx="9144000" cy="2514601"/>
            <a:chOff x="17640" y="834839"/>
            <a:chExt cx="9144000" cy="2514601"/>
          </a:xfrm>
        </p:grpSpPr>
        <p:sp>
          <p:nvSpPr>
            <p:cNvPr id="3" name="Freeform 2"/>
            <p:cNvSpPr/>
            <p:nvPr/>
          </p:nvSpPr>
          <p:spPr>
            <a:xfrm>
              <a:off x="857988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857988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57988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857988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57988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857988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57988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998480" y="2968199"/>
              <a:ext cx="5814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998480" y="26636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998480" y="235872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998480" y="20538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98480" y="17492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98480" y="144431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998480" y="1139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98480" y="834839"/>
              <a:ext cx="11631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98800" y="2968199"/>
              <a:ext cx="499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98800" y="26636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98800" y="235872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98800" y="20538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98800" y="17492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98800" y="144431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98800" y="1139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1704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91704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1704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1704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91704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1704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1704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085079" y="2968199"/>
              <a:ext cx="831959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085079" y="2663640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85079" y="235872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85079" y="20538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85079" y="1749240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85079" y="1444319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85079" y="11394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85079" y="834839"/>
              <a:ext cx="1913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87200" y="2968199"/>
              <a:ext cx="4978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87200" y="2663640"/>
              <a:ext cx="497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1/5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587200" y="235872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4/5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87200" y="205380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587200" y="1749240"/>
              <a:ext cx="497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87200" y="1444319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587200" y="113940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05800" y="1139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08239" y="113940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42960" y="113940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6120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96279" y="113940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596600" y="1139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14839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7640" y="11394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05800" y="2968199"/>
              <a:ext cx="5814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05800" y="26636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05800" y="235872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5005800" y="20538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005800" y="17492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05800" y="144431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008239" y="2968199"/>
              <a:ext cx="9975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08239" y="2663640"/>
              <a:ext cx="9975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08239" y="235872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008239" y="205380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4008239" y="1749240"/>
              <a:ext cx="9975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008239" y="1444319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08239" y="834839"/>
              <a:ext cx="20768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342960" y="2968199"/>
              <a:ext cx="6652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1/5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42960" y="2663640"/>
              <a:ext cx="6652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342960" y="235872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42960" y="205380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42960" y="1749240"/>
              <a:ext cx="6652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42960" y="1444319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276120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276120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76120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276120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76120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6120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096279" y="2968199"/>
              <a:ext cx="66492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596600" y="2968199"/>
              <a:ext cx="499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014839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7640" y="2968199"/>
              <a:ext cx="9972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096279" y="2663640"/>
              <a:ext cx="664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96279" y="235872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96279" y="205380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96279" y="1749240"/>
              <a:ext cx="664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96279" y="1444319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96279" y="834839"/>
              <a:ext cx="19119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1596600" y="26636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0/5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1014839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7640" y="2663640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596600" y="235872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14839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7640" y="235872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96600" y="20538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14839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7640" y="20538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96600" y="17492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14839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7640" y="1749240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596600" y="144431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014839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7640" y="1444319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640" y="834839"/>
              <a:ext cx="2078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06" name="Straight Connector 105"/>
            <p:cNvSpPr/>
            <p:nvPr/>
          </p:nvSpPr>
          <p:spPr>
            <a:xfrm>
              <a:off x="17640" y="334944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7" name="Straight Connector 106"/>
            <p:cNvSpPr/>
            <p:nvPr/>
          </p:nvSpPr>
          <p:spPr>
            <a:xfrm>
              <a:off x="17640" y="144431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8" name="Straight Connector 107"/>
            <p:cNvSpPr/>
            <p:nvPr/>
          </p:nvSpPr>
          <p:spPr>
            <a:xfrm>
              <a:off x="17640" y="83483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9" name="Straight Connector 108"/>
            <p:cNvSpPr/>
            <p:nvPr/>
          </p:nvSpPr>
          <p:spPr>
            <a:xfrm>
              <a:off x="17640" y="11394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>
              <a:off x="17640" y="2053800"/>
              <a:ext cx="0" cy="3049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17640" y="834839"/>
              <a:ext cx="0" cy="12189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2" name="Straight Connector 111"/>
            <p:cNvSpPr/>
            <p:nvPr/>
          </p:nvSpPr>
          <p:spPr>
            <a:xfrm>
              <a:off x="17640" y="2358720"/>
              <a:ext cx="0" cy="990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3" name="Straight Connector 112"/>
            <p:cNvSpPr/>
            <p:nvPr/>
          </p:nvSpPr>
          <p:spPr>
            <a:xfrm>
              <a:off x="9161640" y="2053800"/>
              <a:ext cx="0" cy="3049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Straight Connector 113"/>
            <p:cNvSpPr/>
            <p:nvPr/>
          </p:nvSpPr>
          <p:spPr>
            <a:xfrm>
              <a:off x="9161640" y="834839"/>
              <a:ext cx="0" cy="12189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9161640" y="2358720"/>
              <a:ext cx="0" cy="990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17640" y="235872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7" name="Straight Connector 116"/>
            <p:cNvSpPr/>
            <p:nvPr/>
          </p:nvSpPr>
          <p:spPr>
            <a:xfrm>
              <a:off x="2096279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8" name="Straight Connector 117"/>
            <p:cNvSpPr/>
            <p:nvPr/>
          </p:nvSpPr>
          <p:spPr>
            <a:xfrm>
              <a:off x="4008239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9" name="Straight Connector 118"/>
            <p:cNvSpPr/>
            <p:nvPr/>
          </p:nvSpPr>
          <p:spPr>
            <a:xfrm>
              <a:off x="7998480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Straight Connector 119"/>
            <p:cNvSpPr/>
            <p:nvPr/>
          </p:nvSpPr>
          <p:spPr>
            <a:xfrm>
              <a:off x="6085079" y="1139400"/>
              <a:ext cx="0" cy="2210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186360" y="3634560"/>
            <a:ext cx="4114800" cy="609480"/>
            <a:chOff x="3186360" y="3634560"/>
            <a:chExt cx="4114800" cy="609480"/>
          </a:xfrm>
        </p:grpSpPr>
        <p:sp>
          <p:nvSpPr>
            <p:cNvPr id="122" name="Freeform 121"/>
            <p:cNvSpPr/>
            <p:nvPr/>
          </p:nvSpPr>
          <p:spPr>
            <a:xfrm>
              <a:off x="6724800" y="3939480"/>
              <a:ext cx="5763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985000" y="3939480"/>
              <a:ext cx="7397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996080" y="3939480"/>
              <a:ext cx="988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173840" y="3939480"/>
              <a:ext cx="82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186360" y="3939480"/>
              <a:ext cx="9874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24800" y="3634560"/>
              <a:ext cx="5763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985000" y="3634560"/>
              <a:ext cx="7397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96080" y="3634560"/>
              <a:ext cx="988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173840" y="3634560"/>
              <a:ext cx="82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186360" y="3634560"/>
              <a:ext cx="9874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3186360" y="424404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3186360" y="3634560"/>
              <a:ext cx="0" cy="6094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>
              <a:off x="7301160" y="3634560"/>
              <a:ext cx="0" cy="6094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5" name="Straight Connector 134"/>
            <p:cNvSpPr/>
            <p:nvPr/>
          </p:nvSpPr>
          <p:spPr>
            <a:xfrm>
              <a:off x="3186360" y="393948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6" name="Straight Connector 135"/>
            <p:cNvSpPr/>
            <p:nvPr/>
          </p:nvSpPr>
          <p:spPr>
            <a:xfrm>
              <a:off x="3186360" y="363456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900000" y="3619800"/>
            <a:ext cx="2895479" cy="46239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 new day: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3186360" y="4383720"/>
            <a:ext cx="5105520" cy="1916280"/>
            <a:chOff x="3186360" y="4383720"/>
            <a:chExt cx="5105520" cy="1916280"/>
          </a:xfrm>
        </p:grpSpPr>
        <p:sp>
          <p:nvSpPr>
            <p:cNvPr id="139" name="Freeform 138"/>
            <p:cNvSpPr/>
            <p:nvPr/>
          </p:nvSpPr>
          <p:spPr>
            <a:xfrm>
              <a:off x="3186360" y="4383720"/>
              <a:ext cx="5105520" cy="1916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the two classes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For “yes” = 2/9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0.0053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For “no” = 3/5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1/5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4/5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0.0206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Conversion into a probability by normalization: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P(“yes”) = 0.0053 / (0.0053 + 0.0206) = 0.205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= 0.0206 / (0.0053 + 0.0206) = 0.795</a:t>
              </a:r>
            </a:p>
          </p:txBody>
        </p:sp>
        <p:sp>
          <p:nvSpPr>
            <p:cNvPr id="140" name="Straight Connector 139"/>
            <p:cNvSpPr/>
            <p:nvPr/>
          </p:nvSpPr>
          <p:spPr>
            <a:xfrm>
              <a:off x="3186360" y="4383720"/>
              <a:ext cx="51055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1" name="Straight Connector 140"/>
            <p:cNvSpPr/>
            <p:nvPr/>
          </p:nvSpPr>
          <p:spPr>
            <a:xfrm>
              <a:off x="3186360" y="6300000"/>
              <a:ext cx="51055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2" name="Straight Connector 141"/>
            <p:cNvSpPr/>
            <p:nvPr/>
          </p:nvSpPr>
          <p:spPr>
            <a:xfrm>
              <a:off x="3186360" y="4383720"/>
              <a:ext cx="0" cy="19162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3" name="Straight Connector 142"/>
            <p:cNvSpPr/>
            <p:nvPr/>
          </p:nvSpPr>
          <p:spPr>
            <a:xfrm>
              <a:off x="8291880" y="4383720"/>
              <a:ext cx="0" cy="19162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yes’s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BF09AD-DE4D-45B6-8B56-0A98A5195709}" type="slidenum">
              <a:rPr lang="en-US" smtClean="0"/>
              <a:pPr lvl="0"/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5734" y="-77788"/>
            <a:ext cx="8828266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Can combine probabilities using </a:t>
            </a:r>
            <a:r>
              <a:rPr lang="en-US" sz="3600" dirty="0" err="1" smtClean="0"/>
              <a:t>Bayes’s</a:t>
            </a:r>
            <a:r>
              <a:rPr lang="en-US" sz="3600" dirty="0" smtClean="0"/>
              <a:t> </a:t>
            </a:r>
            <a:r>
              <a:rPr lang="en-US" sz="3600" dirty="0"/>
              <a:t>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914400"/>
            <a:ext cx="7543799" cy="44504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Famous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rule from probability theory due to</a:t>
            </a:r>
            <a:b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 event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given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observed evidence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E: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priori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of event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before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evidence is seen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posteriori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of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H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of event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after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evidence is seen</a:t>
            </a:r>
          </a:p>
        </p:txBody>
      </p:sp>
      <p:sp>
        <p:nvSpPr>
          <p:cNvPr id="4" name="Freeform 3"/>
          <p:cNvSpPr/>
          <p:nvPr/>
        </p:nvSpPr>
        <p:spPr>
          <a:xfrm>
            <a:off x="1526364" y="1426081"/>
            <a:ext cx="5591520" cy="104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Thomas Bayes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66348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Born:	1702 in London, England</a:t>
            </a:r>
            <a:br>
              <a:rPr lang="en-AU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AU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Died:	1761 in Tunbridge Wells, Kent, England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600" b="1" i="0" u="none" strike="noStrike" baseline="0" dirty="0">
              <a:ln>
                <a:noFill/>
              </a:ln>
              <a:solidFill>
                <a:srgbClr val="00DCFF"/>
              </a:solidFill>
              <a:latin typeface="Times New Roman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TextBox 5"/>
          <p:cNvSpPr txBox="1">
            <a:spLocks noResize="1"/>
          </p:cNvSpPr>
          <p:nvPr/>
        </p:nvSpPr>
        <p:spPr>
          <a:xfrm>
            <a:off x="4208400" y="3259440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sp>
        <p:nvSpPr>
          <p:cNvPr id="7" name="TextBox 6"/>
          <p:cNvSpPr txBox="1">
            <a:spLocks noResize="1"/>
          </p:cNvSpPr>
          <p:nvPr/>
        </p:nvSpPr>
        <p:spPr>
          <a:xfrm>
            <a:off x="4208400" y="3259440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sp>
        <p:nvSpPr>
          <p:cNvPr id="8" name="TextBox 7"/>
          <p:cNvSpPr txBox="1">
            <a:spLocks noResize="1"/>
          </p:cNvSpPr>
          <p:nvPr/>
        </p:nvSpPr>
        <p:spPr>
          <a:xfrm>
            <a:off x="4208400" y="3259440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sp>
        <p:nvSpPr>
          <p:cNvPr id="9" name="TextBox 8"/>
          <p:cNvSpPr txBox="1">
            <a:spLocks noResize="1"/>
          </p:cNvSpPr>
          <p:nvPr/>
        </p:nvSpPr>
        <p:spPr>
          <a:xfrm>
            <a:off x="4276800" y="3324239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23664"/>
              </p:ext>
            </p:extLst>
          </p:nvPr>
        </p:nvGraphicFramePr>
        <p:xfrm>
          <a:off x="2308225" y="3089593"/>
          <a:ext cx="3963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Equation" r:id="rId4" imgW="1981200" imgH="203200" progId="Equation.3">
                  <p:embed/>
                </p:oleObj>
              </mc:Choice>
              <mc:Fallback>
                <p:oleObj name="Equation" r:id="rId4" imgW="198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8225" y="3089593"/>
                        <a:ext cx="39639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08435"/>
              </p:ext>
            </p:extLst>
          </p:nvPr>
        </p:nvGraphicFramePr>
        <p:xfrm>
          <a:off x="4640507" y="3764946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Equation" r:id="rId6" imgW="381000" imgH="203200" progId="Equation.3">
                  <p:embed/>
                </p:oleObj>
              </mc:Choice>
              <mc:Fallback>
                <p:oleObj name="Equation" r:id="rId6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0507" y="3764946"/>
                        <a:ext cx="762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14146"/>
              </p:ext>
            </p:extLst>
          </p:nvPr>
        </p:nvGraphicFramePr>
        <p:xfrm>
          <a:off x="5101321" y="4588420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8" imgW="571500" imgH="203200" progId="Equation.3">
                  <p:embed/>
                </p:oleObj>
              </mc:Choice>
              <mc:Fallback>
                <p:oleObj name="Equation" r:id="rId8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1321" y="4588420"/>
                        <a:ext cx="1143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ïve Bayes for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248A7B-C6D2-4B92-A2A8-8B8BF6519F9C}" type="slidenum">
              <a:rPr lang="en-US" smtClean="0"/>
              <a:pPr lvl="0"/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Naïve Bayes for 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253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learning: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probability of the class given an instance?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Evidence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instance’s non-class attribute values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= class value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instance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assumption: evidence splits into parts (i.e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attributes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that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conditionally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independent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means, given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attributes, we can write Baye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s’ rule using a product of per-attribute probabilities: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7594"/>
              </p:ext>
            </p:extLst>
          </p:nvPr>
        </p:nvGraphicFramePr>
        <p:xfrm>
          <a:off x="1238250" y="4959350"/>
          <a:ext cx="6835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4" imgW="3416040" imgH="228600" progId="Equation.3">
                  <p:embed/>
                </p:oleObj>
              </mc:Choice>
              <mc:Fallback>
                <p:oleObj name="Equation" r:id="rId4" imgW="3416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8250" y="4959350"/>
                        <a:ext cx="68357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B9E9C-EE46-4056-81D9-6248527AD5D0}" type="slidenum">
              <a:rPr lang="en-US" smtClean="0"/>
              <a:pPr lvl="0"/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Weather data 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47760" y="1032480"/>
            <a:ext cx="4531320" cy="669960"/>
            <a:chOff x="1247760" y="1032480"/>
            <a:chExt cx="4531320" cy="669960"/>
          </a:xfrm>
        </p:grpSpPr>
        <p:sp>
          <p:nvSpPr>
            <p:cNvPr id="4" name="Freeform 3"/>
            <p:cNvSpPr/>
            <p:nvPr/>
          </p:nvSpPr>
          <p:spPr>
            <a:xfrm>
              <a:off x="5145120" y="1367640"/>
              <a:ext cx="63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329000" y="1367640"/>
              <a:ext cx="816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240360" y="1367640"/>
              <a:ext cx="1088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335320" y="1367640"/>
              <a:ext cx="905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247760" y="1367640"/>
              <a:ext cx="10875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145120" y="1032480"/>
              <a:ext cx="6339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329000" y="1032480"/>
              <a:ext cx="816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0360" y="1032480"/>
              <a:ext cx="1088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35320" y="1032480"/>
              <a:ext cx="9050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47760" y="1032480"/>
              <a:ext cx="10875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247760" y="1702440"/>
              <a:ext cx="45313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1247760" y="103248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779080" y="103248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247760" y="1367640"/>
              <a:ext cx="45313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1247760" y="1032480"/>
              <a:ext cx="45313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6769440" y="1108800"/>
            <a:ext cx="18997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Evidence E</a:t>
            </a:r>
          </a:p>
        </p:txBody>
      </p:sp>
      <p:sp>
        <p:nvSpPr>
          <p:cNvPr id="20" name="Straight Connector 19"/>
          <p:cNvSpPr/>
          <p:nvPr/>
        </p:nvSpPr>
        <p:spPr>
          <a:xfrm flipH="1">
            <a:off x="5931360" y="1337400"/>
            <a:ext cx="838080" cy="0"/>
          </a:xfrm>
          <a:prstGeom prst="line">
            <a:avLst/>
          </a:prstGeom>
          <a:noFill/>
          <a:ln w="442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94200" y="3140639"/>
            <a:ext cx="2224358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Probability of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class “yes”</a:t>
            </a:r>
          </a:p>
        </p:txBody>
      </p:sp>
      <p:sp>
        <p:nvSpPr>
          <p:cNvPr id="22" name="Straight Connector 21"/>
          <p:cNvSpPr/>
          <p:nvPr/>
        </p:nvSpPr>
        <p:spPr>
          <a:xfrm flipV="1">
            <a:off x="1232280" y="2607120"/>
            <a:ext cx="838440" cy="533159"/>
          </a:xfrm>
          <a:prstGeom prst="line">
            <a:avLst/>
          </a:prstGeom>
          <a:noFill/>
          <a:ln w="44280">
            <a:solidFill>
              <a:schemeClr val="tx1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solidFill>
                  <a:srgbClr val="FFFFFF"/>
                </a:solidFill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6284"/>
              </p:ext>
            </p:extLst>
          </p:nvPr>
        </p:nvGraphicFramePr>
        <p:xfrm>
          <a:off x="2159252" y="2261107"/>
          <a:ext cx="52609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4" imgW="2628900" imgH="1320800" progId="Equation.3">
                  <p:embed/>
                </p:oleObj>
              </mc:Choice>
              <mc:Fallback>
                <p:oleObj name="Equation" r:id="rId4" imgW="26289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9252" y="2261107"/>
                        <a:ext cx="5260975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12588"/>
              </p:ext>
            </p:extLst>
          </p:nvPr>
        </p:nvGraphicFramePr>
        <p:xfrm>
          <a:off x="2474913" y="5040313"/>
          <a:ext cx="3965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6" imgW="1981200" imgH="419100" progId="Equation.3">
                  <p:embed/>
                </p:oleObj>
              </mc:Choice>
              <mc:Fallback>
                <p:oleObj name="Equation" r:id="rId6" imgW="1981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4913" y="5040313"/>
                        <a:ext cx="39655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“zero-frequency problem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ABF255-4EBF-46AE-9273-55DC58663312}" type="slidenum">
              <a:rPr lang="en-US" smtClean="0"/>
              <a:pPr lvl="0"/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“zero-frequency problem”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543799" cy="4771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 if an attribute value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occur with every class value?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“Humidity = high” for class “yes”)</a:t>
            </a:r>
          </a:p>
          <a:p>
            <a:pPr marL="800100" lvl="2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will be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zero: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posteriori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will also be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zero: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(Regardless of how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likely the other values are!)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Remedy: add 1 to the count for every attribute value-class combination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Laplace estimator)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Result: probabilities will never be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</a:t>
            </a:r>
            <a:endParaRPr lang="en-US" sz="24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dditional advantage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stabilizes probability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computed from small samples of data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96674"/>
              </p:ext>
            </p:extLst>
          </p:nvPr>
        </p:nvGraphicFramePr>
        <p:xfrm>
          <a:off x="4207131" y="2768600"/>
          <a:ext cx="355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4" imgW="1778000" imgH="203200" progId="Equation.3">
                  <p:embed/>
                </p:oleObj>
              </mc:Choice>
              <mc:Fallback>
                <p:oleObj name="Equation" r:id="rId4" imgW="177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7131" y="2768600"/>
                        <a:ext cx="3556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83658"/>
              </p:ext>
            </p:extLst>
          </p:nvPr>
        </p:nvGraphicFramePr>
        <p:xfrm>
          <a:off x="5884560" y="3138423"/>
          <a:ext cx="172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6" imgW="863600" imgH="203200" progId="Equation.3">
                  <p:embed/>
                </p:oleObj>
              </mc:Choice>
              <mc:Fallback>
                <p:oleObj name="Equation" r:id="rId6" imgW="863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4560" y="3138423"/>
                        <a:ext cx="1727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ified probability estim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B19FC8-3486-4C73-9F82-666FD89779F9}" type="slidenum">
              <a:rPr lang="en-US" smtClean="0"/>
              <a:pPr lvl="0"/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Modified probability estimates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62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some cases adding a constant different from 1 might be more appropriate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attribute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class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yes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i="1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don’t need to be equal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(but they must sum to 1)</a:t>
            </a:r>
          </a:p>
        </p:txBody>
      </p:sp>
      <p:sp>
        <p:nvSpPr>
          <p:cNvPr id="4" name="Freeform 3"/>
          <p:cNvSpPr/>
          <p:nvPr/>
        </p:nvSpPr>
        <p:spPr>
          <a:xfrm>
            <a:off x="2048714" y="3612167"/>
            <a:ext cx="11743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5" name="Freeform 4"/>
          <p:cNvSpPr/>
          <p:nvPr/>
        </p:nvSpPr>
        <p:spPr>
          <a:xfrm>
            <a:off x="4099019" y="3605072"/>
            <a:ext cx="15584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6" name="Freeform 5"/>
          <p:cNvSpPr/>
          <p:nvPr/>
        </p:nvSpPr>
        <p:spPr>
          <a:xfrm>
            <a:off x="6523468" y="3612166"/>
            <a:ext cx="11120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Rainy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29752"/>
              </p:ext>
            </p:extLst>
          </p:nvPr>
        </p:nvGraphicFramePr>
        <p:xfrm>
          <a:off x="3381375" y="3030538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75" y="3030538"/>
                        <a:ext cx="228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288" y="2888936"/>
            <a:ext cx="939800" cy="711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943" y="2870630"/>
            <a:ext cx="901700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260" y="2901635"/>
            <a:ext cx="9525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9083" y="5316843"/>
            <a:ext cx="914400" cy="723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6038" y="5342242"/>
            <a:ext cx="901700" cy="685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3555" y="5326917"/>
            <a:ext cx="10541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71BE65-9539-4C00-B4E1-10427AB56390}" type="slidenum">
              <a:rPr lang="en-US" smtClean="0"/>
              <a:pPr lvl="0"/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Missing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143000"/>
            <a:ext cx="7543799" cy="2243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Training: instance is not included in frequency count for attribute value-class combination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Classification: attribute will be omitted from calculation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</a:t>
            </a: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00000" y="2880000"/>
            <a:ext cx="4680000" cy="669960"/>
            <a:chOff x="2700000" y="2880000"/>
            <a:chExt cx="4680000" cy="669960"/>
          </a:xfrm>
        </p:grpSpPr>
        <p:sp>
          <p:nvSpPr>
            <p:cNvPr id="5" name="Freeform 4"/>
            <p:cNvSpPr/>
            <p:nvPr/>
          </p:nvSpPr>
          <p:spPr>
            <a:xfrm>
              <a:off x="6724800" y="3214800"/>
              <a:ext cx="655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881680" y="3214800"/>
              <a:ext cx="843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759200" y="3214800"/>
              <a:ext cx="11224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823920" y="3214800"/>
              <a:ext cx="935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700000" y="3214800"/>
              <a:ext cx="11239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724800" y="2880000"/>
              <a:ext cx="655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81680" y="2880000"/>
              <a:ext cx="843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59200" y="2880000"/>
              <a:ext cx="11224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23920" y="2880000"/>
              <a:ext cx="935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00000" y="2880000"/>
              <a:ext cx="112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2700000" y="3549960"/>
              <a:ext cx="46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2700000" y="288000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7380000" y="288000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2700000" y="3214800"/>
              <a:ext cx="46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2700000" y="2880000"/>
              <a:ext cx="46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40000" y="3960000"/>
            <a:ext cx="6330959" cy="1609560"/>
            <a:chOff x="1440000" y="3960000"/>
            <a:chExt cx="6330959" cy="1609560"/>
          </a:xfrm>
        </p:grpSpPr>
        <p:sp>
          <p:nvSpPr>
            <p:cNvPr id="21" name="Freeform 20"/>
            <p:cNvSpPr/>
            <p:nvPr/>
          </p:nvSpPr>
          <p:spPr>
            <a:xfrm>
              <a:off x="1440000" y="3960000"/>
              <a:ext cx="6330959" cy="1609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“yes” = 3/9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3/9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0.0238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“no” = 1/5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4/5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0.0343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P(“yes”) = 0.0238 / (0.0238 + 0.0343) = 41%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= 0.0343 / (0.0238 + 0.0343) = 59%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1440000" y="3960000"/>
              <a:ext cx="6330959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1440000" y="5569560"/>
              <a:ext cx="6330959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1440000" y="396000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7770959" y="396000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gorithms: The basic 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DB501A-AB1C-4D1C-B99E-1C7CAD6A51DF}" type="slidenum">
              <a:rPr lang="en-US" smtClean="0"/>
              <a:pPr lvl="0"/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sz="3600" dirty="0"/>
              <a:t>Algorithms: The basic 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676519"/>
            <a:ext cx="7543799" cy="4026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Inferring rudimentary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probabilistic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Constructing decision trees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Constructing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Association rule learning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Linear models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Instance-based learning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Multi-instance learning</a:t>
            </a:r>
            <a:endParaRPr lang="en-AU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A8BD1-F941-4A01-8E73-651973D18A0B}" type="slidenum">
              <a:rPr lang="en-US" smtClean="0"/>
              <a:pPr lvl="0"/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Numeric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880920"/>
            <a:ext cx="7543799" cy="44054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Usual assumption: attributes have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normal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Gaussian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distribution (given the class)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density function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the normal distribution is defined by two parameters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 </a:t>
            </a:r>
            <a:r>
              <a:rPr lang="en-US" sz="2000" b="0" i="1" u="none" strike="noStrike" baseline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</a:t>
            </a:r>
            <a:r>
              <a:rPr lang="en-US" sz="2000" b="0" i="1" u="none" strike="noStrike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i="1" smtClean="0">
                <a:latin typeface="Symbol" pitchFamily="18"/>
                <a:ea typeface="Gothic" pitchFamily="2"/>
                <a:cs typeface="Lucidasans" pitchFamily="2"/>
              </a:rPr>
              <a:t></a:t>
            </a:r>
          </a:p>
          <a:p>
            <a:pPr marL="457200" lvl="2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1" u="none" strike="noStrike" baseline="0" dirty="0">
              <a:ln>
                <a:noFill/>
              </a:ln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1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deviation </a:t>
            </a:r>
            <a:r>
              <a:rPr lang="en-US" sz="2000" i="1" dirty="0">
                <a:latin typeface="Symbol" pitchFamily="18"/>
                <a:ea typeface="Gothic" pitchFamily="2"/>
                <a:cs typeface="Lucidasans" pitchFamily="2"/>
              </a:rPr>
              <a:t></a:t>
            </a:r>
            <a:endParaRPr lang="en-US" sz="2000" b="0" i="1" u="none" strike="noStrike" baseline="0" dirty="0">
              <a:ln>
                <a:noFill/>
              </a:ln>
              <a:ea typeface="Gothic" pitchFamily="2"/>
              <a:cs typeface="Lucidasans" pitchFamily="2"/>
            </a:endParaRPr>
          </a:p>
          <a:p>
            <a:pPr marL="1028519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endParaRPr lang="en-US" sz="20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density function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f(x) is</a:t>
            </a:r>
          </a:p>
        </p:txBody>
      </p:sp>
      <p:graphicFrame>
        <p:nvGraphicFramePr>
          <p:cNvPr id="5" name="Object 4"/>
          <p:cNvGraphicFramePr/>
          <p:nvPr/>
        </p:nvGraphicFramePr>
        <p:xfrm>
          <a:off x="7200000" y="2410919"/>
          <a:ext cx="1944000" cy="190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r:id="rId4" imgW="4902200" imgH="3860800" progId="">
                  <p:embed/>
                </p:oleObj>
              </mc:Choice>
              <mc:Fallback>
                <p:oleObj r:id="rId4" imgW="4902200" imgH="386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0000" y="2410919"/>
                        <a:ext cx="1944000" cy="1909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163" y="4596154"/>
            <a:ext cx="2235200" cy="78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958" y="3383649"/>
            <a:ext cx="2612098" cy="1005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719" y="2404219"/>
            <a:ext cx="1447800" cy="90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atistic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652FEF-077B-4AA2-AA88-3E904CE02AAA}" type="slidenum">
              <a:rPr lang="en-US" smtClean="0"/>
              <a:pPr lvl="0"/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Statistics for weather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4487400"/>
            <a:ext cx="7543799" cy="458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 density value: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676519"/>
            <a:ext cx="9144000" cy="2438281"/>
            <a:chOff x="0" y="1676519"/>
            <a:chExt cx="9144000" cy="2438281"/>
          </a:xfrm>
        </p:grpSpPr>
        <p:sp>
          <p:nvSpPr>
            <p:cNvPr id="5" name="Freeform 4"/>
            <p:cNvSpPr/>
            <p:nvPr/>
          </p:nvSpPr>
          <p:spPr>
            <a:xfrm>
              <a:off x="8562240" y="38098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562240" y="35053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562240" y="3200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8562240" y="289547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562240" y="25909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562240" y="22860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562240" y="19810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980840" y="380988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980840" y="3505319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80840" y="3200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80840" y="289547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980840" y="2590919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80840" y="22860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80840" y="198108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980840" y="1676519"/>
              <a:ext cx="11631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81160" y="38098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81160" y="35053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81160" y="3200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81160" y="289547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81160" y="25909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81160" y="22860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481160" y="19810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99400" y="38098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899400" y="35053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99400" y="3200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899400" y="289547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899400" y="25909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899400" y="22860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899400" y="19810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67440" y="380988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67440" y="3505319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67440" y="32004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67440" y="2895479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67440" y="2590919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67440" y="22860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067440" y="198108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067440" y="1676519"/>
              <a:ext cx="1913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213520" y="380988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213520" y="3505319"/>
              <a:ext cx="85391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=9.7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13520" y="320040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=86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213520" y="2895479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95,  …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213520" y="2590919"/>
              <a:ext cx="85391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90, 91,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13520" y="228600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70, 85,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13520" y="198108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82119" y="198108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990600" y="198108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207960" y="198108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70520" y="198108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078640" y="198108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578960" y="19810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997200" y="19810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0" y="198108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182119" y="380988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182119" y="3505319"/>
              <a:ext cx="1031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=10.2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82119" y="320040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=79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182119" y="2895479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80,  …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182119" y="2590919"/>
              <a:ext cx="1031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70, 75,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182119" y="228600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65, 70,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3990600" y="380988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990600" y="3505319"/>
              <a:ext cx="1915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990600" y="320040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990600" y="2895479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90600" y="2590919"/>
              <a:ext cx="1915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90600" y="228600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990600" y="1676519"/>
              <a:ext cx="20768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07960" y="380988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207960" y="3505319"/>
              <a:ext cx="782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=7.9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207960" y="320040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=75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207960" y="2895479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85,  …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207960" y="2590919"/>
              <a:ext cx="782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72,80,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07960" y="228600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65,71,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270520" y="380988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2270520" y="3505319"/>
              <a:ext cx="9374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=6.2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270520" y="320040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=73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2270520" y="2895479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72,  …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270520" y="2590919"/>
              <a:ext cx="9374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69, 70,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2270520" y="228600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64, 68,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2078640" y="380988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578960" y="38098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997200" y="38098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0" y="380988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78640" y="3505319"/>
              <a:ext cx="191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78640" y="320040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78640" y="2895479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78640" y="2590919"/>
              <a:ext cx="191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2078640" y="228600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2078640" y="1676519"/>
              <a:ext cx="19119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578960" y="35053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0/5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997200" y="35053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0" y="3505319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578960" y="3200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997200" y="3200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0" y="32004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578960" y="289547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997200" y="289547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0" y="2895479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578960" y="25909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97200" y="25909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0" y="2590919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578960" y="22860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97200" y="22860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0" y="22860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0" y="1676519"/>
              <a:ext cx="2078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08" name="Straight Connector 107"/>
            <p:cNvSpPr/>
            <p:nvPr/>
          </p:nvSpPr>
          <p:spPr>
            <a:xfrm>
              <a:off x="0" y="41148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9" name="Straight Connector 108"/>
            <p:cNvSpPr/>
            <p:nvPr/>
          </p:nvSpPr>
          <p:spPr>
            <a:xfrm>
              <a:off x="0" y="22860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>
              <a:off x="0" y="167651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0" y="1981080"/>
              <a:ext cx="39906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2" name="Straight Connector 111"/>
            <p:cNvSpPr/>
            <p:nvPr/>
          </p:nvSpPr>
          <p:spPr>
            <a:xfrm>
              <a:off x="0" y="2895479"/>
              <a:ext cx="0" cy="3049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3" name="Straight Connector 112"/>
            <p:cNvSpPr/>
            <p:nvPr/>
          </p:nvSpPr>
          <p:spPr>
            <a:xfrm>
              <a:off x="0" y="1676519"/>
              <a:ext cx="0" cy="121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Straight Connector 113"/>
            <p:cNvSpPr/>
            <p:nvPr/>
          </p:nvSpPr>
          <p:spPr>
            <a:xfrm>
              <a:off x="0" y="3200400"/>
              <a:ext cx="0" cy="9144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9144000" y="2895479"/>
              <a:ext cx="0" cy="3049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9144000" y="1676519"/>
              <a:ext cx="0" cy="121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7" name="Straight Connector 116"/>
            <p:cNvSpPr/>
            <p:nvPr/>
          </p:nvSpPr>
          <p:spPr>
            <a:xfrm>
              <a:off x="9144000" y="3200400"/>
              <a:ext cx="0" cy="9144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8" name="Straight Connector 117"/>
            <p:cNvSpPr/>
            <p:nvPr/>
          </p:nvSpPr>
          <p:spPr>
            <a:xfrm>
              <a:off x="0" y="32004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9" name="Straight Connector 118"/>
            <p:cNvSpPr/>
            <p:nvPr/>
          </p:nvSpPr>
          <p:spPr>
            <a:xfrm>
              <a:off x="2078640" y="1676519"/>
              <a:ext cx="0" cy="24382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Straight Connector 119"/>
            <p:cNvSpPr/>
            <p:nvPr/>
          </p:nvSpPr>
          <p:spPr>
            <a:xfrm>
              <a:off x="7980840" y="1676519"/>
              <a:ext cx="0" cy="24382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1" name="Straight Connector 120"/>
            <p:cNvSpPr/>
            <p:nvPr/>
          </p:nvSpPr>
          <p:spPr>
            <a:xfrm>
              <a:off x="6067440" y="1981080"/>
              <a:ext cx="0" cy="2133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2" name="Straight Connector 121"/>
            <p:cNvSpPr/>
            <p:nvPr/>
          </p:nvSpPr>
          <p:spPr>
            <a:xfrm>
              <a:off x="3990600" y="1981080"/>
              <a:ext cx="0" cy="2133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3" name="Straight Connector 122"/>
            <p:cNvSpPr/>
            <p:nvPr/>
          </p:nvSpPr>
          <p:spPr>
            <a:xfrm>
              <a:off x="3990600" y="1676519"/>
              <a:ext cx="0" cy="3045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4" name="Straight Connector 123"/>
            <p:cNvSpPr/>
            <p:nvPr/>
          </p:nvSpPr>
          <p:spPr>
            <a:xfrm>
              <a:off x="6067440" y="1676519"/>
              <a:ext cx="0" cy="3045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5" name="Straight Connector 124"/>
            <p:cNvSpPr/>
            <p:nvPr/>
          </p:nvSpPr>
          <p:spPr>
            <a:xfrm>
              <a:off x="6067440" y="1981080"/>
              <a:ext cx="30765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6" name="Straight Connector 125"/>
            <p:cNvSpPr/>
            <p:nvPr/>
          </p:nvSpPr>
          <p:spPr>
            <a:xfrm>
              <a:off x="3990600" y="1981080"/>
              <a:ext cx="2076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30" name="Pictur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628" y="5084204"/>
            <a:ext cx="5676900" cy="74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ying a new 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2505AB-1EC3-43F7-8F9A-9FFACB713A2C}" type="slidenum">
              <a:rPr lang="en-US" smtClean="0"/>
              <a:pPr lvl="0"/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Classifying a new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440" y="1587600"/>
            <a:ext cx="7543799" cy="4212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new day: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Missing values during training are not included in calculation of mean and standard deviation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720" y="1676519"/>
            <a:ext cx="4643280" cy="715681"/>
            <a:chOff x="3276720" y="1676519"/>
            <a:chExt cx="4643280" cy="715681"/>
          </a:xfrm>
        </p:grpSpPr>
        <p:sp>
          <p:nvSpPr>
            <p:cNvPr id="5" name="Freeform 4"/>
            <p:cNvSpPr/>
            <p:nvPr/>
          </p:nvSpPr>
          <p:spPr>
            <a:xfrm>
              <a:off x="7269480" y="2057400"/>
              <a:ext cx="650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433920" y="2057400"/>
              <a:ext cx="8355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320440" y="2057400"/>
              <a:ext cx="11134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391640" y="2057400"/>
              <a:ext cx="928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66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76720" y="2057400"/>
              <a:ext cx="1114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269480" y="1676519"/>
              <a:ext cx="65052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433920" y="1676519"/>
              <a:ext cx="835559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0440" y="1676519"/>
              <a:ext cx="11134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91640" y="1676519"/>
              <a:ext cx="92880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76720" y="1676519"/>
              <a:ext cx="111492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3276720" y="2392200"/>
              <a:ext cx="46432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3276720" y="1676519"/>
              <a:ext cx="0" cy="7156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7920000" y="1676519"/>
              <a:ext cx="0" cy="7156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3276720" y="2057400"/>
              <a:ext cx="46432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3276720" y="1676519"/>
              <a:ext cx="46432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0000" y="2710440"/>
            <a:ext cx="8280000" cy="1609560"/>
            <a:chOff x="720000" y="2710440"/>
            <a:chExt cx="8280000" cy="1609560"/>
          </a:xfrm>
        </p:grpSpPr>
        <p:sp>
          <p:nvSpPr>
            <p:cNvPr id="21" name="Freeform 20"/>
            <p:cNvSpPr/>
            <p:nvPr/>
          </p:nvSpPr>
          <p:spPr>
            <a:xfrm>
              <a:off x="720000" y="2710440"/>
              <a:ext cx="8280000" cy="1609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“yes” = 2/9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0.0340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0.0221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0.000036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“no”  = 3/5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0.0221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0.0381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0.000108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“yes”) = 0.000036 / (0.000036 + 0. 000108) = 25%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 = 0.000108 / (0.000036 + 0. 000108) = 75%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720000" y="271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720000" y="432000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720000" y="271044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9000000" y="271044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bability dens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D5F7DC-31C3-4381-8DBF-4D3D694F9A88}" type="slidenum">
              <a:rPr lang="en-US" smtClean="0"/>
              <a:pPr lvl="0"/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Probability densities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7737840" cy="4297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ensities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greater than 1; hence, they are not probabilities</a:t>
            </a:r>
          </a:p>
          <a:p>
            <a:pPr marL="914400" lvl="1" indent="-4572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However, t</a:t>
            </a:r>
            <a:r>
              <a:rPr lang="en-US" sz="2000" baseline="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hey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must integrate to 1: the area under the probability density curve must be 1</a:t>
            </a:r>
          </a:p>
          <a:p>
            <a:pPr marL="457200" indent="-4572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Approximate relationship between probability and probability density can be stated as</a:t>
            </a:r>
            <a:b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assuming </a:t>
            </a:r>
            <a:r>
              <a:rPr lang="en-US" sz="2400" i="1" dirty="0" err="1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ε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 sufficiently small</a:t>
            </a:r>
          </a:p>
          <a:p>
            <a:pPr marL="457200" indent="-4572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When computing likelihoods, we can treat densities just like probabilities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885183"/>
              </p:ext>
            </p:extLst>
          </p:nvPr>
        </p:nvGraphicFramePr>
        <p:xfrm>
          <a:off x="2238375" y="4068763"/>
          <a:ext cx="409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4" imgW="2044700" imgH="203200" progId="Equation.3">
                  <p:embed/>
                </p:oleObj>
              </mc:Choice>
              <mc:Fallback>
                <p:oleObj name="Equation" r:id="rId4" imgW="204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8375" y="4068763"/>
                        <a:ext cx="40909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4B7DD1-832A-48C7-BA3D-423D43F03E38}" type="slidenum">
              <a:rPr lang="en-US" smtClean="0"/>
              <a:pPr lvl="0"/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Multinomial naïve Bayes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1371" y="1199016"/>
            <a:ext cx="7583715" cy="5128454"/>
          </a:xfrm>
        </p:spPr>
        <p:txBody>
          <a:bodyPr wrap="square">
            <a:spAutoFit/>
          </a:bodyPr>
          <a:lstStyle/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/>
              <a:t>Version of naïve Bayes used for document classification using </a:t>
            </a:r>
            <a:r>
              <a:rPr lang="en-US" sz="2400" i="1" dirty="0"/>
              <a:t>bag of words </a:t>
            </a:r>
            <a:r>
              <a:rPr lang="en-US" sz="2400" dirty="0"/>
              <a:t>model</a:t>
            </a:r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i="1" dirty="0"/>
              <a:t>n</a:t>
            </a:r>
            <a:r>
              <a:rPr lang="en-US" sz="2400" i="1" baseline="-25000" dirty="0"/>
              <a:t>1</a:t>
            </a:r>
            <a:r>
              <a:rPr lang="en-US" sz="2400" i="1" dirty="0"/>
              <a:t>,n</a:t>
            </a:r>
            <a:r>
              <a:rPr lang="en-US" sz="2400" i="1" baseline="-25000" dirty="0"/>
              <a:t>2</a:t>
            </a:r>
            <a:r>
              <a:rPr lang="en-US" sz="2400" i="1" dirty="0"/>
              <a:t>, ... ,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k</a:t>
            </a:r>
            <a:r>
              <a:rPr lang="en-US" sz="2400" dirty="0"/>
              <a:t>: number of times word </a:t>
            </a:r>
            <a:r>
              <a:rPr lang="en-US" sz="2400" i="1" dirty="0" err="1"/>
              <a:t>i</a:t>
            </a:r>
            <a:r>
              <a:rPr lang="en-US" sz="2400" dirty="0"/>
              <a:t> occurs in </a:t>
            </a:r>
            <a:r>
              <a:rPr lang="en-US" sz="2400" dirty="0" smtClean="0"/>
              <a:t>the document</a:t>
            </a:r>
            <a:endParaRPr lang="en-US" sz="2400" dirty="0"/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i="1" dirty="0"/>
              <a:t>P</a:t>
            </a:r>
            <a:r>
              <a:rPr lang="en-US" sz="2400" i="1" baseline="-25000" dirty="0"/>
              <a:t>1</a:t>
            </a:r>
            <a:r>
              <a:rPr lang="en-US" sz="2400" i="1" dirty="0"/>
              <a:t>,P</a:t>
            </a:r>
            <a:r>
              <a:rPr lang="en-US" sz="2400" i="1" baseline="-25000" dirty="0"/>
              <a:t>2</a:t>
            </a:r>
            <a:r>
              <a:rPr lang="en-US" sz="2400" i="1" dirty="0"/>
              <a:t>, ... ,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k</a:t>
            </a:r>
            <a:r>
              <a:rPr lang="en-US" sz="2400" dirty="0"/>
              <a:t>: probability of obtaining word </a:t>
            </a:r>
            <a:r>
              <a:rPr lang="en-US" sz="2400" i="1" dirty="0" err="1"/>
              <a:t>i</a:t>
            </a:r>
            <a:r>
              <a:rPr lang="en-US" sz="2400" dirty="0"/>
              <a:t> when sampling from documents in class </a:t>
            </a:r>
            <a:r>
              <a:rPr lang="en-US" sz="2400" i="1" dirty="0"/>
              <a:t>H</a:t>
            </a:r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/>
              <a:t>Probability of observing </a:t>
            </a:r>
            <a:r>
              <a:rPr lang="en-US" sz="2400" dirty="0" smtClean="0"/>
              <a:t>a particular document </a:t>
            </a:r>
            <a:r>
              <a:rPr lang="en-US" sz="2400" i="1" dirty="0"/>
              <a:t>E </a:t>
            </a:r>
            <a:r>
              <a:rPr lang="en-US" sz="2400" dirty="0" smtClean="0"/>
              <a:t>given probabilities </a:t>
            </a:r>
            <a:r>
              <a:rPr lang="en-US" sz="2400" dirty="0"/>
              <a:t>class </a:t>
            </a:r>
            <a:r>
              <a:rPr lang="en-US" sz="2400" i="1" dirty="0"/>
              <a:t>H </a:t>
            </a:r>
            <a:r>
              <a:rPr lang="en-US" sz="2400" dirty="0"/>
              <a:t>(based on </a:t>
            </a:r>
            <a:r>
              <a:rPr lang="en-US" sz="2400" i="1" dirty="0"/>
              <a:t>multinomial distribution</a:t>
            </a:r>
            <a:r>
              <a:rPr lang="en-US" sz="2400" dirty="0"/>
              <a:t>):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smtClean="0"/>
              <a:t>Note that this expression ignores the probability </a:t>
            </a:r>
            <a:r>
              <a:rPr lang="en-US" sz="2400" dirty="0"/>
              <a:t>of generating a document of the right length </a:t>
            </a:r>
            <a:endParaRPr lang="en-US" sz="2400" dirty="0" smtClean="0"/>
          </a:p>
          <a:p>
            <a:pPr lvl="1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 smtClean="0"/>
              <a:t>This probability is </a:t>
            </a:r>
            <a:r>
              <a:rPr lang="en-US" sz="2000" dirty="0"/>
              <a:t>assumed </a:t>
            </a:r>
            <a:r>
              <a:rPr lang="en-US" sz="2000" dirty="0" smtClean="0"/>
              <a:t>to be constant </a:t>
            </a:r>
            <a:r>
              <a:rPr lang="en-US" sz="2000" dirty="0"/>
              <a:t>for </a:t>
            </a:r>
            <a:r>
              <a:rPr lang="en-US" sz="2000" dirty="0" smtClean="0"/>
              <a:t>all classes</a:t>
            </a:r>
            <a:endParaRPr lang="en-US" sz="2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15" y="4296124"/>
            <a:ext cx="25273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AD1418-FC28-472E-972D-CA308BC9D489}" type="slidenum">
              <a:rPr lang="en-US" smtClean="0"/>
              <a:pPr lvl="0"/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Multinomial naïve Bayes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5278" y="1183142"/>
            <a:ext cx="8145236" cy="532915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Suppose dictionary has two words, </a:t>
            </a:r>
            <a:r>
              <a:rPr lang="en-US" sz="2400" i="1" dirty="0"/>
              <a:t>yellow </a:t>
            </a:r>
            <a:r>
              <a:rPr lang="en-US" sz="2400" dirty="0"/>
              <a:t>and </a:t>
            </a:r>
            <a:r>
              <a:rPr lang="en-US" sz="2400" i="1" dirty="0"/>
              <a:t>blue</a:t>
            </a:r>
          </a:p>
          <a:p>
            <a:pPr lvl="0"/>
            <a:r>
              <a:rPr lang="en-US" sz="2400" dirty="0"/>
              <a:t>Suppose </a:t>
            </a:r>
            <a:r>
              <a:rPr lang="en-US" sz="2400" dirty="0" smtClean="0"/>
              <a:t>P(</a:t>
            </a:r>
            <a:r>
              <a:rPr lang="en-US" sz="2400" i="1" dirty="0" smtClean="0"/>
              <a:t>yellow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H</a:t>
            </a:r>
            <a:r>
              <a:rPr lang="en-US" sz="2400" dirty="0" smtClean="0"/>
              <a:t>) </a:t>
            </a:r>
            <a:r>
              <a:rPr lang="en-US" sz="2400" dirty="0"/>
              <a:t>= 75% and </a:t>
            </a:r>
            <a:r>
              <a:rPr lang="en-US" sz="2400" dirty="0" smtClean="0"/>
              <a:t>P(</a:t>
            </a:r>
            <a:r>
              <a:rPr lang="en-US" sz="2400" i="1" dirty="0" smtClean="0"/>
              <a:t>blue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H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/>
              <a:t>= 25%</a:t>
            </a:r>
          </a:p>
          <a:p>
            <a:pPr lvl="0"/>
            <a:r>
              <a:rPr lang="en-US" sz="2400" dirty="0"/>
              <a:t>Suppose </a:t>
            </a:r>
            <a:r>
              <a:rPr lang="en-US" sz="2400" i="1" dirty="0"/>
              <a:t>E </a:t>
            </a:r>
            <a:r>
              <a:rPr lang="en-US" sz="2400" dirty="0"/>
              <a:t>is the document “</a:t>
            </a:r>
            <a:r>
              <a:rPr lang="en-US" sz="2400" i="1" dirty="0"/>
              <a:t>blue yellow blue”</a:t>
            </a:r>
          </a:p>
          <a:p>
            <a:pPr lvl="0"/>
            <a:r>
              <a:rPr lang="en-US" sz="2400" dirty="0"/>
              <a:t>Probability of observing document: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Suppose there is another class </a:t>
            </a:r>
            <a:r>
              <a:rPr lang="en-US" sz="2400" i="1" dirty="0"/>
              <a:t>H</a:t>
            </a:r>
            <a:r>
              <a:rPr lang="en-US" sz="2400" dirty="0"/>
              <a:t>' that has </a:t>
            </a:r>
            <a:br>
              <a:rPr lang="en-US" sz="2400" dirty="0"/>
            </a:br>
            <a:r>
              <a:rPr lang="en-US" sz="2400" dirty="0" smtClean="0"/>
              <a:t>P(</a:t>
            </a:r>
            <a:r>
              <a:rPr lang="en-US" sz="2400" i="1" dirty="0" smtClean="0"/>
              <a:t>yellow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H’</a:t>
            </a:r>
            <a:r>
              <a:rPr lang="en-US" sz="2400" dirty="0" smtClean="0"/>
              <a:t>) = </a:t>
            </a:r>
            <a:r>
              <a:rPr lang="en-US" sz="2400" dirty="0"/>
              <a:t>10% and </a:t>
            </a:r>
            <a:r>
              <a:rPr lang="en-US" sz="2400" dirty="0" smtClean="0"/>
              <a:t>P(</a:t>
            </a:r>
            <a:r>
              <a:rPr lang="en-US" sz="2400" i="1" dirty="0" smtClean="0"/>
              <a:t>blue</a:t>
            </a:r>
            <a:r>
              <a:rPr lang="en-US" sz="2400" dirty="0" smtClean="0"/>
              <a:t>| </a:t>
            </a:r>
            <a:r>
              <a:rPr lang="en-US" sz="2400" i="1" dirty="0" smtClean="0"/>
              <a:t>H’</a:t>
            </a:r>
            <a:r>
              <a:rPr lang="en-US" sz="2400" dirty="0" smtClean="0"/>
              <a:t>) = </a:t>
            </a:r>
            <a:r>
              <a:rPr lang="en-US" sz="2400" dirty="0"/>
              <a:t>90%: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Need to take prior probability of class into account to make </a:t>
            </a:r>
            <a:r>
              <a:rPr lang="en-US" sz="2400" dirty="0" smtClean="0"/>
              <a:t>the final classification using Bayes’ rule</a:t>
            </a:r>
          </a:p>
          <a:p>
            <a:pPr lvl="0"/>
            <a:r>
              <a:rPr lang="en-US" sz="2400" dirty="0" smtClean="0"/>
              <a:t>Factorials do not </a:t>
            </a:r>
            <a:r>
              <a:rPr lang="en-US" sz="2400" dirty="0"/>
              <a:t>actually need to be </a:t>
            </a:r>
            <a:r>
              <a:rPr lang="en-US" sz="2400" dirty="0" smtClean="0"/>
              <a:t>computed: they drop out</a:t>
            </a:r>
            <a:endParaRPr lang="en-US" sz="2400" dirty="0"/>
          </a:p>
          <a:p>
            <a:pPr lvl="0"/>
            <a:r>
              <a:rPr lang="en-US" sz="2400" dirty="0"/>
              <a:t>Underflows can be prevented by using logarithms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71123"/>
              </p:ext>
            </p:extLst>
          </p:nvPr>
        </p:nvGraphicFramePr>
        <p:xfrm>
          <a:off x="1593620" y="2807017"/>
          <a:ext cx="5253813" cy="69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4" imgW="3060700" imgH="406400" progId="Equation.3">
                  <p:embed/>
                </p:oleObj>
              </mc:Choice>
              <mc:Fallback>
                <p:oleObj name="Equation" r:id="rId4" imgW="3060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620" y="2807017"/>
                        <a:ext cx="5253813" cy="69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25955"/>
              </p:ext>
            </p:extLst>
          </p:nvPr>
        </p:nvGraphicFramePr>
        <p:xfrm>
          <a:off x="1583709" y="4123749"/>
          <a:ext cx="5193801" cy="69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6" imgW="3048000" imgH="406400" progId="Equation.3">
                  <p:embed/>
                </p:oleObj>
              </mc:Choice>
              <mc:Fallback>
                <p:oleObj name="Equation" r:id="rId6" imgW="304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3709" y="4123749"/>
                        <a:ext cx="5193801" cy="692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ïve Bayes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0B5C6-A907-4735-B744-D408292CC776}" type="slidenum">
              <a:rPr lang="en-US" smtClean="0"/>
              <a:pPr lvl="0"/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Naïve Bayes: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6434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Bayes works surprisingly well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even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independence assumption is clearly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violated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Why? Because classification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require accurate probability estimates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long as maximum probability is assigned to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correct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However: adding too many redundant attributes will cause problems (e.g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identical attributes)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 also: many numeric attributes are not normally distributed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kernel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density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estimators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used instead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structing decision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3D17A5-43FD-4803-876B-2A9302DC7F68}" type="slidenum">
              <a:rPr lang="en-US" smtClean="0"/>
              <a:pPr lvl="0"/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Constructing decision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363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Strategy: top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down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learning using 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ecursive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divide-and-conquer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process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First: select attribute for root node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Create branch for each possible attribute value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Then: split instances into subsets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One for each branch extending from the node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Finally: repeat recursively for each branch, using only instances that reach the branch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Stop if all instances have the same class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ich attribute to selec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45700-5CC2-43A1-9D86-566110DC4FDD}" type="slidenum">
              <a:rPr lang="en-US" smtClean="0"/>
              <a:pPr lvl="0"/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Which attribute to select?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4" y="940245"/>
            <a:ext cx="5860333" cy="5552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4" y="940245"/>
            <a:ext cx="5860333" cy="5552385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DDE0A-FCD3-418A-88EB-3359E6DB09D8}" type="slidenum">
              <a:rPr lang="en-US" smtClean="0"/>
              <a:pPr lvl="0"/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Which attribute to select?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560" y="1142640"/>
            <a:ext cx="6019919" cy="5181480"/>
            <a:chOff x="1447560" y="1142640"/>
            <a:chExt cx="6019919" cy="5181480"/>
          </a:xfrm>
        </p:grpSpPr>
        <p:grpSp>
          <p:nvGrpSpPr>
            <p:cNvPr id="8" name="Group 7"/>
            <p:cNvGrpSpPr/>
            <p:nvPr/>
          </p:nvGrpSpPr>
          <p:grpSpPr>
            <a:xfrm>
              <a:off x="5105160" y="1142640"/>
              <a:ext cx="2362319" cy="2438279"/>
              <a:chOff x="5105160" y="1142640"/>
              <a:chExt cx="2362319" cy="2438279"/>
            </a:xfrm>
          </p:grpSpPr>
          <p:sp>
            <p:nvSpPr>
              <p:cNvPr id="9" name="Straight Connector 8"/>
              <p:cNvSpPr/>
              <p:nvPr/>
            </p:nvSpPr>
            <p:spPr>
              <a:xfrm flipV="1">
                <a:off x="510552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 flipH="1" flipV="1">
                <a:off x="510516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05160" y="3885839"/>
              <a:ext cx="2362319" cy="2438281"/>
              <a:chOff x="5105160" y="3885839"/>
              <a:chExt cx="2362319" cy="2438281"/>
            </a:xfrm>
          </p:grpSpPr>
          <p:sp>
            <p:nvSpPr>
              <p:cNvPr id="12" name="Straight Connector 11"/>
              <p:cNvSpPr/>
              <p:nvPr/>
            </p:nvSpPr>
            <p:spPr>
              <a:xfrm flipV="1">
                <a:off x="510552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3" name="Straight Connector 12"/>
              <p:cNvSpPr/>
              <p:nvPr/>
            </p:nvSpPr>
            <p:spPr>
              <a:xfrm flipH="1" flipV="1">
                <a:off x="510516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447560" y="3885839"/>
              <a:ext cx="2362320" cy="2438281"/>
              <a:chOff x="1447560" y="3885839"/>
              <a:chExt cx="2362320" cy="2438281"/>
            </a:xfrm>
          </p:grpSpPr>
          <p:sp>
            <p:nvSpPr>
              <p:cNvPr id="15" name="Straight Connector 14"/>
              <p:cNvSpPr/>
              <p:nvPr/>
            </p:nvSpPr>
            <p:spPr>
              <a:xfrm flipV="1">
                <a:off x="1447919" y="3885839"/>
                <a:ext cx="2361961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 flipH="1" flipV="1">
                <a:off x="1447560" y="3885839"/>
                <a:ext cx="2361960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implicity 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5D40C-9E4D-4864-8F31-8B0A20B2097D}" type="slidenum">
              <a:rPr lang="en-US" smtClean="0"/>
              <a:pPr lvl="0"/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Simplicity first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397652"/>
            <a:ext cx="8640000" cy="48363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algorithms often work very well!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are many kinds of simple structure,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e.g.: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One attribute does all the work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attributes contribute equally &amp;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independently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Logical structure with a few attributes suitable for tree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 set of simple l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ogical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Relationships between groups of attributes</a:t>
            </a:r>
            <a:endParaRPr lang="en-US" sz="20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weighted linear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combination of the attributes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Strong neighborhood relationships based on distance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Clusters of data in unlabeled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Bags of instances that can be aggregated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Success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method depends on the domain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iterion for attribut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A0E099-4B6A-4BBA-885F-175B9A5D09A6}" type="slidenum">
              <a:rPr lang="en-US" smtClean="0"/>
              <a:pPr lvl="0"/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Criterion for attribute selection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7737840" cy="41856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Which is the best attribute?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Want to get the smallest tree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Heuristic: choose the attribute that produces the “purest” nodes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Popular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selection criterion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increases with the average purity of the subsets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Strategy: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amongst attributes available for splitting, choose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 that gives greatest information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requires measure of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impurity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Impurity measure that it uses is the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entropy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of the class distribution, which is a measure from information theory 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0F9DC6-4186-496C-8DD0-2D532F8784E9}" type="slidenum">
              <a:rPr lang="en-US" smtClean="0"/>
              <a:pPr lvl="0"/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Computing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359000"/>
            <a:ext cx="7543799" cy="4281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We have a probability distribution: the class distribution in a subset of instances</a:t>
            </a:r>
          </a:p>
          <a:p>
            <a:pPr marL="3429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he expected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required 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determine an outcome (i.e.,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class value),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distribution’s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entropy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Formula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computing the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entropy: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Using base-2 logarithms, entropy gives the information required in expected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Entropy is maximal when all classes are equally likely and minimal when one of the classes has probability 1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24" y="3468370"/>
            <a:ext cx="6743700" cy="48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attribute Outloo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8E84E0-55EA-488C-B1BA-B2BB346E4560}" type="slidenum">
              <a:rPr lang="en-US" smtClean="0"/>
              <a:pPr lvl="0"/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attribute </a:t>
            </a:r>
            <a:r>
              <a:rPr lang="en-US" sz="3600" i="1" dirty="0"/>
              <a:t>Outlook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72" y="1652097"/>
            <a:ext cx="7543799" cy="32895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=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Sunny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Overcast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=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Rainy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Expected information for attribute: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36" y="2201703"/>
            <a:ext cx="2514600" cy="27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53" y="3147632"/>
            <a:ext cx="2324100" cy="25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086" y="4072160"/>
            <a:ext cx="2641600" cy="342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23" y="5041806"/>
            <a:ext cx="7721600" cy="381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120" y="5611366"/>
            <a:ext cx="1308100" cy="27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information g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4C8231-0503-4EC2-B246-B59523DE7FDF}" type="slidenum">
              <a:rPr lang="en-US" smtClean="0"/>
              <a:pPr lvl="0"/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Computing information 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440" y="1587600"/>
            <a:ext cx="7543799" cy="26128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gain: information before splitting – information after splitting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for attributes from weather data: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620000" y="4320000"/>
            <a:ext cx="5161680" cy="1103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0.247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0.029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Humidity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0.152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Windy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0.048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52984" y="2480335"/>
            <a:ext cx="7807680" cy="1025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71756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=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([9,5])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 info([2,3],[4,0],[3,2])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71756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		= 0.940 – 0.693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	=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0.247 bits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tinuing to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81D31-FBB2-4CB0-8DFD-A11A45BAB7C5}" type="slidenum">
              <a:rPr lang="en-US" smtClean="0"/>
              <a:pPr lvl="0"/>
              <a:t>34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Continuing to split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20000" y="5245200"/>
            <a:ext cx="4642920" cy="54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= 0.571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Humidity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     	= 0.971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Windy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= 0.020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bits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475" y="891128"/>
            <a:ext cx="4344102" cy="427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nal decision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8CE93-F586-4380-8EE2-F0F87F8F41D7}" type="slidenum">
              <a:rPr lang="en-US" smtClean="0"/>
              <a:pPr lvl="0"/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Final decision tree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4500720"/>
            <a:ext cx="8460000" cy="1136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Note: not all leaves need to be pure; sometimes identical instances have different classes</a:t>
            </a:r>
          </a:p>
          <a:p>
            <a:pPr marL="1028519" lvl="0" indent="-4572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dirty="0"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Splitting stops when data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cannot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split any further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99" y="931576"/>
            <a:ext cx="5488308" cy="3444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ishlist for a purity mea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01E3ED-E890-494C-8346-D26DE7EF0278}" type="slidenum">
              <a:rPr lang="en-US" smtClean="0"/>
              <a:pPr lvl="0"/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 err="1"/>
              <a:t>Wishlist</a:t>
            </a:r>
            <a:r>
              <a:rPr lang="en-US" dirty="0"/>
              <a:t> for </a:t>
            </a:r>
            <a:r>
              <a:rPr lang="en-US" dirty="0" smtClean="0"/>
              <a:t>an impurity </a:t>
            </a:r>
            <a:r>
              <a:rPr lang="en-US" dirty="0"/>
              <a:t>measure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951" y="1215712"/>
            <a:ext cx="7917840" cy="4587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Properties we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would like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see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 impurity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measure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When node is pure, measure should be zero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When impurity is maximal (i.e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classes equally likely), measure should be maximal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Measure should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ideally obey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multistage property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(i.e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decisions can be made in several stages)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It can be shown that 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ntropy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the only function that satisfies all three properties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!</a:t>
            </a:r>
            <a:endParaRPr lang="en-US" sz="2400" i="1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ote that t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he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multistage property is intellectually pleasing but not strictly necessary in practice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95" y="3258153"/>
            <a:ext cx="7277100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ghly-branching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DECC7-222E-46FC-9D3F-CA2329F8A5D4}" type="slidenum">
              <a:rPr lang="en-US" smtClean="0"/>
              <a:pPr lvl="0"/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Highly-branching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991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Problematic: attributes with a large number of values (extreme case: ID code)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Subsets are more likely to be pure if there is a large number of values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is biased towards choosing attributes with a large number of values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may result in </a:t>
            </a:r>
            <a:r>
              <a:rPr lang="en-US" sz="20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overfitting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(selection of an attribute that is non-optimal for prediction)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additional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problem in decision trees is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data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fragmentation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with I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B833B3-3F42-46C9-9E11-EA6321B53445}" type="slidenum">
              <a:rPr lang="en-US" smtClean="0"/>
              <a:pPr lvl="0"/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49388" y="-77788"/>
            <a:ext cx="7694612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Weather data with </a:t>
            </a:r>
            <a:r>
              <a:rPr lang="en-US" sz="3600" i="1" dirty="0"/>
              <a:t>ID code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120" y="1219320"/>
            <a:ext cx="5294880" cy="5068800"/>
            <a:chOff x="1905120" y="1219320"/>
            <a:chExt cx="5294880" cy="5068800"/>
          </a:xfrm>
        </p:grpSpPr>
        <p:sp>
          <p:nvSpPr>
            <p:cNvPr id="4" name="Freeform 3"/>
            <p:cNvSpPr/>
            <p:nvPr/>
          </p:nvSpPr>
          <p:spPr>
            <a:xfrm>
              <a:off x="1905120" y="59529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1905120" y="561816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905120" y="528300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905120" y="494820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K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905120" y="46130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J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905120" y="42782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05120" y="39430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05120" y="360828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05120" y="32734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05120" y="2938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05120" y="260352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05120" y="22683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05120" y="1888920"/>
              <a:ext cx="102419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05120" y="1554119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05120" y="1219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ID code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02760" y="595296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33440" y="595296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09240" y="59529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954960" y="595296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29319" y="595296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02760" y="561816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33440" y="561816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09240" y="561816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54960" y="561816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29319" y="561816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02760" y="528300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33440" y="528300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09240" y="528300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954960" y="528300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929319" y="528300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602760" y="494820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33440" y="494820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09240" y="494820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954960" y="494820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929319" y="494820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602760" y="461304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33440" y="461304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809240" y="46130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54960" y="461304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929319" y="461304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02760" y="4278240"/>
              <a:ext cx="597240" cy="406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833440" y="4278240"/>
              <a:ext cx="769320" cy="406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809240" y="4278240"/>
              <a:ext cx="1024199" cy="419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954960" y="4278240"/>
              <a:ext cx="854279" cy="419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929319" y="427824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602760" y="394308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833440" y="394308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809240" y="39430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954960" y="394308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929319" y="394308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602760" y="360828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833440" y="360828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809240" y="360828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54960" y="360828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929319" y="360828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602760" y="327348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33440" y="327348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809240" y="32734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54960" y="327348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929319" y="327348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602760" y="293832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833440" y="293832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809240" y="2938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54960" y="293832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29319" y="293832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602760" y="260352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833440" y="260352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09240" y="260352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954960" y="260352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929319" y="260352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602760" y="226836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833440" y="226836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09240" y="22683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54960" y="226836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929319" y="226836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602760" y="1888920"/>
              <a:ext cx="597240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833440" y="1888920"/>
              <a:ext cx="769320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4809240" y="1888920"/>
              <a:ext cx="102419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54960" y="1888920"/>
              <a:ext cx="85427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929319" y="1888920"/>
              <a:ext cx="102563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602760" y="1554119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833440" y="1554119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809240" y="1554119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954960" y="1554119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929319" y="1554119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6602760" y="121932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33440" y="121932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09240" y="1219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3954960" y="121932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29319" y="121932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1905120" y="6288120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5" name="Straight Connector 94"/>
            <p:cNvSpPr/>
            <p:nvPr/>
          </p:nvSpPr>
          <p:spPr>
            <a:xfrm>
              <a:off x="1905120" y="1219320"/>
              <a:ext cx="0" cy="506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6" name="Straight Connector 95"/>
            <p:cNvSpPr/>
            <p:nvPr/>
          </p:nvSpPr>
          <p:spPr>
            <a:xfrm>
              <a:off x="7200000" y="1219320"/>
              <a:ext cx="0" cy="506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7" name="Straight Connector 96"/>
            <p:cNvSpPr/>
            <p:nvPr/>
          </p:nvSpPr>
          <p:spPr>
            <a:xfrm>
              <a:off x="1905120" y="1554119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8" name="Straight Connector 97"/>
            <p:cNvSpPr/>
            <p:nvPr/>
          </p:nvSpPr>
          <p:spPr>
            <a:xfrm>
              <a:off x="1905120" y="1219320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ee stump for ID code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02513D-7D74-42DB-AEE7-30D03CF635F1}" type="slidenum">
              <a:rPr lang="en-US" smtClean="0"/>
              <a:pPr lvl="0"/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Tree stump for </a:t>
            </a:r>
            <a:r>
              <a:rPr lang="en-US" sz="3600" i="1" dirty="0"/>
              <a:t>ID code</a:t>
            </a:r>
            <a:r>
              <a:rPr lang="en-US" sz="3600" dirty="0"/>
              <a:t> attribute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360" y="4151159"/>
            <a:ext cx="7543799" cy="1182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(single-instance) subsets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have entropy zero!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means the i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nformation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is maximal for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ID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code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namely 0.940 bits)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24" y="1455556"/>
            <a:ext cx="6057900" cy="215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ferring rudimentary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185B01-6E62-4099-8BF0-0FA9F567CA75}" type="slidenum">
              <a:rPr lang="en-US" smtClean="0"/>
              <a:pPr lvl="0"/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Inferring rudimentary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381" y="1587600"/>
            <a:ext cx="7543799" cy="45169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1R rule learner: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learns a 1-level decision tree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 set of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that all test one particular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 that has been identified as the one that yields the lowest classification error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Basic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version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finding the rule set from a given training set (assumes nominal attributes):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each attribute</a:t>
            </a:r>
          </a:p>
          <a:p>
            <a:pPr marL="1257300" lvl="3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Make one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branch for each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value of the attribute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1257300" lvl="3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each branch, assign the most frequent class va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lue of the instances pertaining to that branch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1257300" lvl="3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rate: proportion of instances that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belong to the majority class of their corresponding branch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Choose attribute with lowest error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ain 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B8D380-2F37-46B9-9E46-20DAEEED6D65}" type="slidenum">
              <a:rPr lang="en-US" smtClean="0"/>
              <a:pPr lvl="0"/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629" y="1523880"/>
            <a:ext cx="7743372" cy="365360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ratio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modification of the information gain that reduces its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bias towards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attributes with many values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ratio takes number and size of branches into account when choosing an attribute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corrects the information gain by taking the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intrinsic information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of a split into account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Intrinsic information: entropy 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distribution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instances into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branches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Measures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much info do we need to tell which branch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randomly chosen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 belongs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the gain 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C69833-C8A6-43E7-9004-AB838E0222F0}" type="slidenum">
              <a:rPr lang="en-US" smtClean="0"/>
              <a:pPr lvl="0"/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Computing the 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543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intrinsic information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ID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code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Value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attribute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should decrease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 intrinsic information gets larger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gain ratio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is defined as the information gain of the attribute divided by its intrinsic information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 (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 root node)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379" y="4712496"/>
            <a:ext cx="2349500" cy="17907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016049"/>
              </p:ext>
            </p:extLst>
          </p:nvPr>
        </p:nvGraphicFramePr>
        <p:xfrm>
          <a:off x="1558925" y="2378075"/>
          <a:ext cx="5462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5" imgW="2730240" imgH="203040" progId="Equation.3">
                  <p:embed/>
                </p:oleObj>
              </mc:Choice>
              <mc:Fallback>
                <p:oleObj name="Equation" r:id="rId5" imgW="2730240" imgH="20304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8925" y="2378075"/>
                        <a:ext cx="54625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ain ratio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AC0A0B-8CC4-40FF-80E4-705A7DB48255}" type="slidenum">
              <a:rPr lang="en-US" smtClean="0"/>
              <a:pPr lvl="0"/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 smtClean="0"/>
              <a:t>All gain </a:t>
            </a:r>
            <a:r>
              <a:rPr lang="en-US" dirty="0"/>
              <a:t>ratios for </a:t>
            </a:r>
            <a:r>
              <a:rPr lang="en-US" dirty="0" smtClean="0"/>
              <a:t>the weather </a:t>
            </a:r>
            <a:r>
              <a:rPr lang="en-US" dirty="0"/>
              <a:t>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0000" y="1755720"/>
            <a:ext cx="8280000" cy="1674720"/>
            <a:chOff x="540000" y="1755720"/>
            <a:chExt cx="8280000" cy="1674720"/>
          </a:xfrm>
        </p:grpSpPr>
        <p:sp>
          <p:nvSpPr>
            <p:cNvPr id="4" name="Freeform 3"/>
            <p:cNvSpPr/>
            <p:nvPr/>
          </p:nvSpPr>
          <p:spPr>
            <a:xfrm>
              <a:off x="7455600" y="3095279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0.019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953960" y="3095279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0.029/1.557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111839" y="3095279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0.157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40000" y="3095279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0.247/1.577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455600" y="2760479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1.557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53960" y="2760479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info([4,6,4])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11839" y="2760479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1.577 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0000" y="2760479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info([5,4,5])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455600" y="242568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0.029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53960" y="242568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0.940-0.911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11839" y="242568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0.247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0000" y="242568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0.940-0.693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55600" y="2090519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0.911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53960" y="2090519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11839" y="2090519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0.693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0000" y="2090519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53960" y="1755720"/>
              <a:ext cx="3866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0000" y="1755720"/>
              <a:ext cx="441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540000" y="343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54000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882000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540000" y="2090519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540000" y="175572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495396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0000" y="3430440"/>
            <a:ext cx="8280000" cy="1674720"/>
            <a:chOff x="540000" y="3430440"/>
            <a:chExt cx="8280000" cy="1674720"/>
          </a:xfrm>
        </p:grpSpPr>
        <p:sp>
          <p:nvSpPr>
            <p:cNvPr id="29" name="Freeform 28"/>
            <p:cNvSpPr/>
            <p:nvPr/>
          </p:nvSpPr>
          <p:spPr>
            <a:xfrm>
              <a:off x="7455600" y="477036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0.049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53960" y="477036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0.048/0.985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111839" y="477036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0.152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0000" y="477036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0.152/1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455600" y="4435200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0.985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953960" y="4435200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info([8,6])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111839" y="4435200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1.000  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0000" y="4435200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info([7,7])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455600" y="410040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0.048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953960" y="410040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0.940-0.892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11839" y="410040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0.152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0000" y="410040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0.940-0.788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55600" y="3765240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0.892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953960" y="3765240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11839" y="3765240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0.788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0000" y="3765240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53960" y="3430440"/>
              <a:ext cx="3866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40000" y="3430440"/>
              <a:ext cx="441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540000" y="510516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54000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882000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540000" y="37652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540000" y="343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95396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the gain 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7565C6-4608-47D9-8004-12B0E49DB1A1}" type="slidenum">
              <a:rPr lang="en-US" smtClean="0"/>
              <a:pPr lvl="0"/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More on the 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23880"/>
            <a:ext cx="8280000" cy="4515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“Outlook” still comes out top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However: “ID code” has greater gain ratio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fix: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 hoc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test to prevent splitting on that type 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identifier attribute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 with gain ratio: it may overcompensate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May choose an attribute just because its intrinsic information is very low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fix: only consider attributes with greater than average information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</a:t>
            </a:r>
            <a:endParaRPr lang="en-US" sz="24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Both</a:t>
            </a:r>
            <a:r>
              <a:rPr lang="en-US" sz="28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tricks are implemented in the well-known C4.5 decision tree learner</a:t>
            </a:r>
            <a:endParaRPr lang="en-US" sz="28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80E50-93F4-4638-886B-1E0D7C81FD59}" type="slidenum">
              <a:rPr lang="en-US" smtClean="0"/>
              <a:pPr lvl="0"/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7917840" cy="42299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Top-down induction of decision trees: ID3, algorithm developed by Ross Quinlan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ratio just one modification of this basic algorithm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C4.5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tree learner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deals with numeric attributes, missing values, noisy data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Similar approach: </a:t>
            </a: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CART tree learner</a:t>
            </a:r>
          </a:p>
          <a:p>
            <a:pPr marL="914400" lvl="1" indent="-4572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Uses </a:t>
            </a:r>
            <a:r>
              <a:rPr lang="en-US" sz="2400" dirty="0" err="1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Gini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index rather than entropy to measure impurity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are many other attribute selection criteria!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(But little difference in accuracy of result)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vering algorith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D38EC0-FF3A-4F16-BA9E-94729D73F062}" type="slidenum">
              <a:rPr lang="en-US" smtClean="0"/>
              <a:pPr lvl="0"/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Covering algorithms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295280"/>
            <a:ext cx="7543799" cy="37932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Can c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onvert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 tree into a rule set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Straightforward, but rule set overly complex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More effective conversions are not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trivial and may incur a lot of computation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Instead,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can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generate rule set directly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One approach: f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class in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turn,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 rule set that covers all instances in it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(excluding instances not in the class)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Called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covering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approach: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stage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the algorithm, a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is identified that “covers” some of the instances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generating a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BFFCE-5812-496F-80C3-E1D4C88EA64D}" type="slidenum">
              <a:rPr lang="en-US" smtClean="0"/>
              <a:pPr lvl="0"/>
              <a:t>46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1600" y="-77788"/>
            <a:ext cx="77724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generating a rule</a:t>
            </a:r>
          </a:p>
        </p:txBody>
      </p:sp>
      <p:sp>
        <p:nvSpPr>
          <p:cNvPr id="3" name="Freeform 2"/>
          <p:cNvSpPr/>
          <p:nvPr/>
        </p:nvSpPr>
        <p:spPr>
          <a:xfrm>
            <a:off x="1127160" y="3622680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479" y="3581279"/>
            <a:ext cx="3276721" cy="639721"/>
            <a:chOff x="2895479" y="3581279"/>
            <a:chExt cx="3276721" cy="639721"/>
          </a:xfrm>
        </p:grpSpPr>
        <p:sp>
          <p:nvSpPr>
            <p:cNvPr id="5" name="Freeform 4"/>
            <p:cNvSpPr/>
            <p:nvPr/>
          </p:nvSpPr>
          <p:spPr>
            <a:xfrm>
              <a:off x="2895479" y="35812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895479" y="3581279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895479" y="4221000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895479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172200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1480" y="2895479"/>
            <a:ext cx="3429000" cy="639721"/>
            <a:chOff x="5181480" y="2895479"/>
            <a:chExt cx="3429000" cy="639721"/>
          </a:xfrm>
        </p:grpSpPr>
        <p:sp>
          <p:nvSpPr>
            <p:cNvPr id="11" name="Freeform 10"/>
            <p:cNvSpPr/>
            <p:nvPr/>
          </p:nvSpPr>
          <p:spPr>
            <a:xfrm>
              <a:off x="5181480" y="2895479"/>
              <a:ext cx="34290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&gt; 2.6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5181480" y="2895479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5181480" y="3535200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5181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610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080" y="2895479"/>
            <a:ext cx="3276720" cy="639721"/>
            <a:chOff x="838080" y="2895479"/>
            <a:chExt cx="3276720" cy="639721"/>
          </a:xfrm>
        </p:grpSpPr>
        <p:sp>
          <p:nvSpPr>
            <p:cNvPr id="17" name="Freeform 16"/>
            <p:cNvSpPr/>
            <p:nvPr/>
          </p:nvSpPr>
          <p:spPr>
            <a:xfrm>
              <a:off x="838080" y="28954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true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38080" y="2895479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838080" y="3535200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8380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11480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 flipV="1">
            <a:off x="1676519" y="2590919"/>
            <a:ext cx="0" cy="380881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4038479" y="2590560"/>
            <a:ext cx="76321" cy="990359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V="1">
            <a:off x="6934319" y="2514600"/>
            <a:ext cx="152281" cy="45720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039" y="4343040"/>
            <a:ext cx="7543799" cy="1696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rule set for class “b”: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Could add more rules, get “perfect” rule set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26624" y="4842543"/>
            <a:ext cx="5486400" cy="695160"/>
            <a:chOff x="2133720" y="4927680"/>
            <a:chExt cx="5486400" cy="695160"/>
          </a:xfrm>
        </p:grpSpPr>
        <p:sp>
          <p:nvSpPr>
            <p:cNvPr id="27" name="Freeform 26"/>
            <p:cNvSpPr/>
            <p:nvPr/>
          </p:nvSpPr>
          <p:spPr>
            <a:xfrm>
              <a:off x="2133720" y="4927680"/>
              <a:ext cx="5486399" cy="695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1.2 then class = b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2.6 then class = b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2133720" y="492768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2133720" y="562284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21337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76201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05" y="708745"/>
            <a:ext cx="7506772" cy="1871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vs.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025A56-D455-4C5C-BF7F-F6DE970FF3BA}" type="slidenum">
              <a:rPr lang="en-US" smtClean="0"/>
              <a:pPr lvl="0"/>
              <a:t>47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vs. trees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759" y="1600200"/>
            <a:ext cx="7543799" cy="4697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Corresponding decision tree: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produces exactly the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same 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rule sets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more perspicuous when decision trees suffer from replicated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subtrees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Also: in multiclass situations, covering algorithm concentrates on one class at a time whereas decision tree learner takes all classes into account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83" y="966215"/>
            <a:ext cx="265430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imple covering algorith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CF1EA1-33EF-4F8C-BBC6-2E36FC9A0898}" type="slidenum">
              <a:rPr lang="en-US" smtClean="0"/>
              <a:pPr lvl="0"/>
              <a:t>48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Simple covering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460000" cy="28686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Basic idea: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enerate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rule by adding tests that maximize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rule’s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accuracy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Similar to situation in decision trees: problem of selecting an attribute to split 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decision tree inducer maximizes overall purity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new test reduces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rule’s coverage: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679" y="3960000"/>
            <a:ext cx="256320" cy="5400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907" y="3982637"/>
            <a:ext cx="3791408" cy="2601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lecting a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7EB904-8F3E-41C7-B0A4-500C2FBD34CE}" type="slidenum">
              <a:rPr lang="en-US" smtClean="0"/>
              <a:pPr lvl="0"/>
              <a:t>49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Selecting a 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28246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Goal: maximize accuracy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total number of instances covered by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positive examples of the class covered by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number of errors made by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Select test that maximizes the ratio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p/t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are finished when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p/t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 or the set of instances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split any further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seudo-code for 1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7A241A-B097-4A4E-83D3-228F5F179EB6}" type="slidenum">
              <a:rPr lang="en-US" smtClean="0"/>
              <a:pPr lvl="0"/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Pseudo-code for 1R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080" y="1844639"/>
            <a:ext cx="7620120" cy="2097001"/>
            <a:chOff x="838080" y="1844639"/>
            <a:chExt cx="7620120" cy="2097001"/>
          </a:xfrm>
        </p:grpSpPr>
        <p:sp>
          <p:nvSpPr>
            <p:cNvPr id="4" name="Freeform 3"/>
            <p:cNvSpPr/>
            <p:nvPr/>
          </p:nvSpPr>
          <p:spPr>
            <a:xfrm>
              <a:off x="838080" y="1844639"/>
              <a:ext cx="7620120" cy="20969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For each attribute,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For each value of the attribute, make a rule as follows: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count how often each class appears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find the most frequent class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make the rule assign that class to this attribute-value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Calculate the error rate of the rules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Choose the rules with the smallest error rate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1844639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394164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1844639"/>
              <a:ext cx="0" cy="2097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58200" y="1844639"/>
              <a:ext cx="0" cy="2097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7720" y="4432320"/>
            <a:ext cx="7543799" cy="831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1R’s handling of missing values: a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missing value 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treated as a separate attribute value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contact len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75CC3-AAA4-4188-B9DF-665610B0BEF3}" type="slidenum">
              <a:rPr lang="en-US" smtClean="0"/>
              <a:pPr lvl="0"/>
              <a:t>50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contact lens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543799" cy="93055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we seek: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tests: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0753" y="2650269"/>
            <a:ext cx="6629400" cy="3286081"/>
            <a:chOff x="1828800" y="2962439"/>
            <a:chExt cx="6629400" cy="3286081"/>
          </a:xfrm>
        </p:grpSpPr>
        <p:sp>
          <p:nvSpPr>
            <p:cNvPr id="5" name="Freeform 4"/>
            <p:cNvSpPr/>
            <p:nvPr/>
          </p:nvSpPr>
          <p:spPr>
            <a:xfrm>
              <a:off x="7483320" y="588348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4/12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828800" y="588348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483320" y="5518080"/>
              <a:ext cx="9748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0/12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8800" y="5518080"/>
              <a:ext cx="56545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Reduced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483320" y="515304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4/12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28800" y="515304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Astigmatism = 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83320" y="478800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0/12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8800" y="478800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Astigmatism = no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83320" y="442296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1/12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28800" y="442296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Hypermetrope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83320" y="4057559"/>
              <a:ext cx="9748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3/12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28800" y="4057559"/>
              <a:ext cx="56545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Myope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83320" y="369252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1/8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28800" y="369252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Presbyopic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83320" y="3327479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1/8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28800" y="3327479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Pre-presbyopic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83320" y="2962439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2/8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28800" y="2962439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Young</a:t>
              </a: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1828800" y="2962439"/>
              <a:ext cx="6629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1828800" y="6248520"/>
              <a:ext cx="6629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1828800" y="2962439"/>
              <a:ext cx="0" cy="3286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8458200" y="2962439"/>
              <a:ext cx="0" cy="3286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92952" y="1440000"/>
            <a:ext cx="4570447" cy="703573"/>
            <a:chOff x="3192952" y="1440000"/>
            <a:chExt cx="4570447" cy="703573"/>
          </a:xfrm>
        </p:grpSpPr>
        <p:sp>
          <p:nvSpPr>
            <p:cNvPr id="28" name="Freeform 27"/>
            <p:cNvSpPr/>
            <p:nvPr/>
          </p:nvSpPr>
          <p:spPr>
            <a:xfrm>
              <a:off x="3192952" y="1503853"/>
              <a:ext cx="43434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?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then recommendation = hard</a:t>
              </a: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3420000" y="144000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3420000" y="207972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3420000" y="144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7763399" y="144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ified rule and resulting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C5A2E6-8183-46E9-A948-59FCC530A0A6}" type="slidenum">
              <a:rPr lang="en-US" smtClean="0"/>
              <a:pPr lvl="0"/>
              <a:t>51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101600"/>
            <a:ext cx="7543800" cy="977900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Modified rule and resulting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664" y="1268467"/>
            <a:ext cx="7543799" cy="1669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with best test added: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covered by modified rule: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3571" y="3024786"/>
            <a:ext cx="8361000" cy="3076560"/>
            <a:chOff x="639000" y="3223440"/>
            <a:chExt cx="8361000" cy="3076560"/>
          </a:xfrm>
        </p:grpSpPr>
        <p:sp>
          <p:nvSpPr>
            <p:cNvPr id="5" name="Freeform 4"/>
            <p:cNvSpPr/>
            <p:nvPr/>
          </p:nvSpPr>
          <p:spPr>
            <a:xfrm>
              <a:off x="7254720" y="4974480"/>
              <a:ext cx="1745280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509800" y="4974480"/>
              <a:ext cx="1744919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038119" y="4974480"/>
              <a:ext cx="1471680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10319" y="4974480"/>
              <a:ext cx="1927799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39000" y="4974480"/>
              <a:ext cx="1471320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254720" y="520452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09800" y="520452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38119" y="520452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10319" y="520452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9000" y="520452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254720" y="542376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09800" y="542376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038119" y="542376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10319" y="542376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9000" y="542376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54720" y="564264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09800" y="564264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038119" y="564264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10319" y="564264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9000" y="564264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254720" y="5861879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509800" y="5861879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38119" y="5861879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10319" y="5861879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39000" y="5861879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54720" y="608112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509800" y="608112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38119" y="608112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10319" y="608112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9000" y="608112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254720" y="4757039"/>
              <a:ext cx="1745280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509800" y="4757039"/>
              <a:ext cx="1744919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38119" y="4757039"/>
              <a:ext cx="1471680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110319" y="4757039"/>
              <a:ext cx="1927799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9000" y="4757039"/>
              <a:ext cx="1471320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54720" y="453780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09800" y="453780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038119" y="453780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110319" y="453780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39000" y="453780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254720" y="431892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509800" y="431892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38119" y="431892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10319" y="431892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39000" y="431892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254720" y="409968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509800" y="409968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38119" y="409968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10319" y="409968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39000" y="409968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254720" y="388080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509800" y="388080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038119" y="388080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10319" y="388080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39000" y="388080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54720" y="366156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5509800" y="366156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38119" y="366156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110319" y="366156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39000" y="366156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7254720" y="3223440"/>
              <a:ext cx="1745280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09800" y="3223440"/>
              <a:ext cx="1744919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38119" y="3223440"/>
              <a:ext cx="1471680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10319" y="3223440"/>
              <a:ext cx="1927799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39000" y="3223440"/>
              <a:ext cx="1471320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639000" y="6300000"/>
              <a:ext cx="8361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639000" y="3223440"/>
              <a:ext cx="0" cy="3076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9000000" y="3223440"/>
              <a:ext cx="0" cy="3076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639000" y="3661560"/>
              <a:ext cx="8361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639000" y="3223440"/>
              <a:ext cx="8361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25809" y="1816820"/>
            <a:ext cx="4343400" cy="639720"/>
            <a:chOff x="1440000" y="1980000"/>
            <a:chExt cx="4343400" cy="639720"/>
          </a:xfrm>
        </p:grpSpPr>
        <p:sp>
          <p:nvSpPr>
            <p:cNvPr id="76" name="Freeform 75"/>
            <p:cNvSpPr/>
            <p:nvPr/>
          </p:nvSpPr>
          <p:spPr>
            <a:xfrm>
              <a:off x="1440000" y="1980000"/>
              <a:ext cx="43434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 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then recommendation = hard</a:t>
              </a: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1440000" y="198000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1440000" y="261972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1440000" y="198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5783399" y="198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rther refi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063BA-340D-4536-8F0E-84F225FAE9FC}" type="slidenum">
              <a:rPr lang="en-US" smtClean="0"/>
              <a:pPr lvl="0"/>
              <a:t>52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Further refinement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14023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Current state:</a:t>
            </a:r>
          </a:p>
          <a:p>
            <a:pPr marR="0" lvl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tests: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24371" y="3144654"/>
            <a:ext cx="6324480" cy="2555640"/>
            <a:chOff x="1828800" y="3463920"/>
            <a:chExt cx="6324480" cy="2555640"/>
          </a:xfrm>
        </p:grpSpPr>
        <p:sp>
          <p:nvSpPr>
            <p:cNvPr id="5" name="Freeform 4"/>
            <p:cNvSpPr/>
            <p:nvPr/>
          </p:nvSpPr>
          <p:spPr>
            <a:xfrm>
              <a:off x="7223040" y="565452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4/6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828800" y="565452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223040" y="528948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0/6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8800" y="528948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Reduced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223040" y="492444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1/6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28800" y="492444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Hypermetrope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23040" y="4559040"/>
              <a:ext cx="9298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3/6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8800" y="4559040"/>
              <a:ext cx="539424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Myope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23040" y="419400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1/4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28800" y="419400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223040" y="3828959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1/4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28800" y="3828959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Pre-presbyopic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23040" y="346392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2/4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28800" y="346392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Young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1828800" y="3463920"/>
              <a:ext cx="6324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828800" y="6019560"/>
              <a:ext cx="6324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1828800" y="3463920"/>
              <a:ext cx="0" cy="255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8153280" y="3463920"/>
              <a:ext cx="0" cy="255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6600" y="1440000"/>
            <a:ext cx="4343400" cy="914400"/>
            <a:chOff x="3936600" y="1440000"/>
            <a:chExt cx="4343400" cy="914400"/>
          </a:xfrm>
        </p:grpSpPr>
        <p:sp>
          <p:nvSpPr>
            <p:cNvPr id="24" name="Freeform 23"/>
            <p:cNvSpPr/>
            <p:nvPr/>
          </p:nvSpPr>
          <p:spPr>
            <a:xfrm>
              <a:off x="3936600" y="1440000"/>
              <a:ext cx="434340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and ?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then recommendation = hard</a:t>
              </a: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3936600" y="1440000"/>
              <a:ext cx="4343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3936600" y="2354400"/>
              <a:ext cx="4343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3936600" y="14400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8280000" y="14400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DAB44A-77D4-473E-A98D-892F651910DF}" type="slidenum">
              <a:rPr lang="en-US" smtClean="0"/>
              <a:pPr lvl="0"/>
              <a:t>53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Modified rule and resulting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64840"/>
            <a:ext cx="7543799" cy="2243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with best test added: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covered by modified rule: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000" y="3865679"/>
            <a:ext cx="8460000" cy="1714321"/>
            <a:chOff x="360000" y="3865679"/>
            <a:chExt cx="8460000" cy="1714321"/>
          </a:xfrm>
        </p:grpSpPr>
        <p:sp>
          <p:nvSpPr>
            <p:cNvPr id="5" name="Freeform 4"/>
            <p:cNvSpPr/>
            <p:nvPr/>
          </p:nvSpPr>
          <p:spPr>
            <a:xfrm>
              <a:off x="7053840" y="4937039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287680" y="4937039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799440" y="4937039"/>
              <a:ext cx="14882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48960" y="4937039"/>
              <a:ext cx="19504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60000" y="4937039"/>
              <a:ext cx="1488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053840" y="51516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87680" y="51516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99440" y="515160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48960" y="515160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0000" y="515160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53840" y="53658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87680" y="53658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99440" y="536580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48960" y="536580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60000" y="536580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53840" y="47228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287680" y="47228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99440" y="472284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48960" y="472284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0000" y="472284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53840" y="45086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87680" y="45086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99440" y="450864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48960" y="450864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0000" y="450864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53840" y="4294080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87680" y="4294080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99440" y="4294080"/>
              <a:ext cx="14882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48960" y="4294080"/>
              <a:ext cx="19504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0000" y="4294080"/>
              <a:ext cx="1488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53840" y="3865679"/>
              <a:ext cx="17661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287680" y="3865679"/>
              <a:ext cx="17661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9440" y="3865679"/>
              <a:ext cx="1488239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48960" y="3865679"/>
              <a:ext cx="195048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60000" y="3865679"/>
              <a:ext cx="14889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360000" y="5580000"/>
              <a:ext cx="84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360000" y="3865679"/>
              <a:ext cx="0" cy="17143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820000" y="3865679"/>
              <a:ext cx="0" cy="17143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360000" y="4294080"/>
              <a:ext cx="84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360000" y="3865679"/>
              <a:ext cx="84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37069" y="2148745"/>
            <a:ext cx="5334120" cy="858961"/>
            <a:chOff x="2765880" y="2021039"/>
            <a:chExt cx="5334120" cy="858961"/>
          </a:xfrm>
        </p:grpSpPr>
        <p:sp>
          <p:nvSpPr>
            <p:cNvPr id="46" name="Freeform 45"/>
            <p:cNvSpPr/>
            <p:nvPr/>
          </p:nvSpPr>
          <p:spPr>
            <a:xfrm>
              <a:off x="2765880" y="2021039"/>
              <a:ext cx="5334120" cy="8589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and tear production rate = normal   then recommendation = hard</a:t>
              </a: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2765880" y="2021039"/>
              <a:ext cx="5334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2765880" y="2880000"/>
              <a:ext cx="5334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2765880" y="2021039"/>
              <a:ext cx="0" cy="85896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8100000" y="2021039"/>
              <a:ext cx="0" cy="85896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EF4499-57AE-43EA-A6E2-29FE2D5BC025}" type="slidenum">
              <a:rPr lang="en-US" smtClean="0"/>
              <a:pPr lvl="0"/>
              <a:t>54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Further refinement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759" y="964800"/>
            <a:ext cx="7543799" cy="4576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Current state: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tests: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Tie between the first and the fourth test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choose the one with greater coverage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1793" y="2767595"/>
            <a:ext cx="6553440" cy="1825560"/>
            <a:chOff x="1981080" y="3441600"/>
            <a:chExt cx="6553440" cy="1825560"/>
          </a:xfrm>
        </p:grpSpPr>
        <p:sp>
          <p:nvSpPr>
            <p:cNvPr id="5" name="Freeform 4"/>
            <p:cNvSpPr/>
            <p:nvPr/>
          </p:nvSpPr>
          <p:spPr>
            <a:xfrm>
              <a:off x="7570800" y="4902120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1/3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981080" y="4902120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Hypermetrope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570800" y="4536720"/>
              <a:ext cx="9637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3/3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981080" y="4536720"/>
              <a:ext cx="55897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Myope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570800" y="4171679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1/2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81080" y="4171679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Presbyopic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70800" y="3806640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81080" y="3806640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Pre-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presbyopic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570800" y="3441600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2/2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81080" y="3441600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Young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1981080" y="3441600"/>
              <a:ext cx="6553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1981080" y="5267159"/>
              <a:ext cx="6553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981080" y="3441600"/>
              <a:ext cx="0" cy="1825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534520" y="3441600"/>
              <a:ext cx="0" cy="1825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14765" y="864335"/>
            <a:ext cx="5562721" cy="1189081"/>
            <a:chOff x="2895479" y="1566719"/>
            <a:chExt cx="5562721" cy="1189081"/>
          </a:xfrm>
        </p:grpSpPr>
        <p:sp>
          <p:nvSpPr>
            <p:cNvPr id="20" name="Freeform 19"/>
            <p:cNvSpPr/>
            <p:nvPr/>
          </p:nvSpPr>
          <p:spPr>
            <a:xfrm>
              <a:off x="2895479" y="1566719"/>
              <a:ext cx="5562720" cy="118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and tear production rate = 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and ?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hard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2895479" y="1566719"/>
              <a:ext cx="5562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2895479" y="2755800"/>
              <a:ext cx="5562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2895479" y="15667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8458200" y="15667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D5C048-82E5-48A2-812E-A0E484DEA695}" type="slidenum">
              <a:rPr lang="en-US" smtClean="0"/>
              <a:pPr lvl="0"/>
              <a:t>55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</a:t>
            </a:r>
            <a:r>
              <a:rPr lang="en-US" sz="3600" dirty="0" smtClean="0"/>
              <a:t>final rule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924680" cy="4053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 rule: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Second rule for recommending “hard lenses”: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(built from instances not covered by first rule)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These two rules cover all “hard lenses”: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Process is repeated with other two classes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12554" y="1343064"/>
            <a:ext cx="5334121" cy="1189081"/>
            <a:chOff x="3124079" y="1676519"/>
            <a:chExt cx="5334121" cy="1189081"/>
          </a:xfrm>
        </p:grpSpPr>
        <p:sp>
          <p:nvSpPr>
            <p:cNvPr id="5" name="Freeform 4"/>
            <p:cNvSpPr/>
            <p:nvPr/>
          </p:nvSpPr>
          <p:spPr>
            <a:xfrm>
              <a:off x="3124079" y="1676519"/>
              <a:ext cx="5334120" cy="118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spectacle prescription = 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myope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/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hard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124079" y="1676519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124079" y="2865600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124079" y="16765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58200" y="16765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19650" y="3611292"/>
            <a:ext cx="5334121" cy="914400"/>
            <a:chOff x="3124079" y="4008600"/>
            <a:chExt cx="5334121" cy="914400"/>
          </a:xfrm>
        </p:grpSpPr>
        <p:sp>
          <p:nvSpPr>
            <p:cNvPr id="11" name="Freeform 10"/>
            <p:cNvSpPr/>
            <p:nvPr/>
          </p:nvSpPr>
          <p:spPr>
            <a:xfrm>
              <a:off x="3124079" y="4008600"/>
              <a:ext cx="533412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young and astigmatism = yes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hard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3124079" y="4008600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3124079" y="4923000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3124079" y="40086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458200" y="40086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seudo-code for PR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5A006A-C83B-47FA-A798-E60DC9B79EDB}" type="slidenum">
              <a:rPr lang="en-US" smtClean="0"/>
              <a:pPr lvl="0"/>
              <a:t>56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Pseudo-code for PRISM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3889" y="1168188"/>
            <a:ext cx="7696440" cy="2859120"/>
            <a:chOff x="838080" y="1288800"/>
            <a:chExt cx="7696440" cy="2859120"/>
          </a:xfrm>
        </p:grpSpPr>
        <p:sp>
          <p:nvSpPr>
            <p:cNvPr id="4" name="Freeform 3"/>
            <p:cNvSpPr/>
            <p:nvPr/>
          </p:nvSpPr>
          <p:spPr>
            <a:xfrm>
              <a:off x="838080" y="1288800"/>
              <a:ext cx="7696440" cy="2859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For each class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Initialize E to the instance set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While E contains instances in class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Create a rule R with an empty left-hand side that predicts class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Until R is perfect (or there are no more attributes to use) do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For each attribute A not mentioned in R, and each value v,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Consider adding the condition A = v to the left-hand side of 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Select A and v to maximize the accuracy p/t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  (break ties by choosing the condition with the largest p)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Add A = v to 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Remove the instances covered by R from 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128880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414792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1288800"/>
              <a:ext cx="0" cy="285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534520" y="1288800"/>
              <a:ext cx="0" cy="285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334120" y="4117817"/>
            <a:ext cx="3809880" cy="225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vs. decisi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5DD8F3-51C3-42A6-A7FF-C42F04A153C0}" type="slidenum">
              <a:rPr lang="en-US" smtClean="0"/>
              <a:pPr lvl="0"/>
              <a:t>57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vs. decision lists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056" y="1587600"/>
            <a:ext cx="7794173" cy="356800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PRISM with outer loop removed generates a decision list for one class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Subsequent rules are designed for 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instance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are not covered by previous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order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does not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matter because all rules predict the same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 so outcome does not change if rules are shuffled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Outer loop considers all classes separately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 order dependence implied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Problems: overlapping rules, default rule required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arate and con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D08C20-5A9D-4F99-B7AF-71C13D7A77C2}" type="slidenum">
              <a:rPr lang="en-US" smtClean="0"/>
              <a:pPr lvl="0"/>
              <a:t>58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16390" y="-56504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Separate and </a:t>
            </a:r>
            <a:r>
              <a:rPr lang="en-US" sz="3600" dirty="0" smtClean="0"/>
              <a:t>conquer rule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9867" y="1580343"/>
            <a:ext cx="7543799" cy="3132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Rule learning m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ethods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like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one PRISM employs (for each class) are called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separate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-and-conquer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algorithms: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First, identify a useful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Then, separate out all the instances it covers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Finally, “conquer” the remaining instances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 to divide-and-conquer methods: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 covered by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rule does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be explored any further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ing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2F968E-50B5-47ED-B186-827CA5AB86E9}" type="slidenum">
              <a:rPr lang="en-US" smtClean="0"/>
              <a:pPr lvl="0"/>
              <a:t>59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Mining association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64840"/>
            <a:ext cx="7676514" cy="4022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method for finding association rules: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separate-and-conquer method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Treat every possible combination of attribute values as a separate class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Two problems: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Computational complexity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number of rules (which would have to be pruned on the basis of support and confidence)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It turns out that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look for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association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with high support and accuracy directly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ng the weather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EE0312-C9AB-4BF0-8B0F-ECE83996499C}" type="slidenum">
              <a:rPr lang="en-US" smtClean="0"/>
              <a:pPr lvl="0"/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Evaluating the weather attributes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07920" y="1600200"/>
            <a:ext cx="4647960" cy="3929040"/>
            <a:chOff x="4507920" y="1600200"/>
            <a:chExt cx="4647960" cy="3929040"/>
          </a:xfrm>
        </p:grpSpPr>
        <p:sp>
          <p:nvSpPr>
            <p:cNvPr id="4" name="Freeform 3"/>
            <p:cNvSpPr/>
            <p:nvPr/>
          </p:nvSpPr>
          <p:spPr>
            <a:xfrm>
              <a:off x="8381160" y="519444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606440" y="519444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3/6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884200" y="519444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No*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507920" y="519444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8381160" y="485928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606440" y="485928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884200" y="4859280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07920" y="4859280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81160" y="452448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606440" y="452448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1/7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884200" y="452448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07920" y="452448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381160" y="4189319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4/14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06440" y="4189319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3/7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84200" y="4189319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No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07920" y="4189319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81160" y="3854519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381160" y="351936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381160" y="318456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81160" y="284940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81160" y="25146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381160" y="21798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4/14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381160" y="1600200"/>
              <a:ext cx="77435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Total errors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06440" y="3854519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1/4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884200" y="3854519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Yes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507920" y="3854519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06440" y="351936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2/6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84200" y="3519360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07920" y="3519360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06440" y="318456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2/4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884200" y="318456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507920" y="318456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06440" y="284940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884200" y="2849400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07920" y="2849400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606440" y="25146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0/4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84200" y="251460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07920" y="251460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606440" y="21798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884200" y="217980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507920" y="217980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606440" y="1600200"/>
              <a:ext cx="77435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Errors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84200" y="1600200"/>
              <a:ext cx="17218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Rules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07920" y="1600200"/>
              <a:ext cx="1376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4507920" y="5529240"/>
              <a:ext cx="46479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4507920" y="1600200"/>
              <a:ext cx="0" cy="3929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9155880" y="1600200"/>
              <a:ext cx="0" cy="3929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4507920" y="2179800"/>
              <a:ext cx="46479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507920" y="1600200"/>
              <a:ext cx="46479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200" y="1080000"/>
            <a:ext cx="4474800" cy="5268960"/>
            <a:chOff x="25200" y="1080000"/>
            <a:chExt cx="4474800" cy="5268960"/>
          </a:xfrm>
        </p:grpSpPr>
        <p:sp>
          <p:nvSpPr>
            <p:cNvPr id="54" name="Freeform 53"/>
            <p:cNvSpPr/>
            <p:nvPr/>
          </p:nvSpPr>
          <p:spPr>
            <a:xfrm>
              <a:off x="3873600" y="6013799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069000" y="6013799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1993320" y="6013799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99080" y="6013799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5200" y="6013799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3873600" y="567900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069000" y="567900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1993320" y="567900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099080" y="567900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200" y="567900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73600" y="534420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69000" y="534420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93320" y="534420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099080" y="534420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5200" y="534420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873600" y="500904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069000" y="500904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993320" y="500904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099080" y="500904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5200" y="500904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873600" y="467424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069000" y="467424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1993320" y="467424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099080" y="467424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200" y="467424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3873600" y="433908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69000" y="433908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993320" y="433908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099080" y="433908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5200" y="433908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873600" y="4004279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3069000" y="4004279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993320" y="4004279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099080" y="4004279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5200" y="4004279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3873600" y="366912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3069000" y="366912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1993320" y="366912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99080" y="366912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5200" y="366912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3873600" y="333432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3069000" y="333432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993320" y="333432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99080" y="333432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25200" y="333432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873600" y="299916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069000" y="299916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993320" y="299916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099080" y="299916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5200" y="299916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873600" y="266436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069000" y="266436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993320" y="266436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099080" y="266436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5200" y="266436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873600" y="232920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069000" y="232920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993320" y="232920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099080" y="232920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5200" y="232920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873600" y="199440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069000" y="199440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993320" y="199440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099080" y="199440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5200" y="199440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873600" y="1659599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069000" y="1659599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993320" y="1659599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099080" y="1659599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5200" y="1659599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873600" y="1080000"/>
              <a:ext cx="62640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069000" y="1080000"/>
              <a:ext cx="80460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993320" y="1080000"/>
              <a:ext cx="10756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099080" y="1080000"/>
              <a:ext cx="89424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5200" y="1080000"/>
              <a:ext cx="10738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29" name="Straight Connector 128"/>
            <p:cNvSpPr/>
            <p:nvPr/>
          </p:nvSpPr>
          <p:spPr>
            <a:xfrm>
              <a:off x="25200" y="6348960"/>
              <a:ext cx="447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25200" y="1080000"/>
              <a:ext cx="0" cy="526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4500000" y="1080000"/>
              <a:ext cx="0" cy="526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25200" y="1659599"/>
              <a:ext cx="447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25200" y="1080000"/>
              <a:ext cx="447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5791320" y="5955840"/>
            <a:ext cx="2209680" cy="370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  indicates a 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tem 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9FDC01-A631-4048-BDA0-33EDA8FC0044}" type="slidenum">
              <a:rPr lang="en-US" smtClean="0"/>
              <a:pPr lvl="0"/>
              <a:t>60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25485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Item </a:t>
            </a:r>
            <a:r>
              <a:rPr lang="en-US" sz="3600" dirty="0" smtClean="0"/>
              <a:t>sets: the basis for finding rules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7967202" cy="33978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Support: number of instances correctly covered by association rule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same as the number of instances covered by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tests in the rule (LHS and RHS!)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one test/attribute-value pair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all items occurring in a rule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Goal: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 only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that exceed pre-defined support</a:t>
            </a:r>
          </a:p>
          <a:p>
            <a:pPr marL="1028519" lvl="0" indent="-4572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r>
              <a:rPr lang="en-US" sz="2000" dirty="0"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by finding all item sets with the given minimum support and generating rules from them!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tem set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6D6805-9F61-44CA-A202-7BCDACAF9D63}" type="slidenum">
              <a:rPr lang="en-US" smtClean="0"/>
              <a:pPr lvl="0"/>
              <a:t>61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Weather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60000" y="1260000"/>
            <a:ext cx="5040000" cy="5024520"/>
            <a:chOff x="2160000" y="1260000"/>
            <a:chExt cx="5040000" cy="5024520"/>
          </a:xfrm>
        </p:grpSpPr>
        <p:sp>
          <p:nvSpPr>
            <p:cNvPr id="4" name="Freeform 3"/>
            <p:cNvSpPr/>
            <p:nvPr/>
          </p:nvSpPr>
          <p:spPr>
            <a:xfrm>
              <a:off x="6494400" y="594936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587920" y="594936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376160" y="594936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370320" y="594936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60000" y="594936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494400" y="561456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87920" y="561456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76160" y="561456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70320" y="561456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60000" y="561456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94400" y="527940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87920" y="527940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76160" y="527940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70320" y="527940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60000" y="527940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94400" y="494460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87920" y="494460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76160" y="494460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70320" y="494460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60000" y="494460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94400" y="460980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87920" y="460980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76160" y="460980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70320" y="460980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60000" y="460980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94400" y="427464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587920" y="427464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376160" y="427464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70320" y="427464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60000" y="427464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94400" y="3939839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587920" y="3939839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76160" y="3939839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70320" y="3939839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160000" y="3939839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94400" y="360468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87920" y="360468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76160" y="360468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370320" y="360468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160000" y="360468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494400" y="326988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87920" y="326988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76160" y="326988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70320" y="326988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60000" y="326988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494400" y="293472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87920" y="293472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76160" y="293472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70320" y="293472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60000" y="293472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494400" y="259992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587920" y="259992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376160" y="259992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370320" y="259992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60000" y="259992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494400" y="226476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587920" y="226476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376160" y="226476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370320" y="226476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160000" y="226476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494400" y="192996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587920" y="192996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376160" y="192996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370320" y="192996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60000" y="192996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494400" y="159480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87920" y="159480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376160" y="159480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70320" y="159480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160000" y="159480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494400" y="126000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587920" y="126000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376160" y="126000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370320" y="126000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160000" y="126000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2160000" y="6284520"/>
              <a:ext cx="504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2160000" y="1260000"/>
              <a:ext cx="0" cy="5024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7200000" y="1260000"/>
              <a:ext cx="0" cy="5024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2160000" y="1594800"/>
              <a:ext cx="504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2160000" y="1260000"/>
              <a:ext cx="504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A4F949-8737-4CA0-8AC5-299A259DB061}" type="slidenum">
              <a:rPr lang="en-US" smtClean="0"/>
              <a:pPr lvl="0"/>
              <a:t>62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Item sets for weather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0880" y="1676519"/>
            <a:ext cx="8610840" cy="2763721"/>
            <a:chOff x="380880" y="1676519"/>
            <a:chExt cx="8610840" cy="2763721"/>
          </a:xfrm>
        </p:grpSpPr>
        <p:sp>
          <p:nvSpPr>
            <p:cNvPr id="4" name="Freeform 3"/>
            <p:cNvSpPr/>
            <p:nvPr/>
          </p:nvSpPr>
          <p:spPr>
            <a:xfrm>
              <a:off x="7004160" y="4135320"/>
              <a:ext cx="198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962600" y="4135320"/>
              <a:ext cx="2041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514600" y="4135320"/>
              <a:ext cx="2448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80880" y="4135320"/>
              <a:ext cx="21337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004160" y="3059279"/>
              <a:ext cx="198756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Rainy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Mild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 = False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 = Yes (2)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62600" y="3059279"/>
              <a:ext cx="204156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 = False (2)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514600" y="3059279"/>
              <a:ext cx="244800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 (3)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0880" y="3059279"/>
              <a:ext cx="213372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Cool (4)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004160" y="1982880"/>
              <a:ext cx="198756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 = No (2)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62600" y="1982880"/>
              <a:ext cx="204156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 (2)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14600" y="1982880"/>
              <a:ext cx="244800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Hot (2)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0880" y="1982880"/>
              <a:ext cx="213372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 (5)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004160" y="1676519"/>
              <a:ext cx="198756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Four-item sets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62600" y="1676519"/>
              <a:ext cx="204156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Three-item sets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14600" y="1676519"/>
              <a:ext cx="244800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Two-item sets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0880" y="1676519"/>
              <a:ext cx="213372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One-item sets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380880" y="4440240"/>
              <a:ext cx="8610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380880" y="1676519"/>
              <a:ext cx="0" cy="2763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8991720" y="1676519"/>
              <a:ext cx="0" cy="2763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380880" y="1982880"/>
              <a:ext cx="8610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80880" y="1676519"/>
              <a:ext cx="8610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0000" y="4808160"/>
            <a:ext cx="7917840" cy="1096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Total number of item sets with a minimum support of at least two instances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12 one-item sets, 47 two-item sets, 39 three-item sets, 6 four-item sets and 0 five-item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rules from an item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2DCA8D-BFB8-44CD-98A7-ABF60F0DAF33}" type="slidenum">
              <a:rPr lang="en-US" smtClean="0"/>
              <a:pPr lvl="0"/>
              <a:t>63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Generating rules from an item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447919"/>
            <a:ext cx="8280000" cy="22042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Once all item sets with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required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have been generated, we can turn them into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4-item set with a support of 4 instances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Seven (2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-1) potential rules: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07096" y="2756209"/>
            <a:ext cx="6172200" cy="448317"/>
            <a:chOff x="1800000" y="2791683"/>
            <a:chExt cx="6172200" cy="448317"/>
          </a:xfrm>
        </p:grpSpPr>
        <p:sp>
          <p:nvSpPr>
            <p:cNvPr id="5" name="Freeform 4"/>
            <p:cNvSpPr/>
            <p:nvPr/>
          </p:nvSpPr>
          <p:spPr>
            <a:xfrm>
              <a:off x="1800000" y="2791683"/>
              <a:ext cx="6172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 = Normal, Windy = False, Play = Yes (4)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800000" y="2905200"/>
              <a:ext cx="61722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800000" y="3240000"/>
              <a:ext cx="61722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800000" y="29052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972200" y="29052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3560" y="3837948"/>
            <a:ext cx="7696440" cy="2341440"/>
            <a:chOff x="763560" y="3958560"/>
            <a:chExt cx="7696440" cy="2341440"/>
          </a:xfrm>
        </p:grpSpPr>
        <p:sp>
          <p:nvSpPr>
            <p:cNvPr id="11" name="Freeform 10"/>
            <p:cNvSpPr/>
            <p:nvPr/>
          </p:nvSpPr>
          <p:spPr>
            <a:xfrm>
              <a:off x="7774200" y="3958560"/>
              <a:ext cx="685799" cy="234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4/4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4/7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4/9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/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4/12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3560" y="3958560"/>
              <a:ext cx="7010640" cy="234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Windy = False then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Play = Yes then Windy = False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Yes then Humidity = Normal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Windy = False and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then Humidity = Normal and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Play = Yes then Humidity = Normal and Windy = False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True then Humidity = Normal and Windy = False </a:t>
              </a:r>
              <a:b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Play = Yes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763560" y="395856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63560" y="630000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63560" y="3958560"/>
              <a:ext cx="0" cy="2341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8460000" y="3958560"/>
              <a:ext cx="0" cy="2341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6B2B86-8A87-4970-B88D-FA0E010E702F}" type="slidenum">
              <a:rPr lang="en-US" smtClean="0"/>
              <a:pPr lvl="0"/>
              <a:t>64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for weather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559" y="1260000"/>
            <a:ext cx="7543799" cy="4681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All 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ules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support &gt; 1 and confidence = 100%: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total: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  3 rules with support four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  5 with support three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50 with support two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0000" y="1869839"/>
            <a:ext cx="8305920" cy="2390761"/>
            <a:chOff x="540000" y="1869839"/>
            <a:chExt cx="8305920" cy="2390761"/>
          </a:xfrm>
        </p:grpSpPr>
        <p:sp>
          <p:nvSpPr>
            <p:cNvPr id="5" name="Freeform 4"/>
            <p:cNvSpPr/>
            <p:nvPr/>
          </p:nvSpPr>
          <p:spPr>
            <a:xfrm>
              <a:off x="8007479" y="3879360"/>
              <a:ext cx="838439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7169400" y="3879360"/>
              <a:ext cx="8380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731120" y="3879360"/>
              <a:ext cx="24382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Humidity=High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997200" y="3879360"/>
              <a:ext cx="373392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Outlook=Sunny Temperature=Hot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40000" y="3879360"/>
              <a:ext cx="4572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58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007479" y="3544560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169400" y="3544560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31120" y="3544560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97200" y="3544560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0000" y="3544560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7479" y="3209400"/>
              <a:ext cx="8384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169400" y="3209400"/>
              <a:ext cx="838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31120" y="3209400"/>
              <a:ext cx="2438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Humidity=Normal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997200" y="3209400"/>
              <a:ext cx="37339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Temperature=Cold Play=Yes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0000" y="3209400"/>
              <a:ext cx="457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07479" y="2874600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169400" y="2874600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31120" y="2874600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997200" y="2874600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Outlook=Overcast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40000" y="2874600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07479" y="2539800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169400" y="2539800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731120" y="2539800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Humidity=Normal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997200" y="2539800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Temperature=Cool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0000" y="2539800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8007479" y="2204639"/>
              <a:ext cx="8384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169400" y="2204639"/>
              <a:ext cx="838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31120" y="2204639"/>
              <a:ext cx="2438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997200" y="2204639"/>
              <a:ext cx="37339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Humidity=Normal Windy=False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40000" y="2204639"/>
              <a:ext cx="457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31120" y="1869839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997200" y="1869839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Association rule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007479" y="1869839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Conf.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69400" y="1869839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Sup.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40000" y="1869839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540000" y="1869839"/>
              <a:ext cx="0" cy="23907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540000" y="1869839"/>
              <a:ext cx="830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845920" y="1869839"/>
              <a:ext cx="0" cy="23907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540000" y="4260600"/>
              <a:ext cx="830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540000" y="2204639"/>
              <a:ext cx="830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rules from the same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FD8CB-39C0-4715-9C3F-721FC8623B42}" type="slidenum">
              <a:rPr lang="en-US" smtClean="0"/>
              <a:pPr lvl="0"/>
              <a:t>65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02200" y="-70693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Example rules from the same </a:t>
            </a:r>
            <a:r>
              <a:rPr lang="en-US" dirty="0" smtClean="0"/>
              <a:t>item set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5840" y="1080000"/>
            <a:ext cx="7543799" cy="4039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rules (all with 100% confidence):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We can establish their confidence 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the following “frequent” item sets: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2520" y="1778400"/>
            <a:ext cx="7467480" cy="304920"/>
            <a:chOff x="992520" y="1778400"/>
            <a:chExt cx="7467480" cy="304920"/>
          </a:xfrm>
        </p:grpSpPr>
        <p:sp>
          <p:nvSpPr>
            <p:cNvPr id="5" name="Freeform 4"/>
            <p:cNvSpPr/>
            <p:nvPr/>
          </p:nvSpPr>
          <p:spPr>
            <a:xfrm>
              <a:off x="992520" y="1778400"/>
              <a:ext cx="74674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Humidity = Normal, Windy = False, Play = Yes (2)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992520" y="177840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992520" y="208332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992520" y="1778400"/>
              <a:ext cx="0" cy="3049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60000" y="1778400"/>
              <a:ext cx="0" cy="3049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2520" y="3250079"/>
            <a:ext cx="7467480" cy="814320"/>
            <a:chOff x="992520" y="3250079"/>
            <a:chExt cx="7467480" cy="814320"/>
          </a:xfrm>
        </p:grpSpPr>
        <p:sp>
          <p:nvSpPr>
            <p:cNvPr id="11" name="Freeform 10"/>
            <p:cNvSpPr/>
            <p:nvPr/>
          </p:nvSpPr>
          <p:spPr>
            <a:xfrm>
              <a:off x="992520" y="3250079"/>
              <a:ext cx="7467479" cy="814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 </a:t>
              </a: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 = Normal,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False, Humidity = Normal </a:t>
              </a: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False, Play = Yes </a:t>
              </a: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 = Normal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992520" y="3250079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992520" y="4064399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992520" y="3250079"/>
              <a:ext cx="0" cy="8143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460000" y="3250079"/>
              <a:ext cx="0" cy="8143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2520" y="5383440"/>
            <a:ext cx="7467120" cy="814680"/>
            <a:chOff x="992520" y="5383440"/>
            <a:chExt cx="7467120" cy="814680"/>
          </a:xfrm>
        </p:grpSpPr>
        <p:sp>
          <p:nvSpPr>
            <p:cNvPr id="17" name="Freeform 16"/>
            <p:cNvSpPr/>
            <p:nvPr/>
          </p:nvSpPr>
          <p:spPr>
            <a:xfrm>
              <a:off x="992520" y="5383440"/>
              <a:ext cx="7467119" cy="81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                     (2)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Humidity = Normal, Windy = False  (2)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False, Play = Yes         (2)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992520" y="5383440"/>
              <a:ext cx="746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992520" y="6198120"/>
              <a:ext cx="746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992520" y="5383440"/>
              <a:ext cx="0" cy="8146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8459640" y="5383440"/>
              <a:ext cx="0" cy="8146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item sets efficient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6203A-7BDE-4BEC-8EB6-EBBFF3956700}" type="slidenum">
              <a:rPr lang="en-US" smtClean="0"/>
              <a:pPr lvl="0"/>
              <a:t>66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Generating item sets efficiently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820000" cy="36332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can we efficiently find all frequent item sets?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Finding one-item sets easy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Idea: use one-item sets to generate two-item sets, two-item sets to generate three-item sets, …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(A B) is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frequent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set, then (A) and (B) have to be frequent item sets as well!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general: if X is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frequent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-item set, then all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-1)-item subsets of X are also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frequent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Compute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-item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by merging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-1)-item 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764721-50EF-44FF-824B-FC2A835C5264}" type="slidenum">
              <a:rPr lang="en-US" smtClean="0"/>
              <a:pPr lvl="0"/>
              <a:t>67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039" y="1371599"/>
            <a:ext cx="7543799" cy="47133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Given: five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frequent three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-item sets</a:t>
            </a:r>
          </a:p>
          <a:p>
            <a:pPr marR="0" lvl="0" algn="l" rtl="0" hangingPunct="0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 B C), (A B D), (A C D), (A C E), (B C D)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Lexicographically ordered!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Candidate four-item sets:</a:t>
            </a:r>
          </a:p>
          <a:p>
            <a:pPr marR="0" lvl="0" algn="l" rtl="0" hangingPunct="0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 B C D)	 </a:t>
            </a:r>
            <a:r>
              <a:rPr lang="en-US" b="1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OK </a:t>
            </a: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because of (A C D) (B C D)</a:t>
            </a:r>
          </a:p>
          <a:p>
            <a:pPr marR="0" lvl="0" algn="l" rtl="0" hangingPunct="0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	(A C D E)       	Not OK because of (C D E)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establish that these item sets are really frequent,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w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 need to perform a final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check by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counting instances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fast look-up, the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1)-item sets are stored 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hash table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764721-50EF-44FF-824B-FC2A835C5264}" type="slidenum">
              <a:rPr lang="en-US" smtClean="0"/>
              <a:pPr lvl="0"/>
              <a:t>68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 smtClean="0"/>
              <a:t>Algorithm for finding item sets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600200"/>
            <a:ext cx="8890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rules efficient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BE03A2-CB50-4276-9D77-C38EFBEA7213}" type="slidenum">
              <a:rPr lang="en-US" smtClean="0"/>
              <a:pPr lvl="0"/>
              <a:t>69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Generating rules efficiently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206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are looking for all high-confidence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of antecedent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obtained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from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hash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table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brute-force method is (2</a:t>
            </a:r>
            <a:r>
              <a:rPr lang="en-US" sz="20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for an N-item set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Better way: building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+ 1)-consequent rules from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-consequent ones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Observation: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+ 1)-consequent rule can only hold if all corresponding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-consequent rules also hold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algorithm similar to procedure for large item 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aling with 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2A41CF-B8AE-4050-9D2D-CA02D77F4BA4}" type="slidenum">
              <a:rPr lang="en-US" smtClean="0"/>
              <a:pPr lvl="0"/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Dealing with numeric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924840"/>
            <a:ext cx="8784000" cy="25295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Idea: discretize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numeric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attributes into sub ranges (intervals)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to divide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attribute’s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overall range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intervals?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Sort instances according to attribute’s values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Place breakpoints where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(majority)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 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changes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minimizes the total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error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from weather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320" y="3780000"/>
            <a:ext cx="8527680" cy="628560"/>
            <a:chOff x="472320" y="3780000"/>
            <a:chExt cx="8527680" cy="628560"/>
          </a:xfrm>
        </p:grpSpPr>
        <p:sp>
          <p:nvSpPr>
            <p:cNvPr id="5" name="Freeform 4"/>
            <p:cNvSpPr/>
            <p:nvPr/>
          </p:nvSpPr>
          <p:spPr>
            <a:xfrm>
              <a:off x="472320" y="3780000"/>
              <a:ext cx="852768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64       65       68     69    70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71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72   72       75    75        80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81  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 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85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| No | Yes  Yes Yes | No  No Yes | Yes Yes | No | Yes  Yes | 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472320" y="3780000"/>
              <a:ext cx="8527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472320" y="4408559"/>
              <a:ext cx="8527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472320" y="378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9000000" y="378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0000" y="4651200"/>
            <a:ext cx="6480000" cy="1828800"/>
            <a:chOff x="1440000" y="4651200"/>
            <a:chExt cx="6480000" cy="1828800"/>
          </a:xfrm>
        </p:grpSpPr>
        <p:sp>
          <p:nvSpPr>
            <p:cNvPr id="11" name="Freeform 10"/>
            <p:cNvSpPr/>
            <p:nvPr/>
          </p:nvSpPr>
          <p:spPr>
            <a:xfrm>
              <a:off x="6623999" y="61750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8000" y="61750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31999" y="61750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36000" y="61750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40000" y="61750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623999" y="58705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28000" y="58705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031999" y="58705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736000" y="58705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40000" y="58705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23999" y="55656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28000" y="55656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31999" y="55656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86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736000" y="55656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440000" y="55656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623999" y="52606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28000" y="52606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31999" y="52606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36000" y="52606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40000" y="52606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23999" y="49561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28000" y="49561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031999" y="49561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36000" y="49561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40000" y="49561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23999" y="46512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28000" y="46512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31999" y="46512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736000" y="46512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40000" y="46512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1440000" y="6480000"/>
              <a:ext cx="64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1440000" y="46512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7920000" y="46512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1440000" y="4956120"/>
              <a:ext cx="64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1440000" y="4651200"/>
              <a:ext cx="64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1B520A-2CC8-428D-9DA8-8E94A5C7DC8B}" type="slidenum">
              <a:rPr lang="en-US" smtClean="0"/>
              <a:pPr lvl="0"/>
              <a:t>70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165680"/>
            <a:ext cx="8280000" cy="4467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1-consequent rules: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Corresponding 2-consequent rule: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 check of antecedent against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hash table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required to check that rule is actually sufficiently accurate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6295" y="3901015"/>
            <a:ext cx="7390800" cy="639720"/>
            <a:chOff x="1069200" y="4220280"/>
            <a:chExt cx="7390800" cy="639720"/>
          </a:xfrm>
        </p:grpSpPr>
        <p:sp>
          <p:nvSpPr>
            <p:cNvPr id="5" name="Freeform 4"/>
            <p:cNvSpPr/>
            <p:nvPr/>
          </p:nvSpPr>
          <p:spPr>
            <a:xfrm>
              <a:off x="1069200" y="4220280"/>
              <a:ext cx="73908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No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and Humidity = High (2/2)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069200" y="4220280"/>
              <a:ext cx="7390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069200" y="4860000"/>
              <a:ext cx="7390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069200" y="422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60000" y="422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785" y="1695528"/>
            <a:ext cx="7467480" cy="639720"/>
            <a:chOff x="1073880" y="1787760"/>
            <a:chExt cx="7467480" cy="639720"/>
          </a:xfrm>
        </p:grpSpPr>
        <p:sp>
          <p:nvSpPr>
            <p:cNvPr id="11" name="Freeform 10"/>
            <p:cNvSpPr/>
            <p:nvPr/>
          </p:nvSpPr>
          <p:spPr>
            <a:xfrm>
              <a:off x="1073880" y="1787760"/>
              <a:ext cx="7467479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Windy = False and Play = No 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Humidity = High (2/2)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073880" y="178776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073880" y="242748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073880" y="178776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541360" y="178776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59689" y="2533967"/>
            <a:ext cx="7467480" cy="639720"/>
            <a:chOff x="1073880" y="2626200"/>
            <a:chExt cx="7467480" cy="639720"/>
          </a:xfrm>
        </p:grpSpPr>
        <p:sp>
          <p:nvSpPr>
            <p:cNvPr id="17" name="Freeform 16"/>
            <p:cNvSpPr/>
            <p:nvPr/>
          </p:nvSpPr>
          <p:spPr>
            <a:xfrm>
              <a:off x="1073880" y="2626200"/>
              <a:ext cx="7467479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High and Windy = False and Play = No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(2/2)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1073880" y="262620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1073880" y="326592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073880" y="26262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8541360" y="26262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1B520A-2CC8-428D-9DA8-8E94A5C7DC8B}" type="slidenum">
              <a:rPr lang="en-US" smtClean="0"/>
              <a:pPr lvl="0"/>
              <a:t>71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6438" y="-70694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Algorithm for finding association rules</a:t>
            </a:r>
            <a:endParaRPr lang="en-US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51000"/>
            <a:ext cx="8928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ssociation rules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C1606-9FCB-4B98-9DE0-420A57738A22}" type="slidenum">
              <a:rPr lang="en-US" smtClean="0"/>
              <a:pPr lvl="0"/>
              <a:t>72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Association rules: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29" y="1587600"/>
            <a:ext cx="7953828" cy="4637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Above method makes one pass through the data for each different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size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Ano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possibility: generate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+2)-item sets just after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+1)-item sets have been generated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Result: more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candidate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+2)-item sets than necessary will be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generated but this requires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less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passes through the data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Makes sense if data too large for main memory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Practical issue: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level for generating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certain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number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for a particular dataset </a:t>
            </a:r>
          </a:p>
          <a:p>
            <a:pPr marL="914400" lvl="1" indent="-4572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can be done by running the whole algorithm multiple times with different minimum support levels</a:t>
            </a:r>
          </a:p>
          <a:p>
            <a:pPr marL="914400" lvl="1" indent="-4572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level is decreased until a sufficient number of rules has been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found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9F832C-F8C1-45A6-9E47-2779BFFAAEBD}" type="slidenum">
              <a:rPr lang="en-US" smtClean="0"/>
              <a:pPr lvl="0"/>
              <a:t>73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Other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343" y="1587600"/>
            <a:ext cx="8280000" cy="4369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ARFF format very inefficient for typical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market basket data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Attributes represent items in a basket and most items are usually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missing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from any particular basket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Data should be represented in sparse format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 on terminology: instances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also called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transactions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the literature on association rule mining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Confidence is not necessarily the best measure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milk occurs in almost every supermarket transaction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Other measures have been devised (e.g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lift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It is often quite difficult to find interesting patterns in the large number of association rules that can be generated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mod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0B759A-E8D6-4128-9D3D-259F553B97B6}" type="slidenum">
              <a:rPr lang="en-US" smtClean="0"/>
              <a:pPr lvl="0"/>
              <a:t>74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60325"/>
            <a:ext cx="7543800" cy="977900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Linear models: linear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00" y="1587600"/>
            <a:ext cx="8187200" cy="38349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Work most naturally with numeric attributes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technique for numeric prediction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Outcome is linear combination of attributes</a:t>
            </a:r>
          </a:p>
          <a:p>
            <a:pPr marL="571319"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Weights are calculated from the training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Predicted value for first training instance </a:t>
            </a: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(1)</a:t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aseline="30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aseline="30000" dirty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assuming each instance is extended with a constant attribute with value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50" y="2885250"/>
            <a:ext cx="38100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342" y="4198845"/>
            <a:ext cx="5422900" cy="78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imizing the squared er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53E56F-BB0C-4391-8C77-63C7FA8BE2C3}" type="slidenum">
              <a:rPr lang="en-US" smtClean="0"/>
              <a:pPr lvl="0"/>
              <a:t>75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Minimizing the squared error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142" y="1587600"/>
            <a:ext cx="8128001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Choose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k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+1 coefficients to minimize the squared error on the training data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Squared error: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oefficients can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derived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matrix operations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done if there are more instances than attributes (roughly speaking)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Minimizing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absolute error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more difficult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54" y="2201914"/>
            <a:ext cx="25273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A42E38-E646-43DD-88E2-FD8E9767A3D3}" type="slidenum">
              <a:rPr lang="en-US" smtClean="0"/>
              <a:pPr lvl="0"/>
              <a:t>76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60000"/>
            <a:ext cx="8280000" cy="43273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regression technique can be used for classification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Training: perform a regression for each class, setting the output to 1 for training instances that belong to class, and 0 for those that don’t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Prediction: predict class corresponding to model with largest output value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membership value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linear regression this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method is also known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multi-response linear regression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Problem: membership values are not 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[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0,1] range, so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they cannot be considered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proper probability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they are often simply clipped into the [0,1] range and normalized to sum to 1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2E9F0-F80D-45D9-8DCA-92D914F948FC}" type="slidenum">
              <a:rPr lang="en-US" smtClean="0"/>
              <a:pPr lvl="0"/>
              <a:t>77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63713" y="-179388"/>
            <a:ext cx="73802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models: logistic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2342" y="1079500"/>
            <a:ext cx="8142515" cy="5232969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Can we do better than using linear regression for classification?</a:t>
            </a:r>
          </a:p>
          <a:p>
            <a:pPr lvl="0"/>
            <a:r>
              <a:rPr lang="en-US" sz="2400" dirty="0" smtClean="0"/>
              <a:t>Yes, we can, by applying logistic regression</a:t>
            </a:r>
          </a:p>
          <a:p>
            <a:pPr lvl="0"/>
            <a:r>
              <a:rPr lang="en-US" sz="2400" dirty="0" smtClean="0"/>
              <a:t>Logistic regression builds </a:t>
            </a:r>
            <a:r>
              <a:rPr lang="en-US" sz="2400" dirty="0"/>
              <a:t>a linear model for a transformed target variable</a:t>
            </a:r>
          </a:p>
          <a:p>
            <a:pPr lvl="0"/>
            <a:r>
              <a:rPr lang="en-US" sz="2400" dirty="0"/>
              <a:t>Assume we have two classes</a:t>
            </a:r>
          </a:p>
          <a:p>
            <a:pPr lvl="0"/>
            <a:r>
              <a:rPr lang="en-US" sz="2400" dirty="0"/>
              <a:t>Logistic regression replaces the target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by this target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 smtClean="0"/>
              <a:t>This </a:t>
            </a:r>
            <a:r>
              <a:rPr lang="en-US" sz="2400" i="1" dirty="0" err="1"/>
              <a:t>l</a:t>
            </a:r>
            <a:r>
              <a:rPr lang="en-US" sz="2400" i="1" dirty="0" err="1" smtClean="0"/>
              <a:t>ogit</a:t>
            </a:r>
            <a:r>
              <a:rPr lang="en-US" sz="2400" i="1" dirty="0" smtClean="0"/>
              <a:t> </a:t>
            </a:r>
            <a:r>
              <a:rPr lang="en-US" sz="2400" i="1" dirty="0"/>
              <a:t>transformation </a:t>
            </a:r>
            <a:r>
              <a:rPr lang="en-US" sz="2400" dirty="0"/>
              <a:t>maps [0,1] to (-</a:t>
            </a:r>
            <a:r>
              <a:rPr lang="en-US" sz="2400" dirty="0">
                <a:latin typeface="Symbol" pitchFamily="34"/>
              </a:rPr>
              <a:t>¥</a:t>
            </a:r>
            <a:r>
              <a:rPr lang="en-US" sz="2400" dirty="0"/>
              <a:t> , +</a:t>
            </a:r>
            <a:r>
              <a:rPr lang="en-US" sz="2400" dirty="0">
                <a:latin typeface="Symbol" pitchFamily="34"/>
              </a:rPr>
              <a:t>¥</a:t>
            </a:r>
            <a:r>
              <a:rPr lang="en-US" sz="2400" dirty="0"/>
              <a:t> </a:t>
            </a:r>
            <a:r>
              <a:rPr lang="en-US" sz="2400" dirty="0" smtClean="0"/>
              <a:t>), i.e., the new target values are no longer restricted to the [0,1] interval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51" y="4036081"/>
            <a:ext cx="19431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58" y="4885449"/>
            <a:ext cx="49403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C05996-DE28-4E5F-914D-5C877CF73286}" type="slidenum">
              <a:rPr lang="en-US" smtClean="0"/>
              <a:pPr lvl="0"/>
              <a:t>78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/>
              <a:t>Logit</a:t>
            </a:r>
            <a:r>
              <a:rPr lang="en-US" sz="3600" dirty="0"/>
              <a:t> transformation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8620" y="4500563"/>
            <a:ext cx="7810980" cy="43088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Resulting </a:t>
            </a:r>
            <a:r>
              <a:rPr lang="en-US" sz="2400" dirty="0" smtClean="0"/>
              <a:t>class probability model</a:t>
            </a:r>
            <a:r>
              <a:rPr lang="en-US" sz="2400" dirty="0"/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42" y="863125"/>
            <a:ext cx="466090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67" y="5226530"/>
            <a:ext cx="6375400" cy="39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D8E61-F179-411E-A6C1-837DEE27D59D}" type="slidenum">
              <a:rPr lang="en-US" smtClean="0"/>
              <a:pPr lvl="0"/>
              <a:t>79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51807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Example logistic regression model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4096" y="1065310"/>
            <a:ext cx="8229600" cy="4848249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Model with </a:t>
            </a:r>
            <a:r>
              <a:rPr lang="en-US" sz="2400" i="1" dirty="0"/>
              <a:t>w</a:t>
            </a:r>
            <a:r>
              <a:rPr lang="en-US" sz="2400" i="1" baseline="-25000" dirty="0"/>
              <a:t>0</a:t>
            </a:r>
            <a:r>
              <a:rPr lang="en-US" sz="2400" i="1" dirty="0"/>
              <a:t> = </a:t>
            </a:r>
            <a:r>
              <a:rPr lang="en-US" sz="2400" dirty="0" smtClean="0"/>
              <a:t>-1.25 </a:t>
            </a:r>
            <a:r>
              <a:rPr lang="en-US" sz="2400" dirty="0"/>
              <a:t>and 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dirty="0"/>
              <a:t> = </a:t>
            </a:r>
            <a:r>
              <a:rPr lang="en-US" sz="2400" dirty="0" smtClean="0"/>
              <a:t>0.5: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Parameters are found from training data using </a:t>
            </a:r>
            <a:r>
              <a:rPr lang="en-US" sz="2400" i="1" dirty="0"/>
              <a:t>maximum likelihood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90" y="1632341"/>
            <a:ext cx="47498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problem of overfi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E50C7D-9207-4A4F-B37D-F6CA5F11F5F7}" type="slidenum">
              <a:rPr lang="en-US" smtClean="0"/>
              <a:pPr lvl="0"/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problem of </a:t>
            </a:r>
            <a:r>
              <a:rPr lang="en-US" sz="3600" dirty="0" err="1"/>
              <a:t>overfitting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0000" y="1080000"/>
            <a:ext cx="8820000" cy="29888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Discretization procedure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very sensitive to noise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single instance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an incorrect class label will probably produce a separate interval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something like a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time stamp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 will have zero errors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solution: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enforce minimum number of instances in majority class per interval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 with required minimum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number of instances in majority class set to three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1935" y="4135129"/>
            <a:ext cx="8481240" cy="628560"/>
            <a:chOff x="360000" y="4500000"/>
            <a:chExt cx="8481240" cy="628560"/>
          </a:xfrm>
        </p:grpSpPr>
        <p:sp>
          <p:nvSpPr>
            <p:cNvPr id="5" name="Freeform 4"/>
            <p:cNvSpPr/>
            <p:nvPr/>
          </p:nvSpPr>
          <p:spPr>
            <a:xfrm>
              <a:off x="360000" y="4500000"/>
              <a:ext cx="848124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64        65       68     69    70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71   72   72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75    75        80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81       83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| No | Yes  Yes Yes | No  No Yes | Yes Yes | No | Yes  Yes | 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60000" y="4500000"/>
              <a:ext cx="8481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60000" y="5128559"/>
              <a:ext cx="8481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60000" y="450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841240" y="450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00015" y="4503409"/>
            <a:ext cx="7410960" cy="152280"/>
            <a:chOff x="928080" y="4868280"/>
            <a:chExt cx="7410960" cy="152280"/>
          </a:xfrm>
        </p:grpSpPr>
        <p:sp>
          <p:nvSpPr>
            <p:cNvPr id="11" name="Freeform 10"/>
            <p:cNvSpPr/>
            <p:nvPr/>
          </p:nvSpPr>
          <p:spPr>
            <a:xfrm>
              <a:off x="92808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7800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75360" y="4868280"/>
              <a:ext cx="15876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8060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18064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1935" y="4954489"/>
            <a:ext cx="8640000" cy="628560"/>
            <a:chOff x="360000" y="5319360"/>
            <a:chExt cx="8640000" cy="628560"/>
          </a:xfrm>
        </p:grpSpPr>
        <p:sp>
          <p:nvSpPr>
            <p:cNvPr id="17" name="Freeform 16"/>
            <p:cNvSpPr/>
            <p:nvPr/>
          </p:nvSpPr>
          <p:spPr>
            <a:xfrm>
              <a:off x="360000" y="5319360"/>
              <a:ext cx="864000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64        65       68     69    70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71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72   72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75 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75       80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81       83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  No   Yes  Yes Yes | No  No Yes   Yes Yes | No   Yes  Yes    No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360000" y="531936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360000" y="5947919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360000" y="531936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9000000" y="531936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3302655" y="5335369"/>
            <a:ext cx="173520" cy="152280"/>
          </a:xfrm>
          <a:custGeom>
            <a:avLst>
              <a:gd name="f0" fmla="val 2700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*/ 5419351 1 1725033"/>
              <a:gd name="f9" fmla="val 7200"/>
              <a:gd name="f10" fmla="val -2147483647"/>
              <a:gd name="f11" fmla="val 2147483647"/>
              <a:gd name="f12" fmla="*/ 10800 10800 1"/>
              <a:gd name="f13" fmla="+- 0 0 0"/>
              <a:gd name="f14" fmla="+- 0 0 23592960"/>
              <a:gd name="f15" fmla="val 10800"/>
              <a:gd name="f16" fmla="*/ f5 1 21600"/>
              <a:gd name="f17" fmla="*/ f6 1 21600"/>
              <a:gd name="f18" fmla="*/ f8 1 180"/>
              <a:gd name="f19" fmla="pin 0 f0 7200"/>
              <a:gd name="f20" fmla="*/ 0 f8 1"/>
              <a:gd name="f21" fmla="*/ f13 f2 1"/>
              <a:gd name="f22" fmla="*/ f14 f2 1"/>
              <a:gd name="f23" fmla="val f19"/>
              <a:gd name="f24" fmla="+- 21600 0 f19"/>
              <a:gd name="f25" fmla="+- 10800 0 f19"/>
              <a:gd name="f26" fmla="*/ f19 1 2"/>
              <a:gd name="f27" fmla="*/ 45 f18 1"/>
              <a:gd name="f28" fmla="*/ f19 f16 1"/>
              <a:gd name="f29" fmla="*/ 10800 f17 1"/>
              <a:gd name="f30" fmla="*/ 3200 f16 1"/>
              <a:gd name="f31" fmla="*/ 18400 f16 1"/>
              <a:gd name="f32" fmla="*/ 18400 f17 1"/>
              <a:gd name="f33" fmla="*/ 3200 f17 1"/>
              <a:gd name="f34" fmla="*/ f20 1 f4"/>
              <a:gd name="f35" fmla="*/ f21 1 f4"/>
              <a:gd name="f36" fmla="*/ f22 1 f4"/>
              <a:gd name="f37" fmla="*/ 10800 f16 1"/>
              <a:gd name="f38" fmla="*/ 0 f17 1"/>
              <a:gd name="f39" fmla="*/ 3160 f16 1"/>
              <a:gd name="f40" fmla="*/ 3160 f17 1"/>
              <a:gd name="f41" fmla="*/ 0 f16 1"/>
              <a:gd name="f42" fmla="*/ 18440 f17 1"/>
              <a:gd name="f43" fmla="*/ 21600 f17 1"/>
              <a:gd name="f44" fmla="*/ 18440 f16 1"/>
              <a:gd name="f45" fmla="*/ 21600 f16 1"/>
              <a:gd name="f46" fmla="*/ f25 f25 1"/>
              <a:gd name="f47" fmla="*/ f26 f26 1"/>
              <a:gd name="f48" fmla="+- 10800 0 f26"/>
              <a:gd name="f49" fmla="+- 10800 f26 0"/>
              <a:gd name="f50" fmla="+- 0 0 f27"/>
              <a:gd name="f51" fmla="+- 0 0 f34"/>
              <a:gd name="f52" fmla="+- f35 0 f3"/>
              <a:gd name="f53" fmla="+- f36 0 f3"/>
              <a:gd name="f54" fmla="min f23 f24"/>
              <a:gd name="f55" fmla="max f23 f24"/>
              <a:gd name="f56" fmla="+- f46 0 f47"/>
              <a:gd name="f57" fmla="+- f48 0 10800"/>
              <a:gd name="f58" fmla="*/ f50 f2 1"/>
              <a:gd name="f59" fmla="+- f49 0 10800"/>
              <a:gd name="f60" fmla="*/ f51 f2 1"/>
              <a:gd name="f61" fmla="+- f53 0 f52"/>
              <a:gd name="f62" fmla="+- f55 0 f54"/>
              <a:gd name="f63" fmla="sqrt f56"/>
              <a:gd name="f64" fmla="*/ f58 1 f8"/>
              <a:gd name="f65" fmla="*/ f60 1 f8"/>
              <a:gd name="f66" fmla="*/ f62 1 2"/>
              <a:gd name="f67" fmla="+- 10800 0 f63"/>
              <a:gd name="f68" fmla="+- 10800 f63 0"/>
              <a:gd name="f69" fmla="+- f64 0 f3"/>
              <a:gd name="f70" fmla="+- f65 0 f3"/>
              <a:gd name="f71" fmla="+- f54 f66 0"/>
              <a:gd name="f72" fmla="*/ f66 f66 1"/>
              <a:gd name="f73" fmla="+- f67 0 10800"/>
              <a:gd name="f74" fmla="sin 1 f69"/>
              <a:gd name="f75" fmla="cos 1 f69"/>
              <a:gd name="f76" fmla="+- f68 0 10800"/>
              <a:gd name="f77" fmla="cos 1 f70"/>
              <a:gd name="f78" fmla="sin 1 f70"/>
              <a:gd name="f79" fmla="+- 0 0 f74"/>
              <a:gd name="f80" fmla="+- 0 0 f75"/>
              <a:gd name="f81" fmla="+- 0 0 f77"/>
              <a:gd name="f82" fmla="+- 0 0 f78"/>
              <a:gd name="f83" fmla="*/ f79 f57 1"/>
              <a:gd name="f84" fmla="*/ f80 f73 1"/>
              <a:gd name="f85" fmla="*/ f80 f57 1"/>
              <a:gd name="f86" fmla="*/ f79 f73 1"/>
              <a:gd name="f87" fmla="*/ f80 f76 1"/>
              <a:gd name="f88" fmla="*/ f79 f76 1"/>
              <a:gd name="f89" fmla="*/ f79 f59 1"/>
              <a:gd name="f90" fmla="*/ f80 f59 1"/>
              <a:gd name="f91" fmla="*/ 10800 f81 1"/>
              <a:gd name="f92" fmla="*/ 10800 f82 1"/>
              <a:gd name="f93" fmla="+- f83 f84 0"/>
              <a:gd name="f94" fmla="+- f85 0 f86"/>
              <a:gd name="f95" fmla="+- f83 f87 0"/>
              <a:gd name="f96" fmla="+- f85 0 f88"/>
              <a:gd name="f97" fmla="+- f89 f87 0"/>
              <a:gd name="f98" fmla="+- f90 0 f88"/>
              <a:gd name="f99" fmla="+- f89 f84 0"/>
              <a:gd name="f100" fmla="+- f90 0 f86"/>
              <a:gd name="f101" fmla="*/ f91 f91 1"/>
              <a:gd name="f102" fmla="*/ f92 f92 1"/>
              <a:gd name="f103" fmla="+- f93 10800 0"/>
              <a:gd name="f104" fmla="+- 0 0 f94"/>
              <a:gd name="f105" fmla="+- f95 10800 0"/>
              <a:gd name="f106" fmla="+- 0 0 f96"/>
              <a:gd name="f107" fmla="+- f97 10800 0"/>
              <a:gd name="f108" fmla="+- 0 0 f98"/>
              <a:gd name="f109" fmla="+- f99 10800 0"/>
              <a:gd name="f110" fmla="+- 0 0 f100"/>
              <a:gd name="f111" fmla="+- f101 f102 0"/>
              <a:gd name="f112" fmla="+- f104 10800 0"/>
              <a:gd name="f113" fmla="+- f106 10800 0"/>
              <a:gd name="f114" fmla="+- f108 10800 0"/>
              <a:gd name="f115" fmla="+- f110 10800 0"/>
              <a:gd name="f116" fmla="sqrt f111"/>
              <a:gd name="f117" fmla="+- f103 0 f71"/>
              <a:gd name="f118" fmla="+- f105 0 f71"/>
              <a:gd name="f119" fmla="+- f107 0 f71"/>
              <a:gd name="f120" fmla="+- f109 0 f71"/>
              <a:gd name="f121" fmla="*/ f12 1 f116"/>
              <a:gd name="f122" fmla="+- f112 0 f71"/>
              <a:gd name="f123" fmla="+- f113 0 f71"/>
              <a:gd name="f124" fmla="+- f114 0 f71"/>
              <a:gd name="f125" fmla="+- f115 0 f71"/>
              <a:gd name="f126" fmla="*/ f81 f121 1"/>
              <a:gd name="f127" fmla="*/ f82 f121 1"/>
              <a:gd name="f128" fmla="at2 f117 f122"/>
              <a:gd name="f129" fmla="at2 f118 f123"/>
              <a:gd name="f130" fmla="at2 f119 f124"/>
              <a:gd name="f131" fmla="at2 f120 f125"/>
              <a:gd name="f132" fmla="+- 10800 0 f126"/>
              <a:gd name="f133" fmla="+- 10800 0 f127"/>
              <a:gd name="f134" fmla="+- f128 f3 0"/>
              <a:gd name="f135" fmla="+- f129 f3 0"/>
              <a:gd name="f136" fmla="+- f130 f3 0"/>
              <a:gd name="f137" fmla="+- f131 f3 0"/>
              <a:gd name="f138" fmla="*/ f134 f8 1"/>
              <a:gd name="f139" fmla="*/ f135 f8 1"/>
              <a:gd name="f140" fmla="*/ f136 f8 1"/>
              <a:gd name="f141" fmla="*/ f137 f8 1"/>
              <a:gd name="f142" fmla="*/ f138 1 f2"/>
              <a:gd name="f143" fmla="*/ f139 1 f2"/>
              <a:gd name="f144" fmla="*/ f140 1 f2"/>
              <a:gd name="f145" fmla="*/ f141 1 f2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+- 0 0 f149"/>
              <a:gd name="f154" fmla="*/ f150 f2 1"/>
              <a:gd name="f155" fmla="*/ f151 f2 1"/>
              <a:gd name="f156" fmla="*/ f152 f2 1"/>
              <a:gd name="f157" fmla="*/ f153 f2 1"/>
              <a:gd name="f158" fmla="*/ f154 1 f8"/>
              <a:gd name="f159" fmla="*/ f155 1 f8"/>
              <a:gd name="f160" fmla="*/ f156 1 f8"/>
              <a:gd name="f161" fmla="*/ f157 1 f8"/>
              <a:gd name="f162" fmla="+- f158 0 f3"/>
              <a:gd name="f163" fmla="+- f159 0 f3"/>
              <a:gd name="f164" fmla="+- f160 0 f3"/>
              <a:gd name="f165" fmla="+- f161 0 f3"/>
              <a:gd name="f166" fmla="cos 1 f162"/>
              <a:gd name="f167" fmla="sin 1 f162"/>
              <a:gd name="f168" fmla="+- f163 0 f162"/>
              <a:gd name="f169" fmla="cos 1 f164"/>
              <a:gd name="f170" fmla="sin 1 f164"/>
              <a:gd name="f171" fmla="+- f165 0 f164"/>
              <a:gd name="f172" fmla="+- 0 0 f166"/>
              <a:gd name="f173" fmla="+- 0 0 f167"/>
              <a:gd name="f174" fmla="+- f168 0 f1"/>
              <a:gd name="f175" fmla="+- 0 0 f169"/>
              <a:gd name="f176" fmla="+- 0 0 f170"/>
              <a:gd name="f177" fmla="+- f171 0 f1"/>
              <a:gd name="f178" fmla="*/ f66 f172 1"/>
              <a:gd name="f179" fmla="*/ f66 f173 1"/>
              <a:gd name="f180" fmla="?: f168 f174 f168"/>
              <a:gd name="f181" fmla="*/ f66 f175 1"/>
              <a:gd name="f182" fmla="*/ f66 f176 1"/>
              <a:gd name="f183" fmla="?: f171 f177 f171"/>
              <a:gd name="f184" fmla="*/ f178 f178 1"/>
              <a:gd name="f185" fmla="*/ f179 f179 1"/>
              <a:gd name="f186" fmla="*/ f181 f181 1"/>
              <a:gd name="f187" fmla="*/ f182 f182 1"/>
              <a:gd name="f188" fmla="+- f184 f185 0"/>
              <a:gd name="f189" fmla="+- f186 f187 0"/>
              <a:gd name="f190" fmla="sqrt f188"/>
              <a:gd name="f191" fmla="sqrt f189"/>
              <a:gd name="f192" fmla="*/ f72 1 f190"/>
              <a:gd name="f193" fmla="*/ f72 1 f191"/>
              <a:gd name="f194" fmla="*/ f172 f192 1"/>
              <a:gd name="f195" fmla="*/ f173 f192 1"/>
              <a:gd name="f196" fmla="*/ f175 f193 1"/>
              <a:gd name="f197" fmla="*/ f176 f193 1"/>
              <a:gd name="f198" fmla="+- f71 0 f194"/>
              <a:gd name="f199" fmla="+- f71 0 f195"/>
              <a:gd name="f200" fmla="+- f71 0 f196"/>
              <a:gd name="f201" fmla="+- f71 0 f197"/>
            </a:gdLst>
            <a:ahLst>
              <a:ahXY gdRefX="f0" minX="f7" maxX="f9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37" y="f38"/>
              </a:cxn>
              <a:cxn ang="f52">
                <a:pos x="f39" y="f40"/>
              </a:cxn>
              <a:cxn ang="f52">
                <a:pos x="f41" y="f29"/>
              </a:cxn>
              <a:cxn ang="f52">
                <a:pos x="f39" y="f42"/>
              </a:cxn>
              <a:cxn ang="f52">
                <a:pos x="f37" y="f43"/>
              </a:cxn>
              <a:cxn ang="f52">
                <a:pos x="f44" y="f42"/>
              </a:cxn>
              <a:cxn ang="f52">
                <a:pos x="f45" y="f29"/>
              </a:cxn>
              <a:cxn ang="f52">
                <a:pos x="f44" y="f40"/>
              </a:cxn>
            </a:cxnLst>
            <a:rect l="f30" t="f33" r="f31" b="f32"/>
            <a:pathLst>
              <a:path w="21600" h="21600">
                <a:moveTo>
                  <a:pt x="f132" y="f133"/>
                </a:moveTo>
                <a:arcTo wR="f15" hR="f15" stAng="f52" swAng="f61"/>
                <a:close/>
                <a:moveTo>
                  <a:pt x="f198" y="f199"/>
                </a:moveTo>
                <a:arcTo wR="f66" hR="f66" stAng="f162" swAng="f180"/>
                <a:close/>
                <a:moveTo>
                  <a:pt x="f200" y="f201"/>
                </a:moveTo>
                <a:arcTo wR="f66" hR="f66" stAng="f164" swAng="f183"/>
                <a:close/>
              </a:path>
            </a:pathLst>
          </a:custGeom>
          <a:noFill/>
          <a:ln w="9360">
            <a:solidFill>
              <a:srgbClr val="9966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54F9C2-97C3-439B-81B9-3B34BBAA57B5}" type="slidenum">
              <a:rPr lang="en-US" smtClean="0"/>
              <a:pPr lvl="0"/>
              <a:t>80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Maximum likelihood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9572" y="1072405"/>
            <a:ext cx="8229600" cy="4043414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Aim: maximize probability of </a:t>
            </a:r>
            <a:r>
              <a:rPr lang="en-US" sz="2400" dirty="0" smtClean="0"/>
              <a:t>observed training </a:t>
            </a:r>
            <a:r>
              <a:rPr lang="en-US" sz="2400" dirty="0"/>
              <a:t>data </a:t>
            </a:r>
            <a:r>
              <a:rPr lang="en-US" sz="2400" dirty="0" smtClean="0"/>
              <a:t>with respect to final parameters of the logistic regression model</a:t>
            </a:r>
          </a:p>
          <a:p>
            <a:pPr lvl="0"/>
            <a:r>
              <a:rPr lang="en-US" sz="2400" dirty="0" smtClean="0"/>
              <a:t>We can </a:t>
            </a:r>
            <a:r>
              <a:rPr lang="en-US" sz="2400" dirty="0"/>
              <a:t>use logarithms of probabilities and </a:t>
            </a:r>
            <a:r>
              <a:rPr lang="en-US" sz="2400" dirty="0" smtClean="0"/>
              <a:t>maximize conditional </a:t>
            </a:r>
            <a:r>
              <a:rPr lang="en-US" sz="2400" i="1" dirty="0"/>
              <a:t>log-likelihood </a:t>
            </a:r>
            <a:r>
              <a:rPr lang="en-US" sz="2400" dirty="0" smtClean="0"/>
              <a:t>instead of product of probabilities: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where the class values </a:t>
            </a:r>
            <a:r>
              <a:rPr lang="en-US" sz="2400" i="1" dirty="0"/>
              <a:t>x</a:t>
            </a:r>
            <a:r>
              <a:rPr lang="en-US" sz="2400" i="1" baseline="30000" dirty="0"/>
              <a:t>(</a:t>
            </a:r>
            <a:r>
              <a:rPr lang="en-US" sz="2400" i="1" baseline="30000" dirty="0" err="1"/>
              <a:t>i</a:t>
            </a:r>
            <a:r>
              <a:rPr lang="en-US" sz="2400" i="1" baseline="30000" dirty="0"/>
              <a:t>)</a:t>
            </a:r>
            <a:r>
              <a:rPr lang="en-US" sz="2400" dirty="0"/>
              <a:t> are either 0 or 1</a:t>
            </a:r>
          </a:p>
          <a:p>
            <a:pPr lvl="0"/>
            <a:r>
              <a:rPr lang="en-US" sz="2400" dirty="0"/>
              <a:t>Weights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need to be chosen to maximize log-</a:t>
            </a:r>
            <a:r>
              <a:rPr lang="en-US" sz="2400" dirty="0" smtClean="0"/>
              <a:t>likelihood</a:t>
            </a:r>
          </a:p>
          <a:p>
            <a:pPr lvl="0"/>
            <a:r>
              <a:rPr lang="en-US" sz="2400" dirty="0" smtClean="0"/>
              <a:t>A relatively </a:t>
            </a:r>
            <a:r>
              <a:rPr lang="en-US" sz="2400" dirty="0"/>
              <a:t>simple </a:t>
            </a:r>
            <a:r>
              <a:rPr lang="en-US" sz="2400" dirty="0" smtClean="0"/>
              <a:t>method to do this is </a:t>
            </a:r>
            <a:r>
              <a:rPr lang="en-US" sz="2400" i="1" dirty="0"/>
              <a:t>iteratively re-weighted least </a:t>
            </a:r>
            <a:r>
              <a:rPr lang="en-US" sz="2400" i="1" dirty="0" smtClean="0"/>
              <a:t>squares</a:t>
            </a:r>
            <a:r>
              <a:rPr lang="en-US" sz="2400" dirty="0"/>
              <a:t> </a:t>
            </a:r>
            <a:r>
              <a:rPr lang="en-US" sz="2400" dirty="0" smtClean="0"/>
              <a:t>but other optimization methods can be used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5" y="2681344"/>
            <a:ext cx="8318500" cy="54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995D22-F3FD-47D8-90D4-E24CE50144B7}" type="slidenum">
              <a:rPr lang="en-US" smtClean="0"/>
              <a:pPr lvl="0"/>
              <a:t>81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Multiple classes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8800" y="1079500"/>
            <a:ext cx="7903029" cy="4996751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Logistic regression for two classes is also called binomial logistic regression</a:t>
            </a:r>
          </a:p>
          <a:p>
            <a:pPr lvl="0"/>
            <a:r>
              <a:rPr lang="en-US" sz="2400" dirty="0" smtClean="0"/>
              <a:t>What do we do when have a problem with </a:t>
            </a:r>
            <a:r>
              <a:rPr lang="en-US" sz="2400" i="1" dirty="0" smtClean="0"/>
              <a:t>k </a:t>
            </a:r>
            <a:r>
              <a:rPr lang="en-US" sz="2400" dirty="0" smtClean="0"/>
              <a:t>classes?</a:t>
            </a:r>
          </a:p>
          <a:p>
            <a:pPr lvl="0"/>
            <a:r>
              <a:rPr lang="en-US" sz="2400" dirty="0" smtClean="0"/>
              <a:t>Can perform logistic regression independently for each class </a:t>
            </a:r>
            <a:br>
              <a:rPr lang="en-US" sz="2400" dirty="0" smtClean="0"/>
            </a:br>
            <a:r>
              <a:rPr lang="en-US" sz="2400" dirty="0" smtClean="0"/>
              <a:t>(like in multi-response linear regression)</a:t>
            </a:r>
          </a:p>
          <a:p>
            <a:pPr lvl="0"/>
            <a:r>
              <a:rPr lang="en-US" sz="2400" dirty="0" smtClean="0"/>
              <a:t>Problem: the probability estimates for the different classes will generally not sum to one</a:t>
            </a:r>
          </a:p>
          <a:p>
            <a:pPr lvl="0"/>
            <a:r>
              <a:rPr lang="en-US" sz="2400" dirty="0" smtClean="0"/>
              <a:t>Better: train </a:t>
            </a:r>
            <a:r>
              <a:rPr lang="en-US" sz="2400" i="1" dirty="0" smtClean="0"/>
              <a:t>k-</a:t>
            </a:r>
            <a:r>
              <a:rPr lang="en-US" sz="2400" dirty="0" smtClean="0"/>
              <a:t>1 coupled linear models by maximizing likelihood over all classes simultaneously</a:t>
            </a:r>
          </a:p>
          <a:p>
            <a:pPr lvl="0"/>
            <a:r>
              <a:rPr lang="en-US" sz="2400" dirty="0" smtClean="0"/>
              <a:t>This is known as multi-class logistic regression, multinomial logistic regression or </a:t>
            </a:r>
            <a:r>
              <a:rPr lang="en-US" sz="2400" dirty="0" err="1" smtClean="0"/>
              <a:t>polytomous</a:t>
            </a:r>
            <a:r>
              <a:rPr lang="en-US" sz="2400" dirty="0" smtClean="0"/>
              <a:t> logistic regression</a:t>
            </a:r>
          </a:p>
          <a:p>
            <a:pPr lvl="0"/>
            <a:r>
              <a:rPr lang="en-US" sz="2400" dirty="0" smtClean="0"/>
              <a:t>Alternative multi-class approach that </a:t>
            </a:r>
            <a:r>
              <a:rPr lang="en-US" sz="2400" dirty="0"/>
              <a:t>often works well in practice: </a:t>
            </a:r>
            <a:r>
              <a:rPr lang="en-US" sz="2400" i="1" dirty="0"/>
              <a:t>pairwise classification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AF61C-8B6C-43E7-9ABC-7640D892DA5A}" type="slidenum">
              <a:rPr lang="en-US" smtClean="0"/>
              <a:pPr lvl="0"/>
              <a:t>82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Pairwise classification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7667" y="1079500"/>
            <a:ext cx="8293096" cy="489954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Idea: build model for each pair of classes, using only training data from those </a:t>
            </a:r>
            <a:r>
              <a:rPr lang="en-US" sz="2400" dirty="0" smtClean="0"/>
              <a:t>classes</a:t>
            </a:r>
          </a:p>
          <a:p>
            <a:pPr lvl="0"/>
            <a:r>
              <a:rPr lang="en-US" sz="2400" dirty="0" smtClean="0"/>
              <a:t>Classifications are derived by voting: given a test instance, let each model vote for one of its two classes</a:t>
            </a:r>
            <a:endParaRPr lang="en-US" sz="2400" dirty="0"/>
          </a:p>
          <a:p>
            <a:pPr lvl="0"/>
            <a:r>
              <a:rPr lang="en-US" sz="2400" dirty="0"/>
              <a:t>Problem? Have to </a:t>
            </a:r>
            <a:r>
              <a:rPr lang="en-US" sz="2400" dirty="0" smtClean="0"/>
              <a:t>train </a:t>
            </a:r>
            <a:r>
              <a:rPr lang="en-US" sz="2400" i="1" dirty="0" smtClean="0"/>
              <a:t>k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-1</a:t>
            </a:r>
            <a:r>
              <a:rPr lang="en-US" sz="2400" i="1" dirty="0"/>
              <a:t>)/</a:t>
            </a:r>
            <a:r>
              <a:rPr lang="en-US" sz="2400" dirty="0"/>
              <a:t>2 </a:t>
            </a:r>
            <a:r>
              <a:rPr lang="en-US" sz="2400" dirty="0" smtClean="0"/>
              <a:t>two-class classification models for a </a:t>
            </a:r>
            <a:r>
              <a:rPr lang="en-US" sz="2400" i="1" dirty="0" smtClean="0"/>
              <a:t>k</a:t>
            </a:r>
            <a:r>
              <a:rPr lang="en-US" sz="2400" i="1" dirty="0"/>
              <a:t>-</a:t>
            </a:r>
            <a:r>
              <a:rPr lang="en-US" sz="2400" dirty="0"/>
              <a:t>class problem</a:t>
            </a:r>
          </a:p>
          <a:p>
            <a:pPr lvl="0"/>
            <a:r>
              <a:rPr lang="en-US" sz="2400" dirty="0"/>
              <a:t>Turns out not to be a problem in many cases because </a:t>
            </a:r>
            <a:r>
              <a:rPr lang="en-US" sz="2400" dirty="0" smtClean="0"/>
              <a:t>pairwise training </a:t>
            </a:r>
            <a:r>
              <a:rPr lang="en-US" sz="2400" dirty="0"/>
              <a:t>sets become small:</a:t>
            </a:r>
          </a:p>
          <a:p>
            <a:pPr lvl="1"/>
            <a:r>
              <a:rPr lang="en-US" sz="2000" dirty="0"/>
              <a:t>Assume data evenly distributed, i.e</a:t>
            </a:r>
            <a:r>
              <a:rPr lang="en-US" sz="2000" dirty="0" smtClean="0"/>
              <a:t>., </a:t>
            </a:r>
            <a:r>
              <a:rPr lang="en-US" sz="2000" dirty="0"/>
              <a:t>2</a:t>
            </a:r>
            <a:r>
              <a:rPr lang="en-US" sz="2000" i="1" dirty="0"/>
              <a:t>n</a:t>
            </a:r>
            <a:r>
              <a:rPr lang="en-US" sz="2000" dirty="0"/>
              <a:t>/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  <a:r>
              <a:rPr lang="en-US" sz="2000" dirty="0" smtClean="0"/>
              <a:t>instances per </a:t>
            </a:r>
            <a:r>
              <a:rPr lang="en-US" sz="2000" dirty="0"/>
              <a:t>learning problem for </a:t>
            </a:r>
            <a:r>
              <a:rPr lang="en-US" sz="2000" i="1" dirty="0"/>
              <a:t>n </a:t>
            </a:r>
            <a:r>
              <a:rPr lang="en-US" sz="2000" dirty="0"/>
              <a:t>instances in total</a:t>
            </a:r>
          </a:p>
          <a:p>
            <a:pPr lvl="1"/>
            <a:r>
              <a:rPr lang="en-US" sz="2000" dirty="0" smtClean="0"/>
              <a:t>Suppose training time of </a:t>
            </a:r>
            <a:r>
              <a:rPr lang="en-US" sz="2000" dirty="0"/>
              <a:t>learning algorithm is linear in </a:t>
            </a:r>
            <a:r>
              <a:rPr lang="en-US" sz="2000" i="1" dirty="0"/>
              <a:t>n</a:t>
            </a:r>
          </a:p>
          <a:p>
            <a:pPr lvl="1"/>
            <a:r>
              <a:rPr lang="en-US" sz="2000" dirty="0"/>
              <a:t>Then </a:t>
            </a:r>
            <a:r>
              <a:rPr lang="en-US" sz="2000" dirty="0" smtClean="0"/>
              <a:t>runtime for the training process </a:t>
            </a:r>
            <a:r>
              <a:rPr lang="en-US" sz="2000" dirty="0"/>
              <a:t>is proportional to (</a:t>
            </a:r>
            <a:r>
              <a:rPr lang="en-US" sz="2000" i="1" dirty="0"/>
              <a:t>k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-1)/2)</a:t>
            </a:r>
            <a:r>
              <a:rPr lang="en-US" sz="2000" dirty="0">
                <a:latin typeface="Utopia" pitchFamily="18"/>
              </a:rPr>
              <a:t>×(</a:t>
            </a:r>
            <a:r>
              <a:rPr lang="en-US" sz="2000" dirty="0"/>
              <a:t>2</a:t>
            </a:r>
            <a:r>
              <a:rPr lang="en-US" sz="2000" i="1" dirty="0"/>
              <a:t>n</a:t>
            </a:r>
            <a:r>
              <a:rPr lang="en-US" sz="2000" dirty="0"/>
              <a:t>/</a:t>
            </a:r>
            <a:r>
              <a:rPr lang="en-US" sz="2000" i="1" dirty="0"/>
              <a:t>k</a:t>
            </a:r>
            <a:r>
              <a:rPr lang="en-US" sz="2000" dirty="0"/>
              <a:t>) </a:t>
            </a:r>
            <a:r>
              <a:rPr lang="en-US" sz="2000" i="1" dirty="0"/>
              <a:t>= 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-1)</a:t>
            </a:r>
            <a:r>
              <a:rPr lang="en-US" sz="2000" i="1" dirty="0" smtClean="0"/>
              <a:t>n</a:t>
            </a:r>
            <a:r>
              <a:rPr lang="en-US" sz="2000" dirty="0" smtClean="0"/>
              <a:t>, i.e., linear in the number of classes and the number of instances</a:t>
            </a:r>
          </a:p>
          <a:p>
            <a:pPr lvl="1"/>
            <a:r>
              <a:rPr lang="en-US" sz="2000" dirty="0" smtClean="0"/>
              <a:t>Even more beneficial if learning algorithm scales worse than linearly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07B388-2FBF-4694-9DFB-49E9887CB372}" type="slidenum">
              <a:rPr lang="en-US" smtClean="0"/>
              <a:pPr lvl="0"/>
              <a:t>83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models are </a:t>
            </a:r>
            <a:r>
              <a:rPr lang="en-US" sz="3600" dirty="0" err="1"/>
              <a:t>hyperplanes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476" y="1079500"/>
            <a:ext cx="7747123" cy="3890808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Decision boundary for two-class logistic regression is where probability equals 0.5: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which occurs </a:t>
            </a:r>
            <a:r>
              <a:rPr lang="en-US" sz="2400" dirty="0" smtClean="0"/>
              <a:t>when</a:t>
            </a:r>
            <a:endParaRPr lang="en-US" sz="2400" dirty="0"/>
          </a:p>
          <a:p>
            <a:pPr lvl="0"/>
            <a:r>
              <a:rPr lang="en-US" sz="2400" dirty="0"/>
              <a:t>Thus logistic regression can only separate data that can be separated by a </a:t>
            </a:r>
            <a:r>
              <a:rPr lang="en-US" sz="2400" dirty="0" err="1"/>
              <a:t>hyperplane</a:t>
            </a:r>
            <a:endParaRPr lang="en-US" sz="2400" dirty="0"/>
          </a:p>
          <a:p>
            <a:pPr lvl="0"/>
            <a:r>
              <a:rPr lang="en-US" sz="2400" dirty="0"/>
              <a:t>Multi-response linear regression has the same problem. Class 1 is assigned if: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43" y="2046575"/>
            <a:ext cx="69850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883" y="2733282"/>
            <a:ext cx="31623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804" y="4673489"/>
            <a:ext cx="61595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961" y="5446822"/>
            <a:ext cx="5930900" cy="52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FDBDD7-EE10-4011-9094-32E4776D846F}" type="slidenum">
              <a:rPr lang="en-US" smtClean="0"/>
              <a:pPr lvl="0"/>
              <a:t>84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5870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</a:t>
            </a:r>
            <a:r>
              <a:rPr lang="en-US" sz="3600" dirty="0" smtClean="0"/>
              <a:t>models: </a:t>
            </a:r>
            <a:r>
              <a:rPr lang="en-US" sz="3600" dirty="0"/>
              <a:t>the perceptron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5429" y="1079500"/>
            <a:ext cx="8106228" cy="4235774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Observation: we do not </a:t>
            </a:r>
            <a:r>
              <a:rPr lang="en-US" sz="2400" dirty="0"/>
              <a:t>actually need probability estimates if all we want to do is classification</a:t>
            </a:r>
          </a:p>
          <a:p>
            <a:pPr lvl="0"/>
            <a:r>
              <a:rPr lang="en-US" sz="2400" dirty="0"/>
              <a:t>Different approach: learn separating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directly</a:t>
            </a:r>
            <a:endParaRPr lang="en-US" sz="2400" dirty="0"/>
          </a:p>
          <a:p>
            <a:pPr lvl="0"/>
            <a:r>
              <a:rPr lang="en-US" sz="2400" dirty="0" smtClean="0"/>
              <a:t>Let us assume the data </a:t>
            </a:r>
            <a:r>
              <a:rPr lang="en-US" sz="2400" dirty="0"/>
              <a:t>is </a:t>
            </a:r>
            <a:r>
              <a:rPr lang="en-US" sz="2400" i="1" dirty="0"/>
              <a:t>linearly separable</a:t>
            </a:r>
          </a:p>
          <a:p>
            <a:pPr lvl="0"/>
            <a:r>
              <a:rPr lang="en-US" sz="2400" dirty="0" smtClean="0"/>
              <a:t>In that case there is a simple algorithm </a:t>
            </a:r>
            <a:r>
              <a:rPr lang="en-US" sz="2400" dirty="0"/>
              <a:t>for </a:t>
            </a:r>
            <a:r>
              <a:rPr lang="en-US" sz="2400" dirty="0" smtClean="0"/>
              <a:t>learning a </a:t>
            </a:r>
            <a:r>
              <a:rPr lang="en-US" sz="2400" dirty="0"/>
              <a:t>separating </a:t>
            </a:r>
            <a:r>
              <a:rPr lang="en-US" sz="2400" dirty="0" err="1" smtClean="0"/>
              <a:t>hyperplane</a:t>
            </a:r>
            <a:r>
              <a:rPr lang="en-US" sz="2400" dirty="0"/>
              <a:t> </a:t>
            </a:r>
            <a:r>
              <a:rPr lang="en-US" sz="2400" dirty="0" smtClean="0"/>
              <a:t>called the </a:t>
            </a:r>
            <a:r>
              <a:rPr lang="en-US" sz="2400" i="1" dirty="0"/>
              <a:t>perceptron learning rule</a:t>
            </a:r>
          </a:p>
          <a:p>
            <a:pPr lvl="0"/>
            <a:r>
              <a:rPr lang="en-US" sz="2400" dirty="0" err="1"/>
              <a:t>Hyperplane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where we again assume that there is a constant attribute with value 1 (</a:t>
            </a:r>
            <a:r>
              <a:rPr lang="en-US" sz="2400" i="1" dirty="0"/>
              <a:t>bias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If </a:t>
            </a:r>
            <a:r>
              <a:rPr lang="en-US" sz="2400" dirty="0" smtClean="0"/>
              <a:t>the weighted sum </a:t>
            </a:r>
            <a:r>
              <a:rPr lang="en-US" sz="2400" dirty="0"/>
              <a:t>is greater than zero we predict the first class, otherwise the second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99" y="3512598"/>
            <a:ext cx="3987800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F7F1B5-8B0E-4DB9-9285-E413B8B54ABD}" type="slidenum">
              <a:rPr lang="en-US" smtClean="0"/>
              <a:pPr lvl="0"/>
              <a:t>85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The algorithm</a:t>
            </a:r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305097" y="2655888"/>
            <a:ext cx="8542676" cy="3823354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Why does this work?</a:t>
            </a:r>
            <a:br>
              <a:rPr lang="en-US" sz="2400" dirty="0"/>
            </a:br>
            <a:r>
              <a:rPr lang="en-US" dirty="0" smtClean="0"/>
              <a:t>Consider a situation </a:t>
            </a:r>
            <a:r>
              <a:rPr lang="en-US" dirty="0"/>
              <a:t>where </a:t>
            </a:r>
            <a:r>
              <a:rPr lang="en-US" dirty="0" smtClean="0"/>
              <a:t>an instance </a:t>
            </a:r>
            <a:r>
              <a:rPr lang="en-US" i="1" dirty="0"/>
              <a:t>a </a:t>
            </a:r>
            <a:r>
              <a:rPr lang="en-US" dirty="0"/>
              <a:t>pertaining to the first class has been added: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</a:t>
            </a:r>
            <a:r>
              <a:rPr lang="en-US" dirty="0" smtClean="0"/>
              <a:t>means the </a:t>
            </a:r>
            <a:r>
              <a:rPr lang="en-US" dirty="0"/>
              <a:t>output for </a:t>
            </a:r>
            <a:r>
              <a:rPr lang="en-US" i="1" dirty="0"/>
              <a:t>a</a:t>
            </a:r>
            <a:r>
              <a:rPr lang="en-US" dirty="0"/>
              <a:t> has increased by: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This number is always positive, thus the </a:t>
            </a:r>
            <a:r>
              <a:rPr lang="en-US" sz="2000" dirty="0" err="1"/>
              <a:t>hyperplane</a:t>
            </a:r>
            <a:r>
              <a:rPr lang="en-US" sz="2000" dirty="0"/>
              <a:t> has moved into the correct direction (and we can show </a:t>
            </a:r>
            <a:r>
              <a:rPr lang="en-US" sz="2000" dirty="0" smtClean="0"/>
              <a:t>that output </a:t>
            </a:r>
            <a:r>
              <a:rPr lang="en-US" sz="2000" dirty="0"/>
              <a:t>decreases for instances of other class</a:t>
            </a:r>
            <a:r>
              <a:rPr lang="en-US" sz="2000" dirty="0" smtClean="0"/>
              <a:t>)</a:t>
            </a:r>
          </a:p>
          <a:p>
            <a:pPr lvl="0"/>
            <a:r>
              <a:rPr lang="en-US" sz="2400" dirty="0" smtClean="0"/>
              <a:t>It can be shown that this process converges to a linear separator if the data is linearly separable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838439" y="900000"/>
            <a:ext cx="7621561" cy="1591200"/>
            <a:chOff x="838439" y="900000"/>
            <a:chExt cx="7621561" cy="1591200"/>
          </a:xfrm>
        </p:grpSpPr>
        <p:sp>
          <p:nvSpPr>
            <p:cNvPr id="4" name="Freeform 3"/>
            <p:cNvSpPr/>
            <p:nvPr/>
          </p:nvSpPr>
          <p:spPr>
            <a:xfrm>
              <a:off x="838439" y="900000"/>
              <a:ext cx="7621560" cy="1591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Set all weights to zero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Until all instances in the training data are classified correctly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For each instance I in the training data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If I is classified incorrectly by the perceptron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If I belongs to the first class add it to the weight vector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else subtract it from the weight vector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439" y="900000"/>
              <a:ext cx="762156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439" y="2491200"/>
              <a:ext cx="762156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439" y="900000"/>
              <a:ext cx="0" cy="1591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60000" y="900000"/>
              <a:ext cx="0" cy="1591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19" y="3631692"/>
            <a:ext cx="6426200" cy="43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486" y="4599209"/>
            <a:ext cx="4660900" cy="3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F03F7E-457B-4E02-8AA7-38C61562F67F}" type="slidenum">
              <a:rPr lang="en-US" smtClean="0">
                <a:solidFill>
                  <a:srgbClr val="000000"/>
                </a:solidFill>
              </a:rPr>
              <a:pPr lvl="0"/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</a:rPr>
              <a:t>Perceptron as a neural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971" y="4114806"/>
            <a:ext cx="874255" cy="8295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Input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971" y="2380686"/>
            <a:ext cx="1105689" cy="8295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Output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layer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57" y="1476484"/>
            <a:ext cx="6827113" cy="3688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610937-91EE-4582-B1D7-A74C0D147711}" type="slidenum">
              <a:rPr lang="en-US" smtClean="0"/>
              <a:pPr lvl="0"/>
              <a:t>87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</a:t>
            </a:r>
            <a:r>
              <a:rPr lang="en-US" sz="3600" dirty="0" smtClean="0"/>
              <a:t>models: </a:t>
            </a:r>
            <a:r>
              <a:rPr lang="en-US" sz="3600" dirty="0"/>
              <a:t>Winnow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3156" y="1100784"/>
            <a:ext cx="8531379" cy="3688061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The perceptron is driven by mistakes because the classifier only changes when a mistake is made</a:t>
            </a:r>
          </a:p>
          <a:p>
            <a:pPr lvl="0"/>
            <a:r>
              <a:rPr lang="en-US" sz="2400" dirty="0" smtClean="0"/>
              <a:t>Another </a:t>
            </a:r>
            <a:r>
              <a:rPr lang="en-US" sz="2400" i="1" dirty="0"/>
              <a:t>mistake-driven </a:t>
            </a:r>
            <a:r>
              <a:rPr lang="en-US" sz="2400" dirty="0"/>
              <a:t>algorithm for finding a separating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is known as </a:t>
            </a:r>
            <a:r>
              <a:rPr lang="en-US" sz="2400" i="1" dirty="0" smtClean="0"/>
              <a:t>Winnow</a:t>
            </a:r>
            <a:endParaRPr lang="en-US" sz="2400" dirty="0"/>
          </a:p>
          <a:p>
            <a:pPr lvl="1"/>
            <a:r>
              <a:rPr lang="en-US" sz="2000" dirty="0"/>
              <a:t>Assumes binary data (i.e</a:t>
            </a:r>
            <a:r>
              <a:rPr lang="en-US" sz="2000" dirty="0" smtClean="0"/>
              <a:t>., </a:t>
            </a:r>
            <a:r>
              <a:rPr lang="en-US" sz="2000" dirty="0"/>
              <a:t>attribute values are either zero or one)</a:t>
            </a:r>
          </a:p>
          <a:p>
            <a:pPr lvl="0"/>
            <a:r>
              <a:rPr lang="en-US" sz="2400" dirty="0" smtClean="0"/>
              <a:t>Difference to perceptron learning rule: </a:t>
            </a:r>
            <a:r>
              <a:rPr lang="en-US" sz="2400" i="1" dirty="0"/>
              <a:t>multiplicative </a:t>
            </a:r>
            <a:r>
              <a:rPr lang="en-US" sz="2400" dirty="0"/>
              <a:t>updates instead of </a:t>
            </a:r>
            <a:r>
              <a:rPr lang="en-US" sz="2400" i="1" dirty="0"/>
              <a:t>additive</a:t>
            </a:r>
            <a:r>
              <a:rPr lang="en-US" sz="2400" dirty="0"/>
              <a:t> updates</a:t>
            </a:r>
          </a:p>
          <a:p>
            <a:pPr lvl="1"/>
            <a:r>
              <a:rPr lang="en-US" sz="2000" dirty="0"/>
              <a:t>Weights are multiplied by a user-specified parameter </a:t>
            </a:r>
            <a:r>
              <a:rPr lang="en-US" sz="2000" i="1" dirty="0">
                <a:latin typeface="Symbol" pitchFamily="34"/>
              </a:rPr>
              <a:t>a </a:t>
            </a:r>
            <a:r>
              <a:rPr lang="en-US" sz="2000" dirty="0">
                <a:latin typeface="Symbol" pitchFamily="34"/>
              </a:rPr>
              <a:t>&gt; </a:t>
            </a:r>
            <a:r>
              <a:rPr lang="en-US" sz="2000" i="1" dirty="0" smtClean="0">
                <a:latin typeface="Symbol" pitchFamily="34"/>
              </a:rPr>
              <a:t>1 </a:t>
            </a:r>
            <a:r>
              <a:rPr lang="en-US" sz="2000" dirty="0" smtClean="0">
                <a:latin typeface="Utopia" pitchFamily="18"/>
              </a:rPr>
              <a:t>(</a:t>
            </a:r>
            <a:r>
              <a:rPr lang="en-US" sz="2000" dirty="0">
                <a:latin typeface="Utopia" pitchFamily="18"/>
              </a:rPr>
              <a:t>or its inverse)</a:t>
            </a:r>
          </a:p>
          <a:p>
            <a:pPr lvl="0"/>
            <a:r>
              <a:rPr lang="en-US" sz="2400" dirty="0">
                <a:latin typeface="Utopia" pitchFamily="18"/>
              </a:rPr>
              <a:t>Another difference: user-specified threshold parameter </a:t>
            </a:r>
            <a:r>
              <a:rPr lang="en-US" sz="2400" dirty="0">
                <a:latin typeface="Symbol" pitchFamily="34"/>
              </a:rPr>
              <a:t>q</a:t>
            </a:r>
          </a:p>
          <a:p>
            <a:pPr lvl="1"/>
            <a:r>
              <a:rPr lang="en-US" sz="2000" dirty="0">
                <a:latin typeface="Utopia" pitchFamily="18"/>
              </a:rPr>
              <a:t>Predict first class if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8" y="4997654"/>
            <a:ext cx="4000500" cy="25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13C120-5DF0-4F5B-B0B7-08D33F2B6244}" type="slidenum">
              <a:rPr lang="en-US" smtClean="0"/>
              <a:pPr lvl="0"/>
              <a:t>88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The algorithm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762" y="3959225"/>
            <a:ext cx="7725837" cy="185666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Winnow is very effective in homing in on relevant features (it is </a:t>
            </a:r>
            <a:r>
              <a:rPr lang="en-US" sz="2400" i="1" dirty="0"/>
              <a:t>attribute efficient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Can also be used in an on-line setting in which new instances arrive continuously </a:t>
            </a:r>
            <a:br>
              <a:rPr lang="en-US" sz="2400" dirty="0"/>
            </a:br>
            <a:r>
              <a:rPr lang="en-US" sz="2400" dirty="0"/>
              <a:t>(like the perceptron algorithm)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1119" y="1092959"/>
            <a:ext cx="6181201" cy="2700001"/>
            <a:chOff x="1491119" y="1092959"/>
            <a:chExt cx="6181201" cy="2700001"/>
          </a:xfrm>
        </p:grpSpPr>
        <p:sp>
          <p:nvSpPr>
            <p:cNvPr id="5" name="Freeform 4"/>
            <p:cNvSpPr/>
            <p:nvPr/>
          </p:nvSpPr>
          <p:spPr>
            <a:xfrm>
              <a:off x="1491119" y="1092959"/>
              <a:ext cx="6181200" cy="270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while some instances are misclassified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for each instance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in the training data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classify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using the current weights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if the predicted class is incorrect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belongs to the first class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multiply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unchanged)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otherwise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divide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unchanged)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491119" y="1092959"/>
              <a:ext cx="61812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491119" y="3792960"/>
              <a:ext cx="61812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491119" y="1092959"/>
              <a:ext cx="0" cy="2700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672320" y="1092959"/>
              <a:ext cx="0" cy="2700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C7A416-329A-403A-B716-ECCE1C4B7C91}" type="slidenum">
              <a:rPr lang="en-US" smtClean="0"/>
              <a:pPr lvl="0"/>
              <a:t>89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/>
          <a:lstStyle/>
          <a:p>
            <a:pPr lvl="0"/>
            <a:r>
              <a:rPr lang="en-US"/>
              <a:t>Balanced Winnow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9285" y="900113"/>
            <a:ext cx="8308535" cy="4556118"/>
          </a:xfrm>
        </p:spPr>
        <p:txBody>
          <a:bodyPr wrap="square">
            <a:spAutoFit/>
          </a:bodyPr>
          <a:lstStyle/>
          <a:p>
            <a:pPr lvl="0"/>
            <a:r>
              <a:rPr lang="en-US" sz="2200" dirty="0"/>
              <a:t>Winnow </a:t>
            </a:r>
            <a:r>
              <a:rPr lang="en-US" sz="2200" dirty="0" smtClean="0"/>
              <a:t>does not </a:t>
            </a:r>
            <a:r>
              <a:rPr lang="en-US" sz="2200" dirty="0"/>
              <a:t>allow negative weights and this can be a drawback in some applications</a:t>
            </a:r>
          </a:p>
          <a:p>
            <a:pPr lvl="0"/>
            <a:r>
              <a:rPr lang="en-US" sz="2200" i="1" dirty="0"/>
              <a:t>Balanced Winnow </a:t>
            </a:r>
            <a:r>
              <a:rPr lang="en-US" sz="2200" dirty="0"/>
              <a:t>maintains two weight vectors, one for each class: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pPr lvl="0"/>
            <a:r>
              <a:rPr lang="en-US" sz="2200" dirty="0"/>
              <a:t>Instance is classified as belonging to the first class </a:t>
            </a:r>
            <a:r>
              <a:rPr lang="en-US" sz="2200" dirty="0" smtClean="0"/>
              <a:t>if</a:t>
            </a:r>
            <a:r>
              <a:rPr lang="en-US" sz="2200" dirty="0"/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000" y="2032199"/>
            <a:ext cx="8280000" cy="2827801"/>
            <a:chOff x="540000" y="2032199"/>
            <a:chExt cx="8280000" cy="2827801"/>
          </a:xfrm>
        </p:grpSpPr>
        <p:sp>
          <p:nvSpPr>
            <p:cNvPr id="6" name="Freeform 5"/>
            <p:cNvSpPr/>
            <p:nvPr/>
          </p:nvSpPr>
          <p:spPr>
            <a:xfrm>
              <a:off x="540000" y="2032199"/>
              <a:ext cx="8280000" cy="2827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while some instances are misclassified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for each instance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in the training data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classify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using the current weights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if the predicted class is incorrect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belongs to the first class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multiply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 and divide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and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unchanged)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otherwise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multiply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 and divide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and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unchanged)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</a:t>
              </a: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540000" y="2032199"/>
              <a:ext cx="828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540000" y="4860000"/>
              <a:ext cx="828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540000" y="2032199"/>
              <a:ext cx="0" cy="2827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8820000" y="2032199"/>
              <a:ext cx="0" cy="2827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33" y="5512948"/>
            <a:ext cx="5740400" cy="31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ith overfitting avo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462170-5608-49DF-B483-D76D6FFF823D}" type="slidenum">
              <a:rPr lang="en-US" smtClean="0"/>
              <a:pPr lvl="0"/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Results with </a:t>
            </a:r>
            <a:r>
              <a:rPr lang="en-US" sz="3600" dirty="0" err="1"/>
              <a:t>overfitting</a:t>
            </a:r>
            <a:r>
              <a:rPr lang="en-US" sz="3600" dirty="0"/>
              <a:t> avoidance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120" y="1180059"/>
            <a:ext cx="7543799" cy="2243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rule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sets for the four attributes in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 weather data, with only two rules for the temperature attribute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9757" y="2481605"/>
            <a:ext cx="6811200" cy="3684600"/>
            <a:chOff x="1828800" y="2362320"/>
            <a:chExt cx="6811200" cy="3684600"/>
          </a:xfrm>
        </p:grpSpPr>
        <p:sp>
          <p:nvSpPr>
            <p:cNvPr id="5" name="Freeform 4"/>
            <p:cNvSpPr/>
            <p:nvPr/>
          </p:nvSpPr>
          <p:spPr>
            <a:xfrm>
              <a:off x="7220880" y="504216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275519" y="504216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0/1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588120" y="504216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&gt; 95.5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8800" y="504216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220880" y="571212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75519" y="571212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3/6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88120" y="571212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No*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8800" y="571212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20880" y="537696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75519" y="537696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88120" y="537696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28800" y="537696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20880" y="470700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75519" y="470700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2/6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88120" y="470700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&gt; 82.5 and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95.5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28800" y="470700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220880" y="437220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3/14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275519" y="437220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1/7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88120" y="437220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82.5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Yes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28800" y="437220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220880" y="4037039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220880" y="3702239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7220880" y="336708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20880" y="303228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20880" y="269712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4/14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20880" y="236232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Total errors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75519" y="4037039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2/4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88120" y="4037039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&gt; 77.5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No*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28800" y="4037039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75519" y="3702239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3/10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588120" y="3702239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77.5 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828800" y="3702239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75519" y="336708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88120" y="336708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828800" y="336708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275519" y="303228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0/4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88120" y="303228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28800" y="303228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75519" y="269712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588120" y="269712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28800" y="269712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275519" y="236232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Errors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588120" y="236232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Rules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28800" y="236232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1828800" y="6046920"/>
              <a:ext cx="68112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1828800" y="2362320"/>
              <a:ext cx="0" cy="3684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8640000" y="2362320"/>
              <a:ext cx="0" cy="3684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1828800" y="2697120"/>
              <a:ext cx="68112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1828800" y="2362320"/>
              <a:ext cx="68112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stance-based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30DF89-7E2E-456C-966D-9EEB2E67B9C3}" type="slidenum">
              <a:rPr lang="en-US" smtClean="0"/>
              <a:pPr lvl="0"/>
              <a:t>90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Instance-based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992" y="1169008"/>
            <a:ext cx="7543799" cy="406602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instance-based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learning the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istance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function defines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learned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instance-based schemes use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Euclidean distance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(1)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(2)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two instances with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Note that 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aking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square root is not required when comparing distances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Other popular metric: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city-block metric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Adds differences without squaring them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086" y="2348595"/>
            <a:ext cx="52324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rmalization and other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5158C1-F5EA-4D0E-B7DB-55BBF1610B34}" type="slidenum">
              <a:rPr lang="en-US" smtClean="0"/>
              <a:pPr lvl="0"/>
              <a:t>91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Normalization and other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319543" cy="39193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lvl="0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Different attributes are measured on different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scales</a:t>
            </a:r>
            <a:r>
              <a:rPr lang="en-US" sz="2400" dirty="0" smtClean="0">
                <a:latin typeface="Symbol" pitchFamily="18"/>
                <a:ea typeface="Gothic" pitchFamily="2"/>
                <a:cs typeface="Lucidasans" pitchFamily="2"/>
              </a:rPr>
              <a:t> </a:t>
            </a:r>
            <a:r>
              <a:rPr lang="en-US" sz="2400" dirty="0"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be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normalized, e.g., to range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0,1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]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the actual value of attribute 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Nominal attributes: distance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assumed to be either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(values are the same) or 1 (values are different)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Common policy for missing values: assumed to be maximally distant (given normalized attributes)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938" y="2449058"/>
            <a:ext cx="2501900" cy="71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A0DC4-6D3B-4D88-9FF8-CFA531243AFA}" type="slidenum">
              <a:rPr lang="en-US" smtClean="0"/>
              <a:pPr lvl="0"/>
              <a:t>92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11235" y="-172293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Finding nearest neighbors efficiently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54743" y="1418317"/>
            <a:ext cx="7634514" cy="355212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Simplest way of finding nearest </a:t>
            </a:r>
            <a:r>
              <a:rPr lang="en-US" sz="2400" dirty="0" err="1"/>
              <a:t>neighbour</a:t>
            </a:r>
            <a:r>
              <a:rPr lang="en-US" sz="2400" dirty="0"/>
              <a:t>: linear scan of the data</a:t>
            </a:r>
          </a:p>
          <a:p>
            <a:pPr lvl="1"/>
            <a:r>
              <a:rPr lang="en-US" sz="2000" dirty="0"/>
              <a:t>Classification takes time proportional to the product of the number of instances in training and test sets</a:t>
            </a:r>
          </a:p>
          <a:p>
            <a:pPr lvl="0"/>
            <a:r>
              <a:rPr lang="en-US" sz="2400" dirty="0"/>
              <a:t>Nearest-neighbor search can be done more efficiently using appropriate data structures</a:t>
            </a:r>
          </a:p>
          <a:p>
            <a:pPr lvl="0"/>
            <a:r>
              <a:rPr lang="en-US" sz="2400" dirty="0"/>
              <a:t>We will discuss two methods that represent training data in a tree structure: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             </a:t>
            </a:r>
            <a:r>
              <a:rPr lang="en-US" sz="2400" i="1" dirty="0" err="1"/>
              <a:t>kD</a:t>
            </a:r>
            <a:r>
              <a:rPr lang="en-US" sz="2400" i="1" dirty="0"/>
              <a:t>-trees </a:t>
            </a:r>
            <a:r>
              <a:rPr lang="en-US" sz="2400" dirty="0"/>
              <a:t>and </a:t>
            </a:r>
            <a:r>
              <a:rPr lang="en-US" sz="2400" i="1" dirty="0"/>
              <a:t>ball trees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5AAEC-7143-4442-A469-ADDB62835D79}" type="slidenum">
              <a:rPr lang="en-US" smtClean="0"/>
              <a:pPr lvl="0"/>
              <a:t>93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i="1" dirty="0" err="1"/>
              <a:t>k</a:t>
            </a:r>
            <a:r>
              <a:rPr lang="en-US" sz="3600" dirty="0" err="1"/>
              <a:t>D</a:t>
            </a:r>
            <a:r>
              <a:rPr lang="en-US" sz="3600" dirty="0"/>
              <a:t>-tree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205"/>
            <a:ext cx="9144000" cy="4578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A63781-270D-407E-84FC-2253A8821665}" type="slidenum">
              <a:rPr lang="en-US" smtClean="0"/>
              <a:pPr lvl="0"/>
              <a:t>94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Using </a:t>
            </a:r>
            <a:r>
              <a:rPr lang="en-US" sz="3600" i="1" dirty="0" err="1"/>
              <a:t>k</a:t>
            </a:r>
            <a:r>
              <a:rPr lang="en-US" sz="3600" dirty="0" err="1"/>
              <a:t>D</a:t>
            </a:r>
            <a:r>
              <a:rPr lang="en-US" sz="3600" dirty="0"/>
              <a:t>-trees: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89100"/>
            <a:ext cx="3492500" cy="347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6247" y="4086598"/>
            <a:ext cx="111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uery ball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6109009" y="4193021"/>
            <a:ext cx="837238" cy="78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654E06-D652-4EE5-80CC-5E2BD44EC288}" type="slidenum">
              <a:rPr lang="en-US" smtClean="0"/>
              <a:pPr lvl="0"/>
              <a:t>95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More on </a:t>
            </a:r>
            <a:r>
              <a:rPr lang="en-US" sz="3600" i="1" dirty="0" err="1"/>
              <a:t>k</a:t>
            </a:r>
            <a:r>
              <a:rPr lang="en-US" sz="3600" dirty="0" err="1"/>
              <a:t>D</a:t>
            </a:r>
            <a:r>
              <a:rPr lang="en-US" sz="3600" dirty="0"/>
              <a:t>-trees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545209" cy="456817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Complexity depends on depth of </a:t>
            </a:r>
            <a:r>
              <a:rPr lang="en-US" sz="2400" dirty="0" smtClean="0"/>
              <a:t>the tree</a:t>
            </a:r>
            <a:r>
              <a:rPr lang="en-US" sz="2400" dirty="0"/>
              <a:t>, given by </a:t>
            </a:r>
            <a:r>
              <a:rPr lang="en-US" sz="2400" dirty="0" smtClean="0"/>
              <a:t>the logarithm </a:t>
            </a:r>
            <a:r>
              <a:rPr lang="en-US" sz="2400" dirty="0"/>
              <a:t>of number of </a:t>
            </a:r>
            <a:r>
              <a:rPr lang="en-US" sz="2400" dirty="0" smtClean="0"/>
              <a:t>nodes for a balanced tree</a:t>
            </a:r>
            <a:endParaRPr lang="en-US" sz="2400" dirty="0"/>
          </a:p>
          <a:p>
            <a:pPr lvl="0"/>
            <a:r>
              <a:rPr lang="en-US" sz="2400" dirty="0"/>
              <a:t>Amount of backtracking required depends on quality of tree (“square” vs. “skinny” nodes)</a:t>
            </a:r>
          </a:p>
          <a:p>
            <a:pPr lvl="0"/>
            <a:r>
              <a:rPr lang="en-US" sz="2400" dirty="0"/>
              <a:t>How to build a good tree? Need to find good split point and split direction</a:t>
            </a:r>
          </a:p>
          <a:p>
            <a:pPr lvl="1"/>
            <a:r>
              <a:rPr lang="en-US" sz="2000" dirty="0" smtClean="0"/>
              <a:t>Possible split </a:t>
            </a:r>
            <a:r>
              <a:rPr lang="en-US" sz="2000" dirty="0"/>
              <a:t>direction: direction with greatest variance</a:t>
            </a:r>
          </a:p>
          <a:p>
            <a:pPr lvl="1"/>
            <a:r>
              <a:rPr lang="en-US" sz="2000" dirty="0" smtClean="0"/>
              <a:t>Possible split </a:t>
            </a:r>
            <a:r>
              <a:rPr lang="en-US" sz="2000" dirty="0"/>
              <a:t>point: median value along that direction</a:t>
            </a:r>
          </a:p>
          <a:p>
            <a:pPr lvl="0"/>
            <a:r>
              <a:rPr lang="en-US" sz="2400" dirty="0"/>
              <a:t>Using value closest to mean (rather than median) can be better if data is skewed</a:t>
            </a:r>
          </a:p>
          <a:p>
            <a:pPr lvl="0"/>
            <a:r>
              <a:rPr lang="en-US" sz="2400" dirty="0"/>
              <a:t>Can apply this </a:t>
            </a:r>
            <a:r>
              <a:rPr lang="en-US" sz="2400" dirty="0" smtClean="0"/>
              <a:t>split selection strategy recursively just like in the case of decision tree learning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A45042-D4A3-4E2B-9536-818CEC99CCD9}" type="slidenum">
              <a:rPr lang="en-US" smtClean="0"/>
              <a:pPr lvl="0"/>
              <a:t>96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39061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Building trees incrementally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8286" y="1079500"/>
            <a:ext cx="7761314" cy="390337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Big advantage of instance-based learning: classifier can be updated incrementally</a:t>
            </a:r>
          </a:p>
          <a:p>
            <a:pPr lvl="1"/>
            <a:r>
              <a:rPr lang="en-US" sz="2000" dirty="0"/>
              <a:t>Just add new training instance!</a:t>
            </a:r>
          </a:p>
          <a:p>
            <a:pPr lvl="0"/>
            <a:r>
              <a:rPr lang="en-US" sz="2400" dirty="0"/>
              <a:t>Can we do the same with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-trees?</a:t>
            </a:r>
          </a:p>
          <a:p>
            <a:pPr lvl="0"/>
            <a:r>
              <a:rPr lang="en-US" sz="2400" dirty="0"/>
              <a:t>Heuristic strategy:</a:t>
            </a:r>
            <a:endParaRPr lang="en-US" sz="2800" dirty="0"/>
          </a:p>
          <a:p>
            <a:pPr lvl="1"/>
            <a:r>
              <a:rPr lang="en-US" dirty="0"/>
              <a:t>Find leaf node containing new instance</a:t>
            </a:r>
          </a:p>
          <a:p>
            <a:pPr lvl="1"/>
            <a:r>
              <a:rPr lang="en-US" dirty="0"/>
              <a:t>Place instance into leaf if leaf is empty</a:t>
            </a:r>
          </a:p>
          <a:p>
            <a:pPr lvl="1"/>
            <a:r>
              <a:rPr lang="en-US" dirty="0"/>
              <a:t>Otherwise, split leaf according to the longest dimension (to preserve </a:t>
            </a:r>
            <a:r>
              <a:rPr lang="en-US" dirty="0" err="1"/>
              <a:t>squareness</a:t>
            </a:r>
            <a:r>
              <a:rPr lang="en-US" dirty="0"/>
              <a:t>)</a:t>
            </a:r>
          </a:p>
          <a:p>
            <a:pPr lvl="0"/>
            <a:r>
              <a:rPr lang="en-US" sz="2400" dirty="0"/>
              <a:t>Tree should be re-built occasionally </a:t>
            </a:r>
            <a:r>
              <a:rPr lang="en-US" sz="2400" dirty="0" smtClean="0"/>
              <a:t>(e.g., </a:t>
            </a:r>
            <a:r>
              <a:rPr lang="en-US" sz="2400" dirty="0"/>
              <a:t>if depth grows to twice the optimum </a:t>
            </a:r>
            <a:r>
              <a:rPr lang="en-US" sz="2400" dirty="0" smtClean="0"/>
              <a:t>depth for given number of instances)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009B9-CF33-404E-86AA-7A97E2553A17}" type="slidenum">
              <a:rPr lang="en-US" smtClean="0"/>
              <a:pPr lvl="0"/>
              <a:t>97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78965" y="-186483"/>
            <a:ext cx="617723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Ball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810" y="1079500"/>
            <a:ext cx="7796790" cy="315599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Potential problem </a:t>
            </a:r>
            <a:r>
              <a:rPr lang="en-US" sz="2400" dirty="0"/>
              <a:t>in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-trees: </a:t>
            </a:r>
            <a:r>
              <a:rPr lang="en-US" sz="2400" dirty="0" smtClean="0"/>
              <a:t>corners in high-dimensional space may mean query ball intersects with many regions</a:t>
            </a:r>
            <a:endParaRPr lang="en-US" sz="2400" dirty="0"/>
          </a:p>
          <a:p>
            <a:pPr lvl="0"/>
            <a:r>
              <a:rPr lang="en-US" sz="2400" dirty="0"/>
              <a:t>Observation: no need to make sure that regions </a:t>
            </a:r>
            <a:r>
              <a:rPr lang="en-US" sz="2400" dirty="0" smtClean="0"/>
              <a:t>do not overlap, so they do not heed to be </a:t>
            </a:r>
            <a:r>
              <a:rPr lang="en-US" sz="2400" dirty="0" err="1" smtClean="0"/>
              <a:t>hyperrectangles</a:t>
            </a:r>
            <a:endParaRPr lang="en-US" sz="2400" dirty="0"/>
          </a:p>
          <a:p>
            <a:pPr lvl="0"/>
            <a:r>
              <a:rPr lang="en-US" sz="2400" dirty="0"/>
              <a:t>Can use balls (</a:t>
            </a:r>
            <a:r>
              <a:rPr lang="en-US" sz="2400" dirty="0" err="1"/>
              <a:t>hyperspheres</a:t>
            </a:r>
            <a:r>
              <a:rPr lang="en-US" sz="2400" dirty="0"/>
              <a:t>) instead of </a:t>
            </a:r>
            <a:r>
              <a:rPr lang="en-US" sz="2400" dirty="0" err="1"/>
              <a:t>hyperrectangles</a:t>
            </a:r>
            <a:endParaRPr lang="en-US" sz="2400" dirty="0"/>
          </a:p>
          <a:p>
            <a:pPr lvl="1"/>
            <a:r>
              <a:rPr lang="en-US" sz="2000" dirty="0"/>
              <a:t>A</a:t>
            </a:r>
            <a:r>
              <a:rPr lang="en-US" sz="2000" i="1" dirty="0"/>
              <a:t> ball tree</a:t>
            </a:r>
            <a:r>
              <a:rPr lang="en-US" sz="2000" dirty="0"/>
              <a:t> organizes the data into a tree of </a:t>
            </a:r>
            <a:r>
              <a:rPr lang="en-US" sz="2000" i="1" dirty="0"/>
              <a:t>k</a:t>
            </a:r>
            <a:r>
              <a:rPr lang="en-US" sz="2000" dirty="0"/>
              <a:t>-dimensional </a:t>
            </a:r>
            <a:r>
              <a:rPr lang="en-US" sz="2000" dirty="0" err="1"/>
              <a:t>hyperspheres</a:t>
            </a:r>
            <a:endParaRPr lang="en-US" sz="2000" dirty="0"/>
          </a:p>
          <a:p>
            <a:pPr lvl="1"/>
            <a:r>
              <a:rPr lang="en-US" sz="2000" dirty="0" smtClean="0"/>
              <a:t>Motivation: balls may allow </a:t>
            </a:r>
            <a:r>
              <a:rPr lang="en-US" sz="2000" dirty="0"/>
              <a:t>for a better fit to the data and thus more efficient 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FB5FD-FF4F-40D4-823D-75AC2A2C679B}" type="slidenum">
              <a:rPr lang="en-US" smtClean="0"/>
              <a:pPr lvl="0"/>
              <a:t>98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06013" y="-179388"/>
            <a:ext cx="6884987" cy="1144588"/>
          </a:xfrm>
        </p:spPr>
        <p:txBody>
          <a:bodyPr/>
          <a:lstStyle/>
          <a:p>
            <a:pPr lvl="0"/>
            <a:r>
              <a:rPr lang="en-US" dirty="0"/>
              <a:t>Ball tree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409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3C5486-A988-4817-9865-A2BE4060A1DC}" type="slidenum">
              <a:rPr lang="en-US" smtClean="0"/>
              <a:pPr lvl="0"/>
              <a:t>99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9252" y="-186483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Using ball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6229" y="1079500"/>
            <a:ext cx="8222343" cy="152426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Nearest-neighbor search is done using the same backtracking strategy as in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</a:t>
            </a:r>
          </a:p>
          <a:p>
            <a:pPr lvl="0"/>
            <a:r>
              <a:rPr lang="en-US" sz="2400" dirty="0"/>
              <a:t>Ball can be ruled out </a:t>
            </a:r>
            <a:r>
              <a:rPr lang="en-US" sz="2400" dirty="0" smtClean="0"/>
              <a:t>during search if distance </a:t>
            </a:r>
            <a:r>
              <a:rPr lang="en-US" sz="2400" dirty="0"/>
              <a:t>from target to ball's center exceeds ball's radius plus </a:t>
            </a:r>
            <a:r>
              <a:rPr lang="en-US" sz="2400" dirty="0" smtClean="0"/>
              <a:t>radius of query ball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039" y="2714357"/>
            <a:ext cx="3927589" cy="354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7906</Words>
  <Application>Microsoft Office PowerPoint</Application>
  <PresentationFormat>On-screen Show (4:3)</PresentationFormat>
  <Paragraphs>2163</Paragraphs>
  <Slides>123</Slides>
  <Notes>123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123</vt:i4>
      </vt:variant>
    </vt:vector>
  </HeadingPairs>
  <TitlesOfParts>
    <vt:vector size="141" baseType="lpstr">
      <vt:lpstr>ＭＳ Ｐゴシック</vt:lpstr>
      <vt:lpstr>Arial</vt:lpstr>
      <vt:lpstr>Arial Black</vt:lpstr>
      <vt:lpstr>Bitstream Vera Sans</vt:lpstr>
      <vt:lpstr>Calibri</vt:lpstr>
      <vt:lpstr>Calibri Light</vt:lpstr>
      <vt:lpstr>Courier New</vt:lpstr>
      <vt:lpstr>Gothic</vt:lpstr>
      <vt:lpstr>Lucidasans</vt:lpstr>
      <vt:lpstr>Symbol</vt:lpstr>
      <vt:lpstr>Tahoma</vt:lpstr>
      <vt:lpstr>Times New Roman</vt:lpstr>
      <vt:lpstr>Utopia</vt:lpstr>
      <vt:lpstr>Wingdings</vt:lpstr>
      <vt:lpstr>Office Theme</vt:lpstr>
      <vt:lpstr>Title1</vt:lpstr>
      <vt:lpstr>Equation</vt:lpstr>
      <vt:lpstr>Microsoft Equation 3.0</vt:lpstr>
      <vt:lpstr>PowerPoint Presentation</vt:lpstr>
      <vt:lpstr>Algorithms: The basic methods</vt:lpstr>
      <vt:lpstr>Simplicity first</vt:lpstr>
      <vt:lpstr>Inferring rudimentary rules</vt:lpstr>
      <vt:lpstr>Pseudo-code for 1R</vt:lpstr>
      <vt:lpstr>Evaluating the weather attributes</vt:lpstr>
      <vt:lpstr>Dealing with numeric attributes</vt:lpstr>
      <vt:lpstr>The problem of overfitting</vt:lpstr>
      <vt:lpstr>Results with overfitting avoidance</vt:lpstr>
      <vt:lpstr>Discussion of 1R</vt:lpstr>
      <vt:lpstr>Simple probabilistic modeling</vt:lpstr>
      <vt:lpstr>Probabilities for weather data</vt:lpstr>
      <vt:lpstr>Probabilities for weather data</vt:lpstr>
      <vt:lpstr>Can combine probabilities using Bayes’s rule</vt:lpstr>
      <vt:lpstr>Naïve Bayes for classification</vt:lpstr>
      <vt:lpstr>Weather data example</vt:lpstr>
      <vt:lpstr>The “zero-frequency problem”</vt:lpstr>
      <vt:lpstr>Modified probability estimates</vt:lpstr>
      <vt:lpstr>Missing values</vt:lpstr>
      <vt:lpstr>Numeric attributes</vt:lpstr>
      <vt:lpstr>Statistics for weather data</vt:lpstr>
      <vt:lpstr>Classifying a new day</vt:lpstr>
      <vt:lpstr>Probability densities</vt:lpstr>
      <vt:lpstr>Multinomial naïve Bayes I</vt:lpstr>
      <vt:lpstr>Multinomial naïve Bayes II</vt:lpstr>
      <vt:lpstr>Naïve Bayes: discussion</vt:lpstr>
      <vt:lpstr>Constructing decision trees</vt:lpstr>
      <vt:lpstr>Which attribute to select?</vt:lpstr>
      <vt:lpstr>Which attribute to select?</vt:lpstr>
      <vt:lpstr>Criterion for attribute selection</vt:lpstr>
      <vt:lpstr>Computing information</vt:lpstr>
      <vt:lpstr>Example: attribute Outlook</vt:lpstr>
      <vt:lpstr>Computing information gain</vt:lpstr>
      <vt:lpstr>Continuing to split</vt:lpstr>
      <vt:lpstr>Final decision tree</vt:lpstr>
      <vt:lpstr>Wishlist for an impurity measure</vt:lpstr>
      <vt:lpstr>Highly-branching attributes</vt:lpstr>
      <vt:lpstr>Weather data with ID code</vt:lpstr>
      <vt:lpstr>Tree stump for ID code attribute</vt:lpstr>
      <vt:lpstr>Gain ratio</vt:lpstr>
      <vt:lpstr>Computing the gain ratio</vt:lpstr>
      <vt:lpstr>All gain ratios for the weather data</vt:lpstr>
      <vt:lpstr>More on the gain ratio</vt:lpstr>
      <vt:lpstr>Discussion</vt:lpstr>
      <vt:lpstr>Covering algorithms</vt:lpstr>
      <vt:lpstr>Example: generating a rule</vt:lpstr>
      <vt:lpstr>Rules vs. trees</vt:lpstr>
      <vt:lpstr>Simple covering algorithm</vt:lpstr>
      <vt:lpstr>Selecting a test</vt:lpstr>
      <vt:lpstr>Example: contact lens data</vt:lpstr>
      <vt:lpstr>Modified rule and resulting data</vt:lpstr>
      <vt:lpstr>Further refinement</vt:lpstr>
      <vt:lpstr>Modified rule and resulting data</vt:lpstr>
      <vt:lpstr>Further refinement</vt:lpstr>
      <vt:lpstr>The final rule</vt:lpstr>
      <vt:lpstr>Pseudo-code for PRISM</vt:lpstr>
      <vt:lpstr>Rules vs. decision lists</vt:lpstr>
      <vt:lpstr>Separate and conquer rule learning</vt:lpstr>
      <vt:lpstr>Mining association rules</vt:lpstr>
      <vt:lpstr>Item sets: the basis for finding rules</vt:lpstr>
      <vt:lpstr>Weather data</vt:lpstr>
      <vt:lpstr>Item sets for weather data</vt:lpstr>
      <vt:lpstr>Generating rules from an item set</vt:lpstr>
      <vt:lpstr>Rules for weather data</vt:lpstr>
      <vt:lpstr>Example rules from the same item set</vt:lpstr>
      <vt:lpstr>Generating item sets efficiently</vt:lpstr>
      <vt:lpstr>Example</vt:lpstr>
      <vt:lpstr>Algorithm for finding item sets</vt:lpstr>
      <vt:lpstr>Generating rules efficiently</vt:lpstr>
      <vt:lpstr>Example</vt:lpstr>
      <vt:lpstr>Algorithm for finding association rules</vt:lpstr>
      <vt:lpstr>Association rules: discussion</vt:lpstr>
      <vt:lpstr>Other issues</vt:lpstr>
      <vt:lpstr>Linear models: linear regression</vt:lpstr>
      <vt:lpstr>Minimizing the squared error</vt:lpstr>
      <vt:lpstr>Classification</vt:lpstr>
      <vt:lpstr>Linear models: logistic regression</vt:lpstr>
      <vt:lpstr>Logit transformation</vt:lpstr>
      <vt:lpstr>Example logistic regression model</vt:lpstr>
      <vt:lpstr>Maximum likelihood</vt:lpstr>
      <vt:lpstr>Multiple classes</vt:lpstr>
      <vt:lpstr>Pairwise classification</vt:lpstr>
      <vt:lpstr>Linear models are hyperplanes</vt:lpstr>
      <vt:lpstr>Linear models: the perceptron</vt:lpstr>
      <vt:lpstr>The algorithm</vt:lpstr>
      <vt:lpstr>Perceptron as a neural network</vt:lpstr>
      <vt:lpstr>Linear models: Winnow</vt:lpstr>
      <vt:lpstr>The algorithm</vt:lpstr>
      <vt:lpstr>Balanced Winnow</vt:lpstr>
      <vt:lpstr>Instance-based learning</vt:lpstr>
      <vt:lpstr>Normalization and other issues</vt:lpstr>
      <vt:lpstr>Finding nearest neighbors efficiently</vt:lpstr>
      <vt:lpstr>kD-tree example</vt:lpstr>
      <vt:lpstr>Using kD-trees: example</vt:lpstr>
      <vt:lpstr>More on kD-trees</vt:lpstr>
      <vt:lpstr>Building trees incrementally</vt:lpstr>
      <vt:lpstr>Ball trees</vt:lpstr>
      <vt:lpstr>Ball tree example</vt:lpstr>
      <vt:lpstr>Using ball trees</vt:lpstr>
      <vt:lpstr>Building ball trees</vt:lpstr>
      <vt:lpstr>Discussion of nearest-neighbor learning</vt:lpstr>
      <vt:lpstr>Clustering</vt:lpstr>
      <vt:lpstr>The k-means algorithm</vt:lpstr>
      <vt:lpstr>The k-means algorithm: example</vt:lpstr>
      <vt:lpstr>Discussion</vt:lpstr>
      <vt:lpstr>Faster distance calculations</vt:lpstr>
      <vt:lpstr>Example scenario (using a ball tree)</vt:lpstr>
      <vt:lpstr>Choosing the number of clusters</vt:lpstr>
      <vt:lpstr>Hierarchical clustering</vt:lpstr>
      <vt:lpstr>Example: complete linkage</vt:lpstr>
      <vt:lpstr>Example: single linkage</vt:lpstr>
      <vt:lpstr>Incremental clustering</vt:lpstr>
      <vt:lpstr>Clustering the weather data I</vt:lpstr>
      <vt:lpstr>PowerPoint Presentation</vt:lpstr>
      <vt:lpstr>PowerPoint Presentation</vt:lpstr>
      <vt:lpstr>PowerPoint Presentation</vt:lpstr>
      <vt:lpstr>PowerPoint Presentation</vt:lpstr>
      <vt:lpstr>The category utility measure</vt:lpstr>
      <vt:lpstr>Numeric attributes?</vt:lpstr>
      <vt:lpstr>Multi-instance learning</vt:lpstr>
      <vt:lpstr>Aggregating the input</vt:lpstr>
      <vt:lpstr>Aggregating the output</vt:lpstr>
      <vt:lpstr>Some final comments on the basic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eibe</dc:creator>
  <cp:lastModifiedBy>Rasheed</cp:lastModifiedBy>
  <cp:revision>108</cp:revision>
  <cp:lastPrinted>2017-09-05T17:51:42Z</cp:lastPrinted>
  <dcterms:created xsi:type="dcterms:W3CDTF">2006-02-23T21:06:32Z</dcterms:created>
  <dcterms:modified xsi:type="dcterms:W3CDTF">2017-09-18T17:48:44Z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