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70" r:id="rId14"/>
    <p:sldId id="281" r:id="rId15"/>
    <p:sldId id="283" r:id="rId16"/>
    <p:sldId id="282" r:id="rId17"/>
  </p:sldIdLst>
  <p:sldSz cx="9144000" cy="6858000" type="screen4x3"/>
  <p:notesSz cx="7304088" cy="9590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D511188A-DD17-4B99-A05F-AE6C5A561797}" type="slidenum"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817619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254600" y="728640"/>
            <a:ext cx="4794840" cy="35960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30440" y="4555440"/>
            <a:ext cx="5843160" cy="431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fld id="{17CDB8E7-873E-49B3-98C4-BB357FC5284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73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88D72C18-E7DC-4DAE-BD26-70E8932D49A9}" type="slidenum"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3520" y="71856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9720" y="455472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21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05D2C7A-50FB-4473-A043-34005D7DB122}" type="slidenum">
              <a:t>10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15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6265FFE-AD6A-4247-ACEE-B0249E26A60B}" type="slidenum">
              <a:t>11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80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A6FA7BE-663E-4F3E-ADC8-FD2760BEEAA4}" type="slidenum">
              <a:t>12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03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F0AE677-E742-4052-A8DA-737013C64CD0}" type="slidenum">
              <a:t>13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83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F0AE677-E742-4052-A8DA-737013C64CD0}" type="slidenum">
              <a:t>14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830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48204E8-5568-49D0-8344-BCF3621478C6}" type="slidenum">
              <a:t>15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7BB1143-8DEE-4FC8-8CFD-A8E202807D91}" type="slidenum">
              <a:t>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3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3197980-A3F2-4942-8477-A1F6AEE6E2FD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64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B7CAEAC-1540-466F-AA7B-7202D0422B3D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01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F67BBF8-23CD-4D39-81EB-85FD6BF9C411}" type="slidenum">
              <a:t>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47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C026E45-95B8-40D1-8D91-64265ED55718}" type="slidenum">
              <a:t>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33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F4C0403-C00D-4EC3-B36C-CE4E36311B78}" type="slidenum">
              <a:t>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24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7A4764C-D7E4-49CC-BE56-13689114560C}" type="slidenum">
              <a:t>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52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FEA8E71-23CB-4102-90BF-A56612CCCA3A}" type="slidenum">
              <a:t>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58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C46D-3ACE-254C-964D-F18E44ADC973}" type="datetime1">
              <a:rPr lang="en-NZ" smtClean="0"/>
              <a:t>13/11/2017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09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DBE8-D27E-EF4D-9032-02331296BC6E}" type="datetime1">
              <a:rPr lang="en-NZ" smtClean="0"/>
              <a:t>13/11/2017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110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EE95-A16C-A84D-9CD3-DFD54E10F7F4}" type="datetime1">
              <a:rPr lang="en-NZ" smtClean="0"/>
              <a:t>13/11/2017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5038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398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282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655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3976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3976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017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3827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7221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225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355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E533-9C34-2247-B458-D77FA74EBB7D}" type="datetime1">
              <a:rPr lang="en-NZ" smtClean="0"/>
              <a:t>13/11/2017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519768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077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288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30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30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758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5885-5BC7-FA43-9B57-6FB52E2B1A59}" type="datetime1">
              <a:rPr lang="en-NZ" smtClean="0"/>
              <a:t>13/11/2017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265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BFC1-5F2E-FE46-A36D-A20AAAEF2BF5}" type="datetime1">
              <a:rPr lang="en-NZ" smtClean="0"/>
              <a:t>13/11/2017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304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D3A6-6EA6-D241-8D8C-F2AE6F0A5C87}" type="datetime1">
              <a:rPr lang="en-NZ" smtClean="0"/>
              <a:t>13/11/2017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9070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44FA-9117-7743-998B-854B12D5F551}" type="datetime1">
              <a:rPr lang="en-NZ" smtClean="0"/>
              <a:t>13/11/2017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3737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F12-9F0B-5B4B-860F-10BE20A7C5C8}" type="datetime1">
              <a:rPr lang="en-NZ" smtClean="0"/>
              <a:t>13/11/2017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150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208-4C57-EE42-B3C2-299EC969159E}" type="datetime1">
              <a:rPr lang="en-NZ" smtClean="0"/>
              <a:t>13/11/2017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483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9934-5530-C049-8885-AE4E55CC8E3D}" type="datetime1">
              <a:rPr lang="en-NZ" smtClean="0"/>
              <a:t>13/11/2017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1716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7111B-9274-E740-8D8C-FD3A10CAAC92}" type="datetime1">
              <a:rPr lang="en-NZ" smtClean="0"/>
              <a:t>13/11/2017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3929-19F2-429B-ADDC-CA064EDFCD1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2514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sz="4000" b="0" i="0" u="none" strike="noStrike" baseline="0">
          <a:ln>
            <a:noFill/>
          </a:ln>
          <a:solidFill>
            <a:srgbClr val="008000"/>
          </a:solidFill>
          <a:latin typeface="Arial Black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799"/>
        </a:spcBef>
        <a:spcAft>
          <a:spcPts val="0"/>
        </a:spcAft>
        <a:tabLst>
          <a:tab pos="457200" algn="l"/>
          <a:tab pos="1371599" algn="l"/>
          <a:tab pos="2286000" algn="l"/>
          <a:tab pos="3200400" algn="l"/>
          <a:tab pos="4114800" algn="l"/>
          <a:tab pos="5029200" algn="l"/>
          <a:tab pos="5943600" algn="l"/>
          <a:tab pos="6858000" algn="l"/>
          <a:tab pos="7772400" algn="l"/>
          <a:tab pos="8686800" algn="l"/>
          <a:tab pos="9601200" algn="l"/>
        </a:tabLst>
        <a:defRPr lang="en-US" sz="3200" b="0" i="0" u="none" strike="noStrike" baseline="0">
          <a:ln>
            <a:noFill/>
          </a:ln>
          <a:solidFill>
            <a:srgbClr val="008000"/>
          </a:solidFill>
          <a:latin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-360" y="990000"/>
            <a:ext cx="9144000" cy="809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5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Data </a:t>
            </a:r>
            <a:r>
              <a:rPr lang="en-AU" sz="5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Mining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Practical Machine Learning Tools and Techniques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Slides for Chapter 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12,</a:t>
            </a:r>
            <a:r>
              <a:rPr lang="en-AU" sz="2400" b="0" i="0" u="none" strike="noStrike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Ensemble learning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400" baseline="0" dirty="0"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</a:t>
            </a: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of </a:t>
            </a:r>
            <a:r>
              <a:rPr lang="en-AU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Data Mining</a:t>
            </a: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by I. H. Witten, E. 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Frank,</a:t>
            </a:r>
            <a:endParaRPr lang="en-AU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M. A. 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Hall and C. J. Pal</a:t>
            </a: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daBoost.M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 smtClean="0"/>
              <a:t>Boosting using AdaBoost.M1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37720" y="1486011"/>
            <a:ext cx="7620120" cy="2731680"/>
          </a:xfrm>
          <a:prstGeom prst="rect">
            <a:avLst/>
          </a:prstGeom>
          <a:solidFill>
            <a:srgbClr val="CCFFCC"/>
          </a:solidFill>
          <a:ln w="6480">
            <a:solidFill>
              <a:srgbClr val="008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Assign equal weight to each training instance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For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iterations: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Apply learning algorithm to weighted dataset,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	store resulting model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Compute model’s error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on weighted dataset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If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= 0 or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Symbol" pitchFamily="18"/>
                <a:ea typeface="Symbol" pitchFamily="2"/>
                <a:cs typeface="Symbol" pitchFamily="2"/>
              </a:rPr>
              <a:t>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0.5: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  Terminate model generation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For each instance in dataset: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  If classified correctly by model: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     Multiply instance’s weight by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/(1-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)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Normalize weight of all instances</a:t>
            </a:r>
          </a:p>
        </p:txBody>
      </p:sp>
      <p:sp>
        <p:nvSpPr>
          <p:cNvPr id="4" name="Freeform 3"/>
          <p:cNvSpPr/>
          <p:nvPr/>
        </p:nvSpPr>
        <p:spPr>
          <a:xfrm>
            <a:off x="838080" y="1030611"/>
            <a:ext cx="7239240" cy="543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Model generation</a:t>
            </a:r>
          </a:p>
        </p:txBody>
      </p:sp>
      <p:sp>
        <p:nvSpPr>
          <p:cNvPr id="5" name="Freeform 4"/>
          <p:cNvSpPr/>
          <p:nvPr/>
        </p:nvSpPr>
        <p:spPr>
          <a:xfrm>
            <a:off x="838080" y="4672731"/>
            <a:ext cx="7239240" cy="543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Classification</a:t>
            </a:r>
          </a:p>
        </p:txBody>
      </p:sp>
      <p:sp>
        <p:nvSpPr>
          <p:cNvPr id="6" name="Freeform 5"/>
          <p:cNvSpPr/>
          <p:nvPr/>
        </p:nvSpPr>
        <p:spPr>
          <a:xfrm>
            <a:off x="838080" y="5140731"/>
            <a:ext cx="7620120" cy="1289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FFCC"/>
          </a:solidFill>
          <a:ln w="6480">
            <a:solidFill>
              <a:srgbClr val="008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Assign weight = 0 to all classes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For each of the </a:t>
            </a:r>
            <a:r>
              <a:rPr lang="en-AU" sz="1800" b="1" i="1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(or less) models: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For the class this model predicts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	add –log </a:t>
            </a:r>
            <a:r>
              <a:rPr lang="en-AU" sz="1800" b="1" i="1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/(1-</a:t>
            </a:r>
            <a:r>
              <a:rPr lang="en-AU" sz="1800" b="1" i="1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) to this class’s weight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Return class with highest weight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10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ore on boos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 smtClean="0"/>
              <a:t>Comments on AdaBoost.M1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48639" y="825480"/>
            <a:ext cx="7981527" cy="573622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Boosting needs weights … but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c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an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adapt learning algorithm ... </a:t>
            </a:r>
            <a:r>
              <a:rPr lang="en-US" sz="24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o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r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c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an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apply boosting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without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weights: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R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esample data with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probability determined by weights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isadvantage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: not all instances are used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A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dvantage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: if error &gt; 0.5, can resample again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The AdaBoost.M1 boosting algorithm s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tems from work in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computational learning theory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Theoretical result: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T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raining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error decreases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exponentially as iterations are performed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Other theoretical results: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W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orks well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if base classifiers are not too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complex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and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t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heir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error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does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not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become too large too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quickly as more iterations are performed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11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More </a:t>
            </a:r>
            <a:r>
              <a:rPr lang="en-US" sz="3600" dirty="0" smtClean="0"/>
              <a:t>comments on boosting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93889" y="970556"/>
            <a:ext cx="8099778" cy="5334193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Continue boosting after training error = 0?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Puzzling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fact: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generalization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error continues to decrease!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Seems to contradict Occam’s Razor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Possible e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xplanation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: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consider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margin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(confidence), not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just error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A possible definition of </a:t>
            </a:r>
            <a:r>
              <a:rPr lang="en-US" sz="2000" i="1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margin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: 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ifference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between estimated probability for true class and nearest other class (between –1 and 1)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Margin continues to 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in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crease with more iterations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AdaBoost.M1 works well with so-called </a:t>
            </a:r>
            <a:r>
              <a:rPr lang="en-US" sz="2400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weak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learners; only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condition: error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does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not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exceed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0.5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Example of weak learner: decision stump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 practice, boosting sometimes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overfits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if too many iterations are performed (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 contrast to bagging)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12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tac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820811" y="-77788"/>
            <a:ext cx="496437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Stacking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080000"/>
            <a:ext cx="8820000" cy="4939471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Question: h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ow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to build a </a:t>
            </a:r>
            <a:r>
              <a:rPr lang="en-US" sz="2400" b="0" i="1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heterogeneous </a:t>
            </a:r>
            <a:r>
              <a:rPr lang="en-US" sz="2400" b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ensemble consisting of different types of models (e.g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., decision tree and neural network)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Problem: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models can be vastly different in accuracy</a:t>
            </a:r>
            <a:endParaRPr lang="en-US" sz="2400" b="0" i="0" u="none" strike="noStrike" baseline="0" dirty="0" smtClean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Idea: t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combine predictions of base learners,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do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1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not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just vote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,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instead, use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meta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learner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 stacking, the base learners are also called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level-0 models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Meta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learner is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called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level-1 model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Predictions of base learners are input to meta learner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Base learners are usually different 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learning schemes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Caveat: cannot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use predictions on training data to generate data for level-1 model!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Instead use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scheme based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on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cross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-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validation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13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128889" y="-84844"/>
            <a:ext cx="6773333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 smtClean="0"/>
              <a:t>Generating the level-1 training data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080000"/>
            <a:ext cx="8403167" cy="4996153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Training data for level-1 model contains predictions of level-0 models as attributes; class attribute remains the same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Problem: we c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annot use the level-0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models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predictions on their </a:t>
            </a:r>
            <a:r>
              <a:rPr lang="en-US" sz="2400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training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data to obtain attribute values for the level-1 data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Assume we have a perfect rote learner as one of the level-0 learner </a:t>
            </a:r>
            <a:endParaRPr lang="en-US" sz="2000" dirty="0"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Then, the level-1 learner will learn to simply predict this level-0’s learners predictions, rendering the ensemble pointless</a:t>
            </a:r>
          </a:p>
          <a:p>
            <a:pPr marL="342900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To solve this, we generate the level-1 training data by running a </a:t>
            </a:r>
            <a:r>
              <a:rPr lang="en-US" sz="2400" i="1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cross-validation 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for each of the level-0 algorithms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Then, the predictions (and actual class values) obtained for the </a:t>
            </a:r>
            <a:r>
              <a:rPr lang="en-US" sz="2000" i="1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test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instances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 encountered during the cross-validation are collected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This pooled data obtained from the cross-validation for each level-0 model is used to train the level-1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927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ore on stac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More on stacking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9223" y="1255989"/>
            <a:ext cx="8099778" cy="48652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Stacking is hard to analyze theoretically: “black magic”</a:t>
            </a:r>
            <a:endParaRPr lang="en-US" sz="2400" b="0" i="0" u="none" strike="noStrike" baseline="0" dirty="0" smtClean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If the base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learners can output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class probabilities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, use those as input to meta learner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instead of plain classifications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Makes more information available to the level-</a:t>
            </a: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 learner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Important question: w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hich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algorithm to use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as the meta learner (aka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level-1 learner)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?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 principle, any learning scheme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In practice, p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refer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“relatively global, smooth”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models because</a:t>
            </a:r>
            <a:endParaRPr lang="en-US" sz="2000" dirty="0"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b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ase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learners do most of the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work and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3" indent="-342900" hangingPunct="0">
              <a:spcBef>
                <a:spcPts val="499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this r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educes the risk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of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overfitting</a:t>
            </a:r>
            <a:endParaRPr lang="en-US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Note that s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tacking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can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be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trivially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applied to numeric prediction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too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15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Engineering the input and outp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NZ" sz="3600" dirty="0"/>
              <a:t>Ensemble </a:t>
            </a:r>
            <a:r>
              <a:rPr lang="en-NZ" sz="4000" dirty="0"/>
              <a:t>learning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110" y="1080000"/>
            <a:ext cx="8748889" cy="260652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12.1 Combining </a:t>
            </a:r>
            <a:r>
              <a:rPr lang="en-NZ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multiple models</a:t>
            </a:r>
          </a:p>
          <a:p>
            <a:pPr marL="742950" lvl="2" indent="-28575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The basic </a:t>
            </a:r>
            <a:r>
              <a:rPr lang="en-NZ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idea</a:t>
            </a:r>
            <a:endParaRPr lang="en-NZ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12.2 Bagging</a:t>
            </a:r>
            <a:endParaRPr lang="en-NZ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742950" lvl="2" indent="-285750" hangingPunct="0">
              <a:spcBef>
                <a:spcPts val="499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Bias-variance decomposition, bagging with </a:t>
            </a:r>
            <a:r>
              <a:rPr lang="en-NZ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costs</a:t>
            </a:r>
            <a:endParaRPr lang="en-NZ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12.4 Boosting</a:t>
            </a:r>
            <a:endParaRPr lang="en-NZ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742950" lvl="2" indent="-285750" hangingPunct="0">
              <a:spcBef>
                <a:spcPts val="499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AdaBoost, the power of </a:t>
            </a:r>
            <a:r>
              <a:rPr lang="en-NZ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boosting</a:t>
            </a:r>
            <a:endParaRPr lang="en-NZ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12.7 Stacking</a:t>
            </a:r>
            <a:endParaRPr lang="en-NZ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“Meta” learning sche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Combining multiple models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8761" y="1516944"/>
            <a:ext cx="7543799" cy="321938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457200" marR="0" lvl="0" indent="-457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Basic idea: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build different “experts”, let them vote</a:t>
            </a:r>
          </a:p>
          <a:p>
            <a:pPr marL="457200" marR="0" lvl="0" indent="-457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Advantage: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often improves predictive performance</a:t>
            </a:r>
          </a:p>
          <a:p>
            <a:pPr marL="457200" marR="0" lvl="0" indent="-457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Disadvantage: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usually produces output that is very hard to analyze</a:t>
            </a:r>
          </a:p>
          <a:p>
            <a:pPr marL="800100" lvl="2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there are approaches that aim to produce a single comprehensible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3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agg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Bagging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2057" y="1474819"/>
            <a:ext cx="7543799" cy="441073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Combining predictions by voting/averaging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Each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model receives equal weight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“Idealized” version: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Sample several training sets of size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</a:t>
            </a:r>
            <a:b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(instead of just having one training set of size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)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Build a classifier for each training set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Combine the classifiers’ predictions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Learning scheme is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unstable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800" b="1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→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/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almost always improves performance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Unstable learner: small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change in training data can make big change in model (e.g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., when learning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decision trees)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4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ias-variance decom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Bias-variance decomposition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5057" y="924379"/>
            <a:ext cx="8064498" cy="570134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The </a:t>
            </a:r>
            <a:r>
              <a:rPr lang="en-US" sz="2400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bias-variance</a:t>
            </a:r>
            <a:r>
              <a:rPr lang="en-US" sz="2400" b="0" i="1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decomposition 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is </a:t>
            </a:r>
            <a:r>
              <a:rPr lang="en-US" sz="24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u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sed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to analyze how much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restriction to a single training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set affects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performance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Assume we have the idealized ensemble classifier discussed on the previous slide</a:t>
            </a:r>
            <a:endParaRPr lang="en-US" sz="2400" b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We can decompose the expected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error of any individual ensemble member</a:t>
            </a:r>
            <a:r>
              <a:rPr lang="en-US" sz="2400" b="0" i="1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as follows: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1252439" algn="l"/>
                <a:tab pos="1714319" algn="l"/>
                <a:tab pos="2628720" algn="l"/>
                <a:tab pos="3543120" algn="l"/>
                <a:tab pos="4457520" algn="l"/>
                <a:tab pos="5371920" algn="l"/>
                <a:tab pos="6286319" algn="l"/>
                <a:tab pos="7200720" algn="l"/>
                <a:tab pos="8115119" algn="l"/>
                <a:tab pos="9029519" algn="l"/>
              </a:tabLst>
            </a:pP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Bias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=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expected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error of the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ensemble classifier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on new data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1252439" algn="l"/>
                <a:tab pos="1714319" algn="l"/>
                <a:tab pos="2628720" algn="l"/>
                <a:tab pos="3543120" algn="l"/>
                <a:tab pos="4457520" algn="l"/>
                <a:tab pos="5371920" algn="l"/>
                <a:tab pos="6286319" algn="l"/>
                <a:tab pos="7200720" algn="l"/>
                <a:tab pos="8115119" algn="l"/>
                <a:tab pos="9029519" algn="l"/>
              </a:tabLst>
            </a:pP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Variance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=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component of the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expected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error due to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the</a:t>
            </a: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particular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training set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being used to built our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classifier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Total expected error </a:t>
            </a: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=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bias +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variance</a:t>
            </a:r>
          </a:p>
          <a:p>
            <a:pPr marL="342900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Note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(A): we assume noise inherent in the data is part of the bias component as it cannot normally be measured</a:t>
            </a:r>
          </a:p>
          <a:p>
            <a:pPr marL="342900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aseline="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Note (B): multiple versions of this decomposition exist for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 zero-one loss but the basic idea is always the same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5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ore on bagg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More on bagging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9999" y="988278"/>
            <a:ext cx="8410057" cy="547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The idealized version of b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agging improves performance because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it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eliminates the </a:t>
            </a:r>
            <a:r>
              <a:rPr lang="en-US" sz="2400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variance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component of the error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Note: in some pathological hypothetical situations the overall error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may increase when zero-one loss is used (i.e., there is negative “variance”)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1257300" lvl="3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The bias-variance decomposition was originally only known for numeric prediction with squared error where the error </a:t>
            </a:r>
            <a:r>
              <a:rPr lang="en-US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never</a:t>
            </a:r>
            <a:r>
              <a:rPr lang="en-US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increases</a:t>
            </a:r>
            <a:endParaRPr lang="en-US" b="0" i="0" u="none" strike="noStrike" baseline="0" dirty="0" smtClean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Problem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: we only have one dataset!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Solution: generate new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datasets of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size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by sampling from 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the original dataset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with </a:t>
            </a:r>
            <a:r>
              <a:rPr lang="en-US" sz="2400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replacement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This is what </a:t>
            </a:r>
            <a:r>
              <a:rPr lang="en-US" sz="2400" i="1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bagging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 does and even though the datasets are all dependent, bagging often reduces variance, and, thus, error</a:t>
            </a:r>
            <a:endParaRPr lang="en-US" sz="2400" b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Can be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applied to numeric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prediction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and classification</a:t>
            </a:r>
            <a:endParaRPr lang="en-US" sz="2000" b="0" i="0" u="none" strike="noStrike" baseline="0" dirty="0" smtClean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C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an help a lot if the data is noisy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Usually, the more classifiers the 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better, with diminishing returns</a:t>
            </a:r>
            <a:endParaRPr lang="en-US" sz="2000" dirty="0">
              <a:solidFill>
                <a:srgbClr val="000000"/>
              </a:solidFill>
              <a:ea typeface="Gothic" pitchFamily="2"/>
              <a:cs typeface="Lucidasans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6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agging classifi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dirty="0"/>
              <a:t>Bagging </a:t>
            </a:r>
            <a:r>
              <a:rPr lang="en-US" dirty="0"/>
              <a:t>classifiers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7720" y="1752119"/>
            <a:ext cx="7620120" cy="1600560"/>
          </a:xfrm>
          <a:prstGeom prst="rect">
            <a:avLst/>
          </a:prstGeom>
          <a:solidFill>
            <a:srgbClr val="CCFFCC"/>
          </a:solidFill>
          <a:ln w="6480">
            <a:solidFill>
              <a:srgbClr val="008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Let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n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be the number of instances in the training data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For each of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iterations: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Sample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n 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instances from training </a:t>
            </a:r>
            <a:r>
              <a:rPr lang="en-US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set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	(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with replacement)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Apply learning algorithm to the sample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Store resulting model</a:t>
            </a:r>
          </a:p>
        </p:txBody>
      </p:sp>
      <p:sp>
        <p:nvSpPr>
          <p:cNvPr id="4" name="Freeform 3"/>
          <p:cNvSpPr/>
          <p:nvPr/>
        </p:nvSpPr>
        <p:spPr>
          <a:xfrm>
            <a:off x="838080" y="4419720"/>
            <a:ext cx="7620120" cy="838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FFCC"/>
          </a:solidFill>
          <a:ln w="6480">
            <a:solidFill>
              <a:srgbClr val="008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For each of the </a:t>
            </a:r>
            <a:r>
              <a:rPr lang="en-AU" sz="1800" b="1" i="1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 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models: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Predict class of instance using model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Return class that is predicted most often</a:t>
            </a:r>
          </a:p>
        </p:txBody>
      </p:sp>
      <p:sp>
        <p:nvSpPr>
          <p:cNvPr id="5" name="Freeform 4"/>
          <p:cNvSpPr/>
          <p:nvPr/>
        </p:nvSpPr>
        <p:spPr>
          <a:xfrm>
            <a:off x="838080" y="1295280"/>
            <a:ext cx="7239240" cy="546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Model generation</a:t>
            </a:r>
          </a:p>
        </p:txBody>
      </p:sp>
      <p:sp>
        <p:nvSpPr>
          <p:cNvPr id="6" name="Freeform 5"/>
          <p:cNvSpPr/>
          <p:nvPr/>
        </p:nvSpPr>
        <p:spPr>
          <a:xfrm>
            <a:off x="838080" y="3949560"/>
            <a:ext cx="7239240" cy="546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Classification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7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39333" y="-158222"/>
            <a:ext cx="688498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Bagging with costs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49110" y="1079500"/>
            <a:ext cx="7580489" cy="4110869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Bagging </a:t>
            </a:r>
            <a:r>
              <a:rPr lang="en-US" sz="2400" dirty="0" err="1"/>
              <a:t>unpruned</a:t>
            </a:r>
            <a:r>
              <a:rPr lang="en-US" sz="2400" dirty="0"/>
              <a:t> decision trees </a:t>
            </a:r>
            <a:r>
              <a:rPr lang="en-US" sz="2400" dirty="0" smtClean="0"/>
              <a:t>is known </a:t>
            </a:r>
            <a:r>
              <a:rPr lang="en-US" sz="2400" dirty="0"/>
              <a:t>to produce good probability estimates</a:t>
            </a:r>
          </a:p>
          <a:p>
            <a:pPr lvl="1"/>
            <a:r>
              <a:rPr lang="en-US" sz="2000" dirty="0"/>
              <a:t>Where, instead of voting, the individual classifiers' probability estimates are averaged</a:t>
            </a:r>
          </a:p>
          <a:p>
            <a:pPr lvl="1"/>
            <a:r>
              <a:rPr lang="en-US" sz="2000" dirty="0"/>
              <a:t>Note: this can also improve the </a:t>
            </a:r>
            <a:r>
              <a:rPr lang="en-US" sz="2000" dirty="0" smtClean="0"/>
              <a:t>zero-one loss</a:t>
            </a:r>
            <a:endParaRPr lang="en-US" sz="2000" dirty="0"/>
          </a:p>
          <a:p>
            <a:pPr lvl="0"/>
            <a:r>
              <a:rPr lang="en-US" sz="2400" dirty="0"/>
              <a:t>Can use this with </a:t>
            </a:r>
            <a:r>
              <a:rPr lang="en-US" sz="2400" dirty="0" smtClean="0"/>
              <a:t>the minimum</a:t>
            </a:r>
            <a:r>
              <a:rPr lang="en-US" sz="2400" dirty="0"/>
              <a:t>-expected cost approach for learning problems with </a:t>
            </a:r>
            <a:r>
              <a:rPr lang="en-US" sz="2400" dirty="0" smtClean="0"/>
              <a:t>costs</a:t>
            </a:r>
          </a:p>
          <a:p>
            <a:pPr lvl="1"/>
            <a:r>
              <a:rPr lang="en-US" sz="2000" dirty="0" smtClean="0"/>
              <a:t>Note that the minimum-expected cost approach requires accurate probabilities to work well</a:t>
            </a:r>
            <a:endParaRPr lang="en-US" sz="2000" dirty="0"/>
          </a:p>
          <a:p>
            <a:pPr lvl="0"/>
            <a:r>
              <a:rPr lang="en-US" sz="2400" dirty="0"/>
              <a:t>Problem: </a:t>
            </a:r>
            <a:r>
              <a:rPr lang="en-US" sz="2400" dirty="0" smtClean="0"/>
              <a:t>ensemble classifier is not </a:t>
            </a:r>
            <a:r>
              <a:rPr lang="en-US" sz="2400" dirty="0"/>
              <a:t>interpretable</a:t>
            </a:r>
          </a:p>
          <a:p>
            <a:pPr lvl="1"/>
            <a:r>
              <a:rPr lang="en-US" sz="2000" i="1" dirty="0" err="1"/>
              <a:t>MetaCost</a:t>
            </a:r>
            <a:r>
              <a:rPr lang="en-US" sz="2000" i="1" dirty="0"/>
              <a:t> </a:t>
            </a:r>
            <a:r>
              <a:rPr lang="en-US" sz="2000" dirty="0"/>
              <a:t>re-labels </a:t>
            </a:r>
            <a:r>
              <a:rPr lang="en-US" sz="2000" dirty="0" smtClean="0"/>
              <a:t>the training </a:t>
            </a:r>
            <a:r>
              <a:rPr lang="en-US" sz="2000" dirty="0"/>
              <a:t>data using bagging with costs and then builds </a:t>
            </a:r>
            <a:r>
              <a:rPr lang="en-US" sz="2000" dirty="0" smtClean="0"/>
              <a:t>a single tree from this data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8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oos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Boosting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3540" y="1213655"/>
            <a:ext cx="7543799" cy="487547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Bagging can easily be parallelized because ensemble members are created independently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Boosting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is an 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alternative approach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Also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uses voting/averaging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But: w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eights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models according to performance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Iterative: new models are influenced by performance of previously built ones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Encourage new model to become an “expert” for instances misclassified by earlier models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Intuitive justification: models should be experts that complement each other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Many variants of boosting exist, we cover a couple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9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../416.otp</Template>
  <TotalTime>616</TotalTime>
  <Words>1009</Words>
  <Application>Microsoft Office PowerPoint</Application>
  <PresentationFormat>On-screen Show (4:3)</PresentationFormat>
  <Paragraphs>178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Arial</vt:lpstr>
      <vt:lpstr>Arial Black</vt:lpstr>
      <vt:lpstr>Bitstream Vera Sans</vt:lpstr>
      <vt:lpstr>Calibri</vt:lpstr>
      <vt:lpstr>Calibri Light</vt:lpstr>
      <vt:lpstr>Courier New</vt:lpstr>
      <vt:lpstr>Gothic</vt:lpstr>
      <vt:lpstr>Lucidasans</vt:lpstr>
      <vt:lpstr>Symbol</vt:lpstr>
      <vt:lpstr>Tahoma</vt:lpstr>
      <vt:lpstr>Times New Roman</vt:lpstr>
      <vt:lpstr>Utopia</vt:lpstr>
      <vt:lpstr>Office Theme</vt:lpstr>
      <vt:lpstr>Title1</vt:lpstr>
      <vt:lpstr>PowerPoint Presentation</vt:lpstr>
      <vt:lpstr>Ensemble learning</vt:lpstr>
      <vt:lpstr>Combining multiple models</vt:lpstr>
      <vt:lpstr>Bagging</vt:lpstr>
      <vt:lpstr>Bias-variance decomposition</vt:lpstr>
      <vt:lpstr>More on bagging</vt:lpstr>
      <vt:lpstr>Bagging classifiers</vt:lpstr>
      <vt:lpstr>Bagging with costs</vt:lpstr>
      <vt:lpstr>Boosting</vt:lpstr>
      <vt:lpstr>Boosting using AdaBoost.M1</vt:lpstr>
      <vt:lpstr>Comments on AdaBoost.M1</vt:lpstr>
      <vt:lpstr>More comments on boosting</vt:lpstr>
      <vt:lpstr>Stacking</vt:lpstr>
      <vt:lpstr>Generating the level-1 training data</vt:lpstr>
      <vt:lpstr>More on stacking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Eibe Frank</dc:creator>
  <cp:lastModifiedBy>Rasheed</cp:lastModifiedBy>
  <cp:revision>46</cp:revision>
  <dcterms:created xsi:type="dcterms:W3CDTF">2006-03-03T17:32:48Z</dcterms:created>
  <dcterms:modified xsi:type="dcterms:W3CDTF">2017-11-13T18:04:26Z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