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7" r:id="rId3"/>
    <p:sldId id="259" r:id="rId4"/>
    <p:sldId id="258" r:id="rId5"/>
    <p:sldId id="262" r:id="rId6"/>
    <p:sldId id="263" r:id="rId7"/>
    <p:sldId id="260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98" r:id="rId31"/>
    <p:sldId id="299" r:id="rId32"/>
    <p:sldId id="288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4033958" cy="350268"/>
          </a:xfrm>
          <a:prstGeom prst="rect">
            <a:avLst/>
          </a:prstGeom>
          <a:noFill/>
          <a:ln>
            <a:noFill/>
          </a:ln>
        </p:spPr>
        <p:txBody>
          <a:bodyPr vert="horz" wrap="none" lIns="86868" tIns="43434" rIns="86868" bIns="43434" compatLnSpc="0">
            <a:noAutofit/>
          </a:bodyPr>
          <a:lstStyle/>
          <a:p>
            <a:pPr hangingPunct="0">
              <a:tabLst>
                <a:tab pos="0" algn="l"/>
                <a:tab pos="882579" algn="l"/>
                <a:tab pos="1765158" algn="l"/>
                <a:tab pos="2647736" algn="l"/>
                <a:tab pos="3530316" algn="l"/>
                <a:tab pos="4412894" algn="l"/>
                <a:tab pos="5295472" algn="l"/>
                <a:tab pos="6178051" algn="l"/>
                <a:tab pos="7060631" algn="l"/>
                <a:tab pos="7943210" algn="l"/>
                <a:tab pos="8825789" algn="l"/>
                <a:tab pos="9708368" algn="l"/>
              </a:tabLst>
            </a:pPr>
            <a:endParaRPr lang="en-US" sz="1400"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62381" y="0"/>
            <a:ext cx="4033958" cy="350268"/>
          </a:xfrm>
          <a:prstGeom prst="rect">
            <a:avLst/>
          </a:prstGeom>
          <a:noFill/>
          <a:ln>
            <a:noFill/>
          </a:ln>
        </p:spPr>
        <p:txBody>
          <a:bodyPr vert="horz" wrap="none" lIns="86868" tIns="43434" rIns="86868" bIns="43434" compatLnSpc="0">
            <a:noAutofit/>
          </a:bodyPr>
          <a:lstStyle/>
          <a:p>
            <a:pPr algn="r" hangingPunct="0">
              <a:tabLst>
                <a:tab pos="0" algn="l"/>
                <a:tab pos="882579" algn="l"/>
                <a:tab pos="1765158" algn="l"/>
                <a:tab pos="2647736" algn="l"/>
                <a:tab pos="3530316" algn="l"/>
                <a:tab pos="4412894" algn="l"/>
                <a:tab pos="5295472" algn="l"/>
                <a:tab pos="6178051" algn="l"/>
                <a:tab pos="7060631" algn="l"/>
                <a:tab pos="7943210" algn="l"/>
                <a:tab pos="8825789" algn="l"/>
                <a:tab pos="9708368" algn="l"/>
              </a:tabLst>
            </a:pPr>
            <a:endParaRPr lang="en-US" sz="1400"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660096"/>
            <a:ext cx="4033958" cy="350268"/>
          </a:xfrm>
          <a:prstGeom prst="rect">
            <a:avLst/>
          </a:prstGeom>
          <a:noFill/>
          <a:ln>
            <a:noFill/>
          </a:ln>
        </p:spPr>
        <p:txBody>
          <a:bodyPr vert="horz" wrap="none" lIns="86868" tIns="43434" rIns="86868" bIns="43434" anchor="b" compatLnSpc="0">
            <a:noAutofit/>
          </a:bodyPr>
          <a:lstStyle/>
          <a:p>
            <a:pPr hangingPunct="0">
              <a:tabLst>
                <a:tab pos="0" algn="l"/>
                <a:tab pos="882579" algn="l"/>
                <a:tab pos="1765158" algn="l"/>
                <a:tab pos="2647736" algn="l"/>
                <a:tab pos="3530316" algn="l"/>
                <a:tab pos="4412894" algn="l"/>
                <a:tab pos="5295472" algn="l"/>
                <a:tab pos="6178051" algn="l"/>
                <a:tab pos="7060631" algn="l"/>
                <a:tab pos="7943210" algn="l"/>
                <a:tab pos="8825789" algn="l"/>
                <a:tab pos="9708368" algn="l"/>
              </a:tabLst>
            </a:pPr>
            <a:endParaRPr lang="en-US" sz="1400"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62381" y="6660096"/>
            <a:ext cx="4033958" cy="350268"/>
          </a:xfrm>
          <a:prstGeom prst="rect">
            <a:avLst/>
          </a:prstGeom>
          <a:noFill/>
          <a:ln>
            <a:noFill/>
          </a:ln>
        </p:spPr>
        <p:txBody>
          <a:bodyPr vert="horz" wrap="none" lIns="86868" tIns="43434" rIns="86868" bIns="43434" anchor="b" compatLnSpc="0">
            <a:noAutofit/>
          </a:bodyPr>
          <a:lstStyle/>
          <a:p>
            <a:pPr algn="r" hangingPunct="0">
              <a:tabLst>
                <a:tab pos="0" algn="l"/>
                <a:tab pos="882579" algn="l"/>
                <a:tab pos="1765158" algn="l"/>
                <a:tab pos="2647736" algn="l"/>
                <a:tab pos="3530316" algn="l"/>
                <a:tab pos="4412894" algn="l"/>
                <a:tab pos="5295472" algn="l"/>
                <a:tab pos="6178051" algn="l"/>
                <a:tab pos="7060631" algn="l"/>
                <a:tab pos="7943210" algn="l"/>
                <a:tab pos="8825789" algn="l"/>
                <a:tab pos="9708368" algn="l"/>
              </a:tabLst>
            </a:pPr>
            <a:fld id="{8E980F57-AEAA-4D17-83DC-928AB40A3779}" type="slidenum">
              <a:pPr algn="r" hangingPunct="0">
                <a:tabLst>
                  <a:tab pos="0" algn="l"/>
                  <a:tab pos="882579" algn="l"/>
                  <a:tab pos="1765158" algn="l"/>
                  <a:tab pos="2647736" algn="l"/>
                  <a:tab pos="3530316" algn="l"/>
                  <a:tab pos="4412894" algn="l"/>
                  <a:tab pos="5295472" algn="l"/>
                  <a:tab pos="6178051" algn="l"/>
                  <a:tab pos="7060631" algn="l"/>
                  <a:tab pos="7943210" algn="l"/>
                  <a:tab pos="8825789" algn="l"/>
                  <a:tab pos="9708368" algn="l"/>
                </a:tabLst>
              </a:pPr>
              <a:t>‹#›</a:t>
            </a:fld>
            <a:endParaRPr lang="en-US" sz="1400"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625621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33400"/>
            <a:ext cx="3505200" cy="262890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929680" y="3330049"/>
            <a:ext cx="7436979" cy="31545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4033958" cy="3502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882579" algn="l"/>
                <a:tab pos="1765158" algn="l"/>
                <a:tab pos="2647736" algn="l"/>
                <a:tab pos="3530316" algn="l"/>
                <a:tab pos="4412894" algn="l"/>
                <a:tab pos="5295472" algn="l"/>
                <a:tab pos="6178051" algn="l"/>
                <a:tab pos="7060631" algn="l"/>
                <a:tab pos="7943210" algn="l"/>
                <a:tab pos="8825789" algn="l"/>
                <a:tab pos="9708368" algn="l"/>
              </a:tabLst>
              <a:defRPr lang="en-US" sz="1400" b="0" i="0" u="none" strike="noStrike" baseline="0">
                <a:solidFill>
                  <a:srgbClr val="000000"/>
                </a:solidFill>
                <a:latin typeface="Times New Roman" pitchFamily="2"/>
                <a:ea typeface="Bitstream Vera Sans" pitchFamily="2"/>
                <a:cs typeface="Lucida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5262381" y="0"/>
            <a:ext cx="4033958" cy="3502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882579" algn="l"/>
                <a:tab pos="1765158" algn="l"/>
                <a:tab pos="2647736" algn="l"/>
                <a:tab pos="3530316" algn="l"/>
                <a:tab pos="4412894" algn="l"/>
                <a:tab pos="5295472" algn="l"/>
                <a:tab pos="6178051" algn="l"/>
                <a:tab pos="7060631" algn="l"/>
                <a:tab pos="7943210" algn="l"/>
                <a:tab pos="8825789" algn="l"/>
                <a:tab pos="9708368" algn="l"/>
              </a:tabLst>
              <a:defRPr lang="en-US" sz="1400" b="0" i="0" u="none" strike="noStrike" baseline="0">
                <a:solidFill>
                  <a:srgbClr val="000000"/>
                </a:solidFill>
                <a:latin typeface="Times New Roman" pitchFamily="2"/>
                <a:ea typeface="Bitstream Vera Sans" pitchFamily="2"/>
                <a:cs typeface="Lucida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6660096"/>
            <a:ext cx="4033958" cy="3502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882579" algn="l"/>
                <a:tab pos="1765158" algn="l"/>
                <a:tab pos="2647736" algn="l"/>
                <a:tab pos="3530316" algn="l"/>
                <a:tab pos="4412894" algn="l"/>
                <a:tab pos="5295472" algn="l"/>
                <a:tab pos="6178051" algn="l"/>
                <a:tab pos="7060631" algn="l"/>
                <a:tab pos="7943210" algn="l"/>
                <a:tab pos="8825789" algn="l"/>
                <a:tab pos="9708368" algn="l"/>
              </a:tabLst>
              <a:defRPr lang="en-US" sz="1400" b="0" i="0" u="none" strike="noStrike" baseline="0">
                <a:solidFill>
                  <a:srgbClr val="000000"/>
                </a:solidFill>
                <a:latin typeface="Times New Roman" pitchFamily="2"/>
                <a:ea typeface="Bitstream Vera Sans" pitchFamily="2"/>
                <a:cs typeface="Lucida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5262381" y="6660096"/>
            <a:ext cx="4033958" cy="3502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882579" algn="l"/>
                <a:tab pos="1765158" algn="l"/>
                <a:tab pos="2647736" algn="l"/>
                <a:tab pos="3530316" algn="l"/>
                <a:tab pos="4412894" algn="l"/>
                <a:tab pos="5295472" algn="l"/>
                <a:tab pos="6178051" algn="l"/>
                <a:tab pos="7060631" algn="l"/>
                <a:tab pos="7943210" algn="l"/>
                <a:tab pos="8825789" algn="l"/>
                <a:tab pos="9708368" algn="l"/>
              </a:tabLst>
              <a:defRPr lang="en-US" sz="1400" b="0" i="0" u="none" strike="noStrike" baseline="0">
                <a:solidFill>
                  <a:srgbClr val="000000"/>
                </a:solidFill>
                <a:latin typeface="Times New Roman" pitchFamily="2"/>
                <a:ea typeface="Bitstream Vera Sans" pitchFamily="2"/>
                <a:cs typeface="Lucidasans" pitchFamily="2"/>
              </a:defRPr>
            </a:lvl1pPr>
          </a:lstStyle>
          <a:p>
            <a:pPr lvl="0"/>
            <a:fld id="{5036B95C-25FF-4BE4-9D16-B622681DC35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28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0">
      <a:lnSpc>
        <a:spcPct val="100000"/>
      </a:lnSpc>
      <a:spcBef>
        <a:spcPts val="448"/>
      </a:spcBef>
      <a:spcAft>
        <a:spcPts val="0"/>
      </a:spcAft>
      <a:tabLst>
        <a:tab pos="0" algn="l"/>
        <a:tab pos="914400" algn="l"/>
        <a:tab pos="1828800" algn="l"/>
        <a:tab pos="2743199" algn="l"/>
        <a:tab pos="3657600" algn="l"/>
        <a:tab pos="4572000" algn="l"/>
        <a:tab pos="5486399" algn="l"/>
        <a:tab pos="6400799" algn="l"/>
        <a:tab pos="7315200" algn="l"/>
        <a:tab pos="8229600" algn="l"/>
        <a:tab pos="9144000" algn="l"/>
        <a:tab pos="10058400" algn="l"/>
      </a:tabLst>
      <a:defRPr lang="en-US" sz="1200" b="0" i="0" u="none" strike="noStrike" baseline="0">
        <a:ln>
          <a:noFill/>
        </a:ln>
        <a:solidFill>
          <a:srgbClr val="000000"/>
        </a:solidFill>
        <a:latin typeface="Times New Roman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2BC3D58-DDF5-44C3-B842-C8732AFB9FA9}" type="slidenum">
              <a:t>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29680" y="3330048"/>
            <a:ext cx="7436979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060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1058D53-B530-49A7-9D76-F09899F71A9D}" type="slidenum">
              <a:t>10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29680" y="3330048"/>
            <a:ext cx="7436979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687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FBDE34D-81F7-41B7-B8D9-600047D5A136}" type="slidenum">
              <a:t>11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29680" y="3330048"/>
            <a:ext cx="7436979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254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C16E382-715B-4A2B-8055-88401774D792}" type="slidenum">
              <a:t>12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29680" y="3330048"/>
            <a:ext cx="7436979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443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6AAD184-2AE5-4D92-84B5-10FF1E332FE1}" type="slidenum">
              <a:t>13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29680" y="3330048"/>
            <a:ext cx="7436979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506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3BE03C9-07D1-4BCE-976E-355DFF218354}" type="slidenum">
              <a:t>14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29680" y="3330048"/>
            <a:ext cx="7436979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4300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73EF905-2917-4AE5-9802-283D1268D5C1}" type="slidenum">
              <a:t>15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29680" y="3330048"/>
            <a:ext cx="7436979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1218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277686C-B5FF-4B87-B05E-DADA10F69EB2}" type="slidenum">
              <a:t>16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895600" y="533400"/>
            <a:ext cx="3505200" cy="2628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29680" y="3330048"/>
            <a:ext cx="7436979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3595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62BA423-7854-40D6-96AF-3D8ACC3B10DD}" type="slidenum">
              <a:t>17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29680" y="3330048"/>
            <a:ext cx="7436979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405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B56D573-C704-4C0F-BDCB-D2425F377ACC}" type="slidenum">
              <a:t>18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29680" y="3330048"/>
            <a:ext cx="7436979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1653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8FE4E7B-81F6-4571-8046-586B15799DC7}" type="slidenum">
              <a:t>19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29680" y="3330048"/>
            <a:ext cx="7436979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04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5FDE539-C416-4ED0-87FE-499FD44952F3}" type="slidenum">
              <a:t>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29680" y="3330048"/>
            <a:ext cx="7436979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6011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9D746B7-FFB3-4A97-8EEC-7154D870D901}" type="slidenum">
              <a:t>20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29680" y="3330048"/>
            <a:ext cx="7436979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04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881B14E-81B8-4433-9758-C4F82D445413}" type="slidenum">
              <a:t>21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29680" y="3330048"/>
            <a:ext cx="7436979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961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240DD23-93C3-4AE7-9C70-449DB4DD17DB}" type="slidenum">
              <a:t>22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29680" y="3330048"/>
            <a:ext cx="7436979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4759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9D93375-AFB0-41DE-B4F2-829BA362831A}" type="slidenum">
              <a:t>23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29680" y="3330048"/>
            <a:ext cx="7436979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120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CAC5684-A5E5-4F8D-8F64-404378C35628}" type="slidenum">
              <a:t>24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29680" y="3330048"/>
            <a:ext cx="7436979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027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DE4D039-906C-4F1C-BEDD-91FE57EB7CB0}" type="slidenum">
              <a:t>25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29680" y="3330048"/>
            <a:ext cx="7436979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1618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C0F007B-8B81-441E-A4D4-9EEF27F6CEE3}" type="slidenum">
              <a:t>26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29680" y="3330048"/>
            <a:ext cx="7436979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6067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1F0DDE2-81BF-4EC4-938D-5E250B0F4D6E}" type="slidenum">
              <a:t>27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269714" y="6624420"/>
            <a:ext cx="4024792" cy="384892"/>
          </a:xfrm>
          <a:prstGeom prst="rect">
            <a:avLst/>
          </a:prstGeom>
          <a:noFill/>
          <a:ln>
            <a:noFill/>
          </a:ln>
        </p:spPr>
        <p:txBody>
          <a:bodyPr vert="horz" wrap="square" lIns="91385" tIns="45519" rIns="91385" bIns="45519" anchor="b" anchorCtr="0" compatLnSpc="0">
            <a:spAutoFit/>
          </a:bodyPr>
          <a:lstStyle/>
          <a:p>
            <a:pPr algn="r" hangingPunct="0">
              <a:spcBef>
                <a:spcPts val="288"/>
              </a:spcBef>
              <a:buClr>
                <a:srgbClr val="000000"/>
              </a:buClr>
              <a:buSzPct val="100000"/>
              <a:buFont typeface="Tahoma" pitchFamily="34"/>
              <a:buChar char="•"/>
              <a:tabLst>
                <a:tab pos="0" algn="l"/>
                <a:tab pos="882579" algn="l"/>
                <a:tab pos="1765158" algn="l"/>
                <a:tab pos="2647736" algn="l"/>
                <a:tab pos="3530316" algn="l"/>
                <a:tab pos="4412894" algn="l"/>
                <a:tab pos="5295472" algn="l"/>
                <a:tab pos="6178051" algn="l"/>
                <a:tab pos="7060631" algn="l"/>
                <a:tab pos="7943210" algn="l"/>
                <a:tab pos="8825789" algn="l"/>
                <a:tab pos="9708368" algn="l"/>
              </a:tabLst>
            </a:pPr>
            <a:fld id="{48B62021-7C76-4C9F-B80D-5E4B44DCB993}" type="slidenum">
              <a:pPr algn="r" hangingPunct="0">
                <a:spcBef>
                  <a:spcPts val="288"/>
                </a:spcBef>
                <a:buClr>
                  <a:srgbClr val="000000"/>
                </a:buClr>
                <a:buSzPct val="100000"/>
                <a:buFont typeface="Tahoma" pitchFamily="34"/>
                <a:buChar char="•"/>
                <a:tabLst>
                  <a:tab pos="0" algn="l"/>
                  <a:tab pos="882579" algn="l"/>
                  <a:tab pos="1765158" algn="l"/>
                  <a:tab pos="2647736" algn="l"/>
                  <a:tab pos="3530316" algn="l"/>
                  <a:tab pos="4412894" algn="l"/>
                  <a:tab pos="5295472" algn="l"/>
                  <a:tab pos="6178051" algn="l"/>
                  <a:tab pos="7060631" algn="l"/>
                  <a:tab pos="7943210" algn="l"/>
                  <a:tab pos="8825789" algn="l"/>
                  <a:tab pos="9708368" algn="l"/>
                </a:tabLst>
              </a:pPr>
              <a:t>27</a:t>
            </a:fld>
            <a:endParaRPr lang="en-US" sz="1200">
              <a:solidFill>
                <a:srgbClr val="008000"/>
              </a:solidFill>
              <a:latin typeface="Tahoma" pitchFamily="18"/>
              <a:ea typeface="Gothic" pitchFamily="2"/>
              <a:cs typeface="Lucidasans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6731627"/>
            <a:ext cx="4024792" cy="2776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385" tIns="45519" rIns="91385" bIns="45519" anchor="b" anchorCtr="0" compatLnSpc="0">
            <a:spAutoFit/>
          </a:bodyPr>
          <a:lstStyle/>
          <a:p>
            <a:pPr hangingPunct="0">
              <a:spcBef>
                <a:spcPts val="288"/>
              </a:spcBef>
              <a:buClr>
                <a:srgbClr val="000000"/>
              </a:buClr>
              <a:buSzPct val="100000"/>
              <a:buFont typeface="Tahoma" pitchFamily="34"/>
              <a:buChar char="•"/>
              <a:tabLst>
                <a:tab pos="0" algn="l"/>
                <a:tab pos="882579" algn="l"/>
                <a:tab pos="1765158" algn="l"/>
                <a:tab pos="2647736" algn="l"/>
                <a:tab pos="3530316" algn="l"/>
                <a:tab pos="4412894" algn="l"/>
                <a:tab pos="5295472" algn="l"/>
                <a:tab pos="6178051" algn="l"/>
                <a:tab pos="7060631" algn="l"/>
                <a:tab pos="7943210" algn="l"/>
                <a:tab pos="8825789" algn="l"/>
                <a:tab pos="9708368" algn="l"/>
              </a:tabLst>
            </a:pPr>
            <a:endParaRPr lang="en-US" sz="1200">
              <a:solidFill>
                <a:srgbClr val="008000"/>
              </a:solidFill>
              <a:latin typeface="Tahoma" pitchFamily="18"/>
              <a:ea typeface="Gothic" pitchFamily="2"/>
              <a:cs typeface="Lucidasans" pitchFamily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0"/>
            <a:ext cx="4024792" cy="2776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385" tIns="45519" rIns="91385" bIns="45519" anchor="t" anchorCtr="0" compatLnSpc="0">
            <a:spAutoFit/>
          </a:bodyPr>
          <a:lstStyle/>
          <a:p>
            <a:pPr hangingPunct="0">
              <a:spcBef>
                <a:spcPts val="288"/>
              </a:spcBef>
              <a:buClr>
                <a:srgbClr val="000000"/>
              </a:buClr>
              <a:buSzPct val="100000"/>
              <a:buFont typeface="Tahoma" pitchFamily="34"/>
              <a:buChar char="•"/>
              <a:tabLst>
                <a:tab pos="0" algn="l"/>
                <a:tab pos="882579" algn="l"/>
                <a:tab pos="1765158" algn="l"/>
                <a:tab pos="2647736" algn="l"/>
                <a:tab pos="3530316" algn="l"/>
                <a:tab pos="4412894" algn="l"/>
                <a:tab pos="5295472" algn="l"/>
                <a:tab pos="6178051" algn="l"/>
                <a:tab pos="7060631" algn="l"/>
                <a:tab pos="7943210" algn="l"/>
                <a:tab pos="8825789" algn="l"/>
                <a:tab pos="9708368" algn="l"/>
              </a:tabLst>
            </a:pPr>
            <a:endParaRPr lang="en-US" sz="1200">
              <a:solidFill>
                <a:srgbClr val="008000"/>
              </a:solidFill>
              <a:latin typeface="Tahoma" pitchFamily="18"/>
              <a:ea typeface="Gothic" pitchFamily="2"/>
              <a:cs typeface="Lucidasans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69714" y="0"/>
            <a:ext cx="4024792" cy="2776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385" tIns="45519" rIns="91385" bIns="45519" anchor="t" anchorCtr="0" compatLnSpc="0">
            <a:spAutoFit/>
          </a:bodyPr>
          <a:lstStyle/>
          <a:p>
            <a:pPr algn="r" hangingPunct="0">
              <a:spcBef>
                <a:spcPts val="288"/>
              </a:spcBef>
              <a:buClr>
                <a:srgbClr val="000000"/>
              </a:buClr>
              <a:buSzPct val="100000"/>
              <a:buFont typeface="Tahoma" pitchFamily="34"/>
              <a:buChar char="•"/>
              <a:tabLst>
                <a:tab pos="0" algn="l"/>
                <a:tab pos="882579" algn="l"/>
                <a:tab pos="1765158" algn="l"/>
                <a:tab pos="2647736" algn="l"/>
                <a:tab pos="3530316" algn="l"/>
                <a:tab pos="4412894" algn="l"/>
                <a:tab pos="5295472" algn="l"/>
                <a:tab pos="6178051" algn="l"/>
                <a:tab pos="7060631" algn="l"/>
                <a:tab pos="7943210" algn="l"/>
                <a:tab pos="8825789" algn="l"/>
                <a:tab pos="9708368" algn="l"/>
              </a:tabLst>
            </a:pPr>
            <a:endParaRPr lang="en-US" sz="1200">
              <a:solidFill>
                <a:srgbClr val="008000"/>
              </a:solidFill>
              <a:latin typeface="Tahoma" pitchFamily="18"/>
              <a:ea typeface="Gothic" pitchFamily="2"/>
              <a:cs typeface="Lucidasans" pitchFamily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Notes Placeholder 6"/>
          <p:cNvSpPr txBox="1">
            <a:spLocks noGrp="1"/>
          </p:cNvSpPr>
          <p:nvPr>
            <p:ph type="body" sz="quarter" idx="1"/>
          </p:nvPr>
        </p:nvSpPr>
        <p:spPr>
          <a:xfrm>
            <a:off x="929680" y="3330048"/>
            <a:ext cx="7436979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311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75CBDC1-A35C-43DC-AFEF-BEE7CAB8C2C3}" type="slidenum">
              <a:t>28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29680" y="3330048"/>
            <a:ext cx="7436979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6578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4B3FDFF-F573-4BF5-8846-402A36F9E55E}" type="slidenum">
              <a:t>29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29680" y="3330048"/>
            <a:ext cx="7436979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05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5664560-4A33-4775-9E05-C9E33ABFAADF}" type="slidenum">
              <a:t>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29680" y="3330048"/>
            <a:ext cx="7436979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528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4B3FDFF-F573-4BF5-8846-402A36F9E55E}" type="slidenum">
              <a:t>30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29680" y="3330048"/>
            <a:ext cx="7436979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051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4B3FDFF-F573-4BF5-8846-402A36F9E55E}" type="slidenum">
              <a:t>31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29680" y="3330048"/>
            <a:ext cx="7436979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051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0DDAB42-150A-405F-A969-F009546659C3}" type="slidenum">
              <a:t>32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29680" y="3330048"/>
            <a:ext cx="7436979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6893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B117D06-5C12-4D08-9792-8266A44257E7}" type="slidenum">
              <a:t>33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29680" y="3330048"/>
            <a:ext cx="7436979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014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15B991F-77A3-4116-8CEB-D78080C4DDBD}" type="slidenum">
              <a:t>34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29680" y="3330048"/>
            <a:ext cx="7436979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717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523E29B-A7D2-4FF7-9A56-3E1C7F14E823}" type="slidenum">
              <a:t>35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29680" y="3330048"/>
            <a:ext cx="7436979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6710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7A6ABC7-3C45-4028-A91F-7E57441CDD92}" type="slidenum">
              <a:t>36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29680" y="3330048"/>
            <a:ext cx="7436979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7180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48D3DCA-B26D-4FB1-B26B-47EE6CC1688F}" type="slidenum">
              <a:t>37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29680" y="3330048"/>
            <a:ext cx="7436979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40583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C3BD707-41D0-4556-92F1-6E804167F084}" type="slidenum">
              <a:t>38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29680" y="3330048"/>
            <a:ext cx="7436979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3926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0B363C9-EEB6-4F28-A269-E8F3F4E93EAF}" type="slidenum">
              <a:t>39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29680" y="3330048"/>
            <a:ext cx="7436979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790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23A3B49-826B-40C8-B4C8-AFC2FAD32D95}" type="slidenum">
              <a:t>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29680" y="3330048"/>
            <a:ext cx="7436979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543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20B60E5-2E14-4719-85C8-D9D9D7FEB7E7}" type="slidenum">
              <a:t>40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29680" y="3330048"/>
            <a:ext cx="7436979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10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8AFE739-7D8C-446F-B908-3E3F17F7D3C7}" type="slidenum">
              <a:t>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29680" y="3330048"/>
            <a:ext cx="7436979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215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A1CA481-EEED-4B99-8059-B0722B9C9C11}" type="slidenum">
              <a:t>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29680" y="3330048"/>
            <a:ext cx="7436979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54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F44615E-55E7-4075-BB0A-0D0EC914FA36}" type="slidenum">
              <a:t>7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29680" y="3330048"/>
            <a:ext cx="7436979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39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738E9F6-4497-4473-95A2-229EAC747F1C}" type="slidenum">
              <a:t>8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29680" y="3330048"/>
            <a:ext cx="7436979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80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96AB381-3094-4815-9423-1F34626D38E5}" type="slidenum">
              <a:t>9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6354" y="525797"/>
            <a:ext cx="6101797" cy="262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29680" y="3330048"/>
            <a:ext cx="7436979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96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14/08/2017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679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14/08/2017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789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14/08/2017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075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14/08/2017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574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14/08/2017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556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14/08/2017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251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14/08/2017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329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14/08/2017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206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14/08/2017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950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14/08/2017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15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14/08/2017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618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11F46-DD8E-40EB-A3BC-0CC2BEA19466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14/08/2017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D3929-19F2-429B-ADDC-CA064EDFCD10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6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widaho.com/Scales-of-Justice-03.gif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owerPoint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0" y="990719"/>
            <a:ext cx="9144000" cy="809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360" tIns="44280" rIns="90360" bIns="4428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5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Times New Roman" pitchFamily="2"/>
                <a:cs typeface="Times New Roman" pitchFamily="2"/>
              </a:rPr>
              <a:t>Data </a:t>
            </a:r>
            <a:r>
              <a:rPr lang="en-AU" sz="5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Times New Roman" pitchFamily="2"/>
                <a:cs typeface="Times New Roman" pitchFamily="2"/>
              </a:rPr>
              <a:t>Mining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Times New Roman" pitchFamily="2"/>
                <a:cs typeface="Times New Roman" pitchFamily="2"/>
              </a:rPr>
              <a:t>Practical Machine Learning Tools and Techniques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AU" sz="2200" b="0" i="0" u="none" strike="noStrike" baseline="0" dirty="0">
              <a:ln>
                <a:noFill/>
              </a:ln>
              <a:solidFill>
                <a:srgbClr val="000000"/>
              </a:solidFill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Times New Roman" pitchFamily="2"/>
                <a:cs typeface="Times New Roman" pitchFamily="2"/>
              </a:rPr>
              <a:t>Slides for Chapter </a:t>
            </a:r>
            <a:r>
              <a:rPr lang="en-AU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Times New Roman" pitchFamily="2"/>
                <a:cs typeface="Times New Roman" pitchFamily="2"/>
              </a:rPr>
              <a:t>1, What’s it all about?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AU" sz="2400" dirty="0">
              <a:solidFill>
                <a:srgbClr val="000000"/>
              </a:solidFill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Times New Roman" pitchFamily="2"/>
                <a:cs typeface="Times New Roman" pitchFamily="2"/>
              </a:rPr>
              <a:t> </a:t>
            </a:r>
            <a:r>
              <a:rPr lang="en-AU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Times New Roman" pitchFamily="2"/>
                <a:cs typeface="Times New Roman" pitchFamily="2"/>
              </a:rPr>
              <a:t>of </a:t>
            </a:r>
            <a:r>
              <a:rPr lang="en-AU" sz="2400" b="0" i="1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Times New Roman" pitchFamily="2"/>
                <a:cs typeface="Times New Roman" pitchFamily="2"/>
              </a:rPr>
              <a:t>Data Mining</a:t>
            </a:r>
            <a:r>
              <a:rPr lang="en-AU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Times New Roman" pitchFamily="2"/>
                <a:cs typeface="Times New Roman" pitchFamily="2"/>
              </a:rPr>
              <a:t> by I. H. Witten, E. </a:t>
            </a:r>
            <a:r>
              <a:rPr lang="en-AU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Times New Roman" pitchFamily="2"/>
                <a:cs typeface="Times New Roman" pitchFamily="2"/>
              </a:rPr>
              <a:t>Frank,</a:t>
            </a:r>
            <a:endParaRPr lang="en-AU" sz="2400" b="0" i="0" u="none" strike="noStrike" baseline="0" dirty="0">
              <a:ln>
                <a:noFill/>
              </a:ln>
              <a:solidFill>
                <a:srgbClr val="000000"/>
              </a:solidFill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Times New Roman" pitchFamily="2"/>
                <a:cs typeface="Times New Roman" pitchFamily="2"/>
              </a:rPr>
              <a:t>M. A. Hall, and C. </a:t>
            </a:r>
            <a:r>
              <a:rPr lang="en-AU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Times New Roman" pitchFamily="2"/>
                <a:cs typeface="Times New Roman" pitchFamily="2"/>
              </a:rPr>
              <a:t>J. Pal</a:t>
            </a:r>
            <a:endParaRPr lang="en-AU" sz="2200" b="0" i="0" u="none" strike="noStrike" baseline="0" dirty="0">
              <a:ln>
                <a:noFill/>
              </a:ln>
              <a:solidFill>
                <a:srgbClr val="000000"/>
              </a:solidFill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AU" sz="2200" b="0" i="0" u="none" strike="noStrike" baseline="0" dirty="0">
              <a:ln>
                <a:noFill/>
              </a:ln>
              <a:solidFill>
                <a:srgbClr val="FFFF99"/>
              </a:solidFill>
              <a:latin typeface="Utopia" pitchFamily="34"/>
              <a:ea typeface="Gothic" pitchFamily="2"/>
              <a:cs typeface="Lucidasan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AU" sz="2200" b="0" i="0" u="none" strike="noStrike" baseline="0" dirty="0">
              <a:ln>
                <a:noFill/>
              </a:ln>
              <a:solidFill>
                <a:srgbClr val="FFFF99"/>
              </a:solidFill>
              <a:latin typeface="Utopia" pitchFamily="34"/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Weather data with mixed attribu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8247DEC-5B97-4399-98A7-02E509CD124C}" type="slidenum">
              <a:t>10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086885" y="108835"/>
            <a:ext cx="7524750" cy="900112"/>
          </a:xfrm>
        </p:spPr>
        <p:txBody>
          <a:bodyPr wrap="square" lIns="90360" tIns="44280" rIns="90360" bIns="44280" anchor="t" anchorCtr="0">
            <a:normAutofit/>
          </a:bodyPr>
          <a:lstStyle/>
          <a:p>
            <a:pPr lvl="0"/>
            <a:r>
              <a:rPr lang="en-US" sz="3600" dirty="0"/>
              <a:t>Weather data with mixed attributes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079500"/>
            <a:ext cx="8229600" cy="5580063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/>
            <a:r>
              <a:rPr lang="en-US"/>
              <a:t>Some attributes have numeric values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39879" y="1800000"/>
            <a:ext cx="7620121" cy="2009520"/>
            <a:chOff x="839879" y="1800000"/>
            <a:chExt cx="7620121" cy="2009520"/>
          </a:xfrm>
        </p:grpSpPr>
        <p:sp>
          <p:nvSpPr>
            <p:cNvPr id="5" name="Freeform 4"/>
            <p:cNvSpPr/>
            <p:nvPr/>
          </p:nvSpPr>
          <p:spPr>
            <a:xfrm>
              <a:off x="6935759" y="3474720"/>
              <a:ext cx="15242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5411880" y="3474720"/>
              <a:ext cx="1523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3888000" y="3474720"/>
              <a:ext cx="1523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2363760" y="3474720"/>
              <a:ext cx="15242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839879" y="3474720"/>
              <a:ext cx="1523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6935759" y="3139559"/>
              <a:ext cx="15242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5411880" y="3139559"/>
              <a:ext cx="15238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3888000" y="3139559"/>
              <a:ext cx="15238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80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2363760" y="3139559"/>
              <a:ext cx="15242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75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839879" y="3139559"/>
              <a:ext cx="15238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6935759" y="2804760"/>
              <a:ext cx="15242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5411880" y="2804760"/>
              <a:ext cx="1523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3888000" y="2804760"/>
              <a:ext cx="1523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86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363760" y="2804760"/>
              <a:ext cx="15242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83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839879" y="2804760"/>
              <a:ext cx="1523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Overcast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6935759" y="2469960"/>
              <a:ext cx="15242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21" name="Freeform 20"/>
            <p:cNvSpPr/>
            <p:nvPr/>
          </p:nvSpPr>
          <p:spPr>
            <a:xfrm>
              <a:off x="5411880" y="2469960"/>
              <a:ext cx="1523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3888000" y="2469960"/>
              <a:ext cx="1523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90</a:t>
              </a:r>
            </a:p>
          </p:txBody>
        </p:sp>
        <p:sp>
          <p:nvSpPr>
            <p:cNvPr id="23" name="Freeform 22"/>
            <p:cNvSpPr/>
            <p:nvPr/>
          </p:nvSpPr>
          <p:spPr>
            <a:xfrm>
              <a:off x="2363760" y="2469960"/>
              <a:ext cx="15242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80</a:t>
              </a:r>
            </a:p>
          </p:txBody>
        </p:sp>
        <p:sp>
          <p:nvSpPr>
            <p:cNvPr id="24" name="Freeform 23"/>
            <p:cNvSpPr/>
            <p:nvPr/>
          </p:nvSpPr>
          <p:spPr>
            <a:xfrm>
              <a:off x="839879" y="2469960"/>
              <a:ext cx="1523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6935759" y="2134800"/>
              <a:ext cx="15242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26" name="Freeform 25"/>
            <p:cNvSpPr/>
            <p:nvPr/>
          </p:nvSpPr>
          <p:spPr>
            <a:xfrm>
              <a:off x="5411880" y="2134800"/>
              <a:ext cx="15238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27" name="Freeform 26"/>
            <p:cNvSpPr/>
            <p:nvPr/>
          </p:nvSpPr>
          <p:spPr>
            <a:xfrm>
              <a:off x="3888000" y="2134800"/>
              <a:ext cx="15238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85</a:t>
              </a:r>
            </a:p>
          </p:txBody>
        </p:sp>
        <p:sp>
          <p:nvSpPr>
            <p:cNvPr id="28" name="Freeform 27"/>
            <p:cNvSpPr/>
            <p:nvPr/>
          </p:nvSpPr>
          <p:spPr>
            <a:xfrm>
              <a:off x="2363760" y="2134800"/>
              <a:ext cx="15242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85</a:t>
              </a:r>
            </a:p>
          </p:txBody>
        </p:sp>
        <p:sp>
          <p:nvSpPr>
            <p:cNvPr id="29" name="Freeform 28"/>
            <p:cNvSpPr/>
            <p:nvPr/>
          </p:nvSpPr>
          <p:spPr>
            <a:xfrm>
              <a:off x="839879" y="2134800"/>
              <a:ext cx="15238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30" name="Freeform 29"/>
            <p:cNvSpPr/>
            <p:nvPr/>
          </p:nvSpPr>
          <p:spPr>
            <a:xfrm>
              <a:off x="6935759" y="1800000"/>
              <a:ext cx="15242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Play</a:t>
              </a:r>
            </a:p>
          </p:txBody>
        </p:sp>
        <p:sp>
          <p:nvSpPr>
            <p:cNvPr id="31" name="Freeform 30"/>
            <p:cNvSpPr/>
            <p:nvPr/>
          </p:nvSpPr>
          <p:spPr>
            <a:xfrm>
              <a:off x="5411880" y="1800000"/>
              <a:ext cx="1523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Windy</a:t>
              </a:r>
            </a:p>
          </p:txBody>
        </p:sp>
        <p:sp>
          <p:nvSpPr>
            <p:cNvPr id="32" name="Freeform 31"/>
            <p:cNvSpPr/>
            <p:nvPr/>
          </p:nvSpPr>
          <p:spPr>
            <a:xfrm>
              <a:off x="3888000" y="1800000"/>
              <a:ext cx="1523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Humidity</a:t>
              </a:r>
            </a:p>
          </p:txBody>
        </p:sp>
        <p:sp>
          <p:nvSpPr>
            <p:cNvPr id="33" name="Freeform 32"/>
            <p:cNvSpPr/>
            <p:nvPr/>
          </p:nvSpPr>
          <p:spPr>
            <a:xfrm>
              <a:off x="2363760" y="1800000"/>
              <a:ext cx="15242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Temperature</a:t>
              </a:r>
            </a:p>
          </p:txBody>
        </p:sp>
        <p:sp>
          <p:nvSpPr>
            <p:cNvPr id="34" name="Freeform 33"/>
            <p:cNvSpPr/>
            <p:nvPr/>
          </p:nvSpPr>
          <p:spPr>
            <a:xfrm>
              <a:off x="839879" y="1800000"/>
              <a:ext cx="1523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Outlook</a:t>
              </a:r>
            </a:p>
          </p:txBody>
        </p:sp>
        <p:sp>
          <p:nvSpPr>
            <p:cNvPr id="35" name="Straight Connector 34"/>
            <p:cNvSpPr/>
            <p:nvPr/>
          </p:nvSpPr>
          <p:spPr>
            <a:xfrm>
              <a:off x="839879" y="3809520"/>
              <a:ext cx="7620121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6" name="Straight Connector 35"/>
            <p:cNvSpPr/>
            <p:nvPr/>
          </p:nvSpPr>
          <p:spPr>
            <a:xfrm>
              <a:off x="839879" y="1800000"/>
              <a:ext cx="0" cy="200952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7" name="Straight Connector 36"/>
            <p:cNvSpPr/>
            <p:nvPr/>
          </p:nvSpPr>
          <p:spPr>
            <a:xfrm>
              <a:off x="8460000" y="1800000"/>
              <a:ext cx="0" cy="200952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8" name="Straight Connector 37"/>
            <p:cNvSpPr/>
            <p:nvPr/>
          </p:nvSpPr>
          <p:spPr>
            <a:xfrm>
              <a:off x="839879" y="2134800"/>
              <a:ext cx="7620121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9" name="Straight Connector 38"/>
            <p:cNvSpPr/>
            <p:nvPr/>
          </p:nvSpPr>
          <p:spPr>
            <a:xfrm>
              <a:off x="839879" y="1800000"/>
              <a:ext cx="7620121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839879" y="4140000"/>
            <a:ext cx="7620121" cy="1685880"/>
            <a:chOff x="839879" y="4140000"/>
            <a:chExt cx="7620121" cy="1685880"/>
          </a:xfrm>
        </p:grpSpPr>
        <p:sp>
          <p:nvSpPr>
            <p:cNvPr id="41" name="Freeform 40"/>
            <p:cNvSpPr/>
            <p:nvPr/>
          </p:nvSpPr>
          <p:spPr>
            <a:xfrm>
              <a:off x="839879" y="4140000"/>
              <a:ext cx="7620120" cy="168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outlook = sunny and humidity &gt; 83 then play = no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outlook = rainy and windy = true then play = no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outlook = overcast then play = yes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humidity &lt; 85 then play = yes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none of the above then play = yes</a:t>
              </a:r>
            </a:p>
          </p:txBody>
        </p:sp>
        <p:sp>
          <p:nvSpPr>
            <p:cNvPr id="42" name="Straight Connector 41"/>
            <p:cNvSpPr/>
            <p:nvPr/>
          </p:nvSpPr>
          <p:spPr>
            <a:xfrm>
              <a:off x="839879" y="4140000"/>
              <a:ext cx="7620121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3" name="Straight Connector 42"/>
            <p:cNvSpPr/>
            <p:nvPr/>
          </p:nvSpPr>
          <p:spPr>
            <a:xfrm>
              <a:off x="839879" y="5825880"/>
              <a:ext cx="7620121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4" name="Straight Connector 43"/>
            <p:cNvSpPr/>
            <p:nvPr/>
          </p:nvSpPr>
          <p:spPr>
            <a:xfrm>
              <a:off x="839879" y="4140000"/>
              <a:ext cx="0" cy="168588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5" name="Straight Connector 44"/>
            <p:cNvSpPr/>
            <p:nvPr/>
          </p:nvSpPr>
          <p:spPr>
            <a:xfrm>
              <a:off x="8460000" y="4140000"/>
              <a:ext cx="0" cy="168588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he contact lenses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2B52CBF-7243-40C0-A879-F27F9FC0CCF6}" type="slidenum">
              <a:t>11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The contact lenses data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80000" y="900000"/>
            <a:ext cx="8820000" cy="5572080"/>
            <a:chOff x="180000" y="900000"/>
            <a:chExt cx="8820000" cy="5572080"/>
          </a:xfrm>
        </p:grpSpPr>
        <p:sp>
          <p:nvSpPr>
            <p:cNvPr id="4" name="Freeform 3"/>
            <p:cNvSpPr/>
            <p:nvPr/>
          </p:nvSpPr>
          <p:spPr>
            <a:xfrm>
              <a:off x="7176960" y="4329000"/>
              <a:ext cx="182303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5" name="Freeform 4"/>
            <p:cNvSpPr/>
            <p:nvPr/>
          </p:nvSpPr>
          <p:spPr>
            <a:xfrm>
              <a:off x="5353560" y="4329000"/>
              <a:ext cx="182339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Reduced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3816720" y="4329000"/>
              <a:ext cx="15368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1801080" y="4329000"/>
              <a:ext cx="20156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Hypermetrope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180000" y="4329000"/>
              <a:ext cx="162108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Pre-presbyopic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7176960" y="4543200"/>
              <a:ext cx="1823039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5353560" y="4543200"/>
              <a:ext cx="1823399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3816720" y="4543200"/>
              <a:ext cx="153684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1801080" y="4543200"/>
              <a:ext cx="201564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Hypermetrope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180000" y="4543200"/>
              <a:ext cx="162108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Pre-presbyopic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7176960" y="4757760"/>
              <a:ext cx="182303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5353560" y="4757760"/>
              <a:ext cx="182339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Reduced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3816720" y="4757760"/>
              <a:ext cx="15368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1801080" y="4757760"/>
              <a:ext cx="20156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Myope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180000" y="4757760"/>
              <a:ext cx="162108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Presbyopic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7176960" y="4971960"/>
              <a:ext cx="182303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5353560" y="4971960"/>
              <a:ext cx="182339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21" name="Freeform 20"/>
            <p:cNvSpPr/>
            <p:nvPr/>
          </p:nvSpPr>
          <p:spPr>
            <a:xfrm>
              <a:off x="3816720" y="4971960"/>
              <a:ext cx="15368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1801080" y="4971960"/>
              <a:ext cx="20156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Myope</a:t>
              </a:r>
            </a:p>
          </p:txBody>
        </p:sp>
        <p:sp>
          <p:nvSpPr>
            <p:cNvPr id="23" name="Freeform 22"/>
            <p:cNvSpPr/>
            <p:nvPr/>
          </p:nvSpPr>
          <p:spPr>
            <a:xfrm>
              <a:off x="180000" y="4971960"/>
              <a:ext cx="162108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Presbyopic</a:t>
              </a:r>
            </a:p>
          </p:txBody>
        </p:sp>
        <p:sp>
          <p:nvSpPr>
            <p:cNvPr id="24" name="Freeform 23"/>
            <p:cNvSpPr/>
            <p:nvPr/>
          </p:nvSpPr>
          <p:spPr>
            <a:xfrm>
              <a:off x="7176960" y="5186160"/>
              <a:ext cx="1823039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5353560" y="5186160"/>
              <a:ext cx="1823399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Reduced</a:t>
              </a:r>
            </a:p>
          </p:txBody>
        </p:sp>
        <p:sp>
          <p:nvSpPr>
            <p:cNvPr id="26" name="Freeform 25"/>
            <p:cNvSpPr/>
            <p:nvPr/>
          </p:nvSpPr>
          <p:spPr>
            <a:xfrm>
              <a:off x="3816720" y="5186160"/>
              <a:ext cx="153684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27" name="Freeform 26"/>
            <p:cNvSpPr/>
            <p:nvPr/>
          </p:nvSpPr>
          <p:spPr>
            <a:xfrm>
              <a:off x="1801080" y="5186160"/>
              <a:ext cx="201564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Myope</a:t>
              </a:r>
            </a:p>
          </p:txBody>
        </p:sp>
        <p:sp>
          <p:nvSpPr>
            <p:cNvPr id="28" name="Freeform 27"/>
            <p:cNvSpPr/>
            <p:nvPr/>
          </p:nvSpPr>
          <p:spPr>
            <a:xfrm>
              <a:off x="180000" y="5186160"/>
              <a:ext cx="162108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Presbyopic</a:t>
              </a:r>
            </a:p>
          </p:txBody>
        </p:sp>
        <p:sp>
          <p:nvSpPr>
            <p:cNvPr id="29" name="Freeform 28"/>
            <p:cNvSpPr/>
            <p:nvPr/>
          </p:nvSpPr>
          <p:spPr>
            <a:xfrm>
              <a:off x="7176960" y="5400720"/>
              <a:ext cx="182303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Hard</a:t>
              </a:r>
            </a:p>
          </p:txBody>
        </p:sp>
        <p:sp>
          <p:nvSpPr>
            <p:cNvPr id="30" name="Freeform 29"/>
            <p:cNvSpPr/>
            <p:nvPr/>
          </p:nvSpPr>
          <p:spPr>
            <a:xfrm>
              <a:off x="5353560" y="5400720"/>
              <a:ext cx="182339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31" name="Freeform 30"/>
            <p:cNvSpPr/>
            <p:nvPr/>
          </p:nvSpPr>
          <p:spPr>
            <a:xfrm>
              <a:off x="3816720" y="5400720"/>
              <a:ext cx="15368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32" name="Freeform 31"/>
            <p:cNvSpPr/>
            <p:nvPr/>
          </p:nvSpPr>
          <p:spPr>
            <a:xfrm>
              <a:off x="1801080" y="5400720"/>
              <a:ext cx="20156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Myope</a:t>
              </a:r>
            </a:p>
          </p:txBody>
        </p:sp>
        <p:sp>
          <p:nvSpPr>
            <p:cNvPr id="33" name="Freeform 32"/>
            <p:cNvSpPr/>
            <p:nvPr/>
          </p:nvSpPr>
          <p:spPr>
            <a:xfrm>
              <a:off x="180000" y="5400720"/>
              <a:ext cx="162108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Presbyopic</a:t>
              </a:r>
            </a:p>
          </p:txBody>
        </p:sp>
        <p:sp>
          <p:nvSpPr>
            <p:cNvPr id="34" name="Freeform 33"/>
            <p:cNvSpPr/>
            <p:nvPr/>
          </p:nvSpPr>
          <p:spPr>
            <a:xfrm>
              <a:off x="7176960" y="5614920"/>
              <a:ext cx="182303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35" name="Freeform 34"/>
            <p:cNvSpPr/>
            <p:nvPr/>
          </p:nvSpPr>
          <p:spPr>
            <a:xfrm>
              <a:off x="5353560" y="5614920"/>
              <a:ext cx="182339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Reduced</a:t>
              </a:r>
            </a:p>
          </p:txBody>
        </p:sp>
        <p:sp>
          <p:nvSpPr>
            <p:cNvPr id="36" name="Freeform 35"/>
            <p:cNvSpPr/>
            <p:nvPr/>
          </p:nvSpPr>
          <p:spPr>
            <a:xfrm>
              <a:off x="3816720" y="5614920"/>
              <a:ext cx="15368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37" name="Freeform 36"/>
            <p:cNvSpPr/>
            <p:nvPr/>
          </p:nvSpPr>
          <p:spPr>
            <a:xfrm>
              <a:off x="1801080" y="5614920"/>
              <a:ext cx="20156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Hypermetrope</a:t>
              </a:r>
            </a:p>
          </p:txBody>
        </p:sp>
        <p:sp>
          <p:nvSpPr>
            <p:cNvPr id="38" name="Freeform 37"/>
            <p:cNvSpPr/>
            <p:nvPr/>
          </p:nvSpPr>
          <p:spPr>
            <a:xfrm>
              <a:off x="180000" y="5614920"/>
              <a:ext cx="162108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Presbyopic</a:t>
              </a:r>
            </a:p>
          </p:txBody>
        </p:sp>
        <p:sp>
          <p:nvSpPr>
            <p:cNvPr id="39" name="Freeform 38"/>
            <p:cNvSpPr/>
            <p:nvPr/>
          </p:nvSpPr>
          <p:spPr>
            <a:xfrm>
              <a:off x="7176960" y="5829120"/>
              <a:ext cx="1823039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Soft</a:t>
              </a:r>
            </a:p>
          </p:txBody>
        </p:sp>
        <p:sp>
          <p:nvSpPr>
            <p:cNvPr id="40" name="Freeform 39"/>
            <p:cNvSpPr/>
            <p:nvPr/>
          </p:nvSpPr>
          <p:spPr>
            <a:xfrm>
              <a:off x="5353560" y="5829120"/>
              <a:ext cx="1823399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41" name="Freeform 40"/>
            <p:cNvSpPr/>
            <p:nvPr/>
          </p:nvSpPr>
          <p:spPr>
            <a:xfrm>
              <a:off x="3816720" y="5829120"/>
              <a:ext cx="153684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42" name="Freeform 41"/>
            <p:cNvSpPr/>
            <p:nvPr/>
          </p:nvSpPr>
          <p:spPr>
            <a:xfrm>
              <a:off x="1801080" y="5829120"/>
              <a:ext cx="201564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Hypermetrope</a:t>
              </a:r>
            </a:p>
          </p:txBody>
        </p:sp>
        <p:sp>
          <p:nvSpPr>
            <p:cNvPr id="43" name="Freeform 42"/>
            <p:cNvSpPr/>
            <p:nvPr/>
          </p:nvSpPr>
          <p:spPr>
            <a:xfrm>
              <a:off x="180000" y="5829120"/>
              <a:ext cx="162108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Presbyopic</a:t>
              </a:r>
            </a:p>
          </p:txBody>
        </p:sp>
        <p:sp>
          <p:nvSpPr>
            <p:cNvPr id="44" name="Freeform 43"/>
            <p:cNvSpPr/>
            <p:nvPr/>
          </p:nvSpPr>
          <p:spPr>
            <a:xfrm>
              <a:off x="7176960" y="6043679"/>
              <a:ext cx="182303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45" name="Freeform 44"/>
            <p:cNvSpPr/>
            <p:nvPr/>
          </p:nvSpPr>
          <p:spPr>
            <a:xfrm>
              <a:off x="5353560" y="6043679"/>
              <a:ext cx="182339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Reduced</a:t>
              </a:r>
            </a:p>
          </p:txBody>
        </p:sp>
        <p:sp>
          <p:nvSpPr>
            <p:cNvPr id="46" name="Freeform 45"/>
            <p:cNvSpPr/>
            <p:nvPr/>
          </p:nvSpPr>
          <p:spPr>
            <a:xfrm>
              <a:off x="3816720" y="6043679"/>
              <a:ext cx="15368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47" name="Freeform 46"/>
            <p:cNvSpPr/>
            <p:nvPr/>
          </p:nvSpPr>
          <p:spPr>
            <a:xfrm>
              <a:off x="1801080" y="6043679"/>
              <a:ext cx="20156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Hypermetrope</a:t>
              </a:r>
            </a:p>
          </p:txBody>
        </p:sp>
        <p:sp>
          <p:nvSpPr>
            <p:cNvPr id="48" name="Freeform 47"/>
            <p:cNvSpPr/>
            <p:nvPr/>
          </p:nvSpPr>
          <p:spPr>
            <a:xfrm>
              <a:off x="180000" y="6043679"/>
              <a:ext cx="162108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Presbyopic</a:t>
              </a:r>
            </a:p>
          </p:txBody>
        </p:sp>
        <p:sp>
          <p:nvSpPr>
            <p:cNvPr id="49" name="Freeform 48"/>
            <p:cNvSpPr/>
            <p:nvPr/>
          </p:nvSpPr>
          <p:spPr>
            <a:xfrm>
              <a:off x="7176960" y="6257880"/>
              <a:ext cx="182303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50" name="Freeform 49"/>
            <p:cNvSpPr/>
            <p:nvPr/>
          </p:nvSpPr>
          <p:spPr>
            <a:xfrm>
              <a:off x="5353560" y="6257880"/>
              <a:ext cx="182339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51" name="Freeform 50"/>
            <p:cNvSpPr/>
            <p:nvPr/>
          </p:nvSpPr>
          <p:spPr>
            <a:xfrm>
              <a:off x="3816720" y="6257880"/>
              <a:ext cx="15368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52" name="Freeform 51"/>
            <p:cNvSpPr/>
            <p:nvPr/>
          </p:nvSpPr>
          <p:spPr>
            <a:xfrm>
              <a:off x="1801080" y="6257880"/>
              <a:ext cx="20156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Hypermetrope</a:t>
              </a:r>
            </a:p>
          </p:txBody>
        </p:sp>
        <p:sp>
          <p:nvSpPr>
            <p:cNvPr id="53" name="Freeform 52"/>
            <p:cNvSpPr/>
            <p:nvPr/>
          </p:nvSpPr>
          <p:spPr>
            <a:xfrm>
              <a:off x="180000" y="6257880"/>
              <a:ext cx="162108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Presbyopic</a:t>
              </a:r>
            </a:p>
          </p:txBody>
        </p:sp>
        <p:sp>
          <p:nvSpPr>
            <p:cNvPr id="54" name="Freeform 53"/>
            <p:cNvSpPr/>
            <p:nvPr/>
          </p:nvSpPr>
          <p:spPr>
            <a:xfrm>
              <a:off x="7176960" y="4114800"/>
              <a:ext cx="182303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Soft</a:t>
              </a:r>
            </a:p>
          </p:txBody>
        </p:sp>
        <p:sp>
          <p:nvSpPr>
            <p:cNvPr id="55" name="Freeform 54"/>
            <p:cNvSpPr/>
            <p:nvPr/>
          </p:nvSpPr>
          <p:spPr>
            <a:xfrm>
              <a:off x="5353560" y="4114800"/>
              <a:ext cx="182339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56" name="Freeform 55"/>
            <p:cNvSpPr/>
            <p:nvPr/>
          </p:nvSpPr>
          <p:spPr>
            <a:xfrm>
              <a:off x="3816720" y="4114800"/>
              <a:ext cx="15368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57" name="Freeform 56"/>
            <p:cNvSpPr/>
            <p:nvPr/>
          </p:nvSpPr>
          <p:spPr>
            <a:xfrm>
              <a:off x="1801080" y="4114800"/>
              <a:ext cx="20156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Hypermetrope</a:t>
              </a:r>
            </a:p>
          </p:txBody>
        </p:sp>
        <p:sp>
          <p:nvSpPr>
            <p:cNvPr id="58" name="Freeform 57"/>
            <p:cNvSpPr/>
            <p:nvPr/>
          </p:nvSpPr>
          <p:spPr>
            <a:xfrm>
              <a:off x="180000" y="4114800"/>
              <a:ext cx="162108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Pre-presbyopic</a:t>
              </a:r>
            </a:p>
          </p:txBody>
        </p:sp>
        <p:sp>
          <p:nvSpPr>
            <p:cNvPr id="59" name="Freeform 58"/>
            <p:cNvSpPr/>
            <p:nvPr/>
          </p:nvSpPr>
          <p:spPr>
            <a:xfrm>
              <a:off x="7176960" y="3900240"/>
              <a:ext cx="1823039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60" name="Freeform 59"/>
            <p:cNvSpPr/>
            <p:nvPr/>
          </p:nvSpPr>
          <p:spPr>
            <a:xfrm>
              <a:off x="5353560" y="3900240"/>
              <a:ext cx="1823399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Reduced</a:t>
              </a:r>
            </a:p>
          </p:txBody>
        </p:sp>
        <p:sp>
          <p:nvSpPr>
            <p:cNvPr id="61" name="Freeform 60"/>
            <p:cNvSpPr/>
            <p:nvPr/>
          </p:nvSpPr>
          <p:spPr>
            <a:xfrm>
              <a:off x="3816720" y="3900240"/>
              <a:ext cx="153684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62" name="Freeform 61"/>
            <p:cNvSpPr/>
            <p:nvPr/>
          </p:nvSpPr>
          <p:spPr>
            <a:xfrm>
              <a:off x="1801080" y="3900240"/>
              <a:ext cx="201564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Hypermetrope</a:t>
              </a:r>
            </a:p>
          </p:txBody>
        </p:sp>
        <p:sp>
          <p:nvSpPr>
            <p:cNvPr id="63" name="Freeform 62"/>
            <p:cNvSpPr/>
            <p:nvPr/>
          </p:nvSpPr>
          <p:spPr>
            <a:xfrm>
              <a:off x="180000" y="3900240"/>
              <a:ext cx="162108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Pre-presbyopic</a:t>
              </a:r>
            </a:p>
          </p:txBody>
        </p:sp>
        <p:sp>
          <p:nvSpPr>
            <p:cNvPr id="64" name="Freeform 63"/>
            <p:cNvSpPr/>
            <p:nvPr/>
          </p:nvSpPr>
          <p:spPr>
            <a:xfrm>
              <a:off x="7176960" y="3686039"/>
              <a:ext cx="182303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Hard</a:t>
              </a:r>
            </a:p>
          </p:txBody>
        </p:sp>
        <p:sp>
          <p:nvSpPr>
            <p:cNvPr id="65" name="Freeform 64"/>
            <p:cNvSpPr/>
            <p:nvPr/>
          </p:nvSpPr>
          <p:spPr>
            <a:xfrm>
              <a:off x="5353560" y="3686039"/>
              <a:ext cx="182339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66" name="Freeform 65"/>
            <p:cNvSpPr/>
            <p:nvPr/>
          </p:nvSpPr>
          <p:spPr>
            <a:xfrm>
              <a:off x="3816720" y="3686039"/>
              <a:ext cx="15368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67" name="Freeform 66"/>
            <p:cNvSpPr/>
            <p:nvPr/>
          </p:nvSpPr>
          <p:spPr>
            <a:xfrm>
              <a:off x="1801080" y="3686039"/>
              <a:ext cx="20156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Myope</a:t>
              </a:r>
            </a:p>
          </p:txBody>
        </p:sp>
        <p:sp>
          <p:nvSpPr>
            <p:cNvPr id="68" name="Freeform 67"/>
            <p:cNvSpPr/>
            <p:nvPr/>
          </p:nvSpPr>
          <p:spPr>
            <a:xfrm>
              <a:off x="180000" y="3686039"/>
              <a:ext cx="162108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Pre-presbyopic</a:t>
              </a:r>
            </a:p>
          </p:txBody>
        </p:sp>
        <p:sp>
          <p:nvSpPr>
            <p:cNvPr id="69" name="Freeform 68"/>
            <p:cNvSpPr/>
            <p:nvPr/>
          </p:nvSpPr>
          <p:spPr>
            <a:xfrm>
              <a:off x="7176960" y="3471839"/>
              <a:ext cx="182303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70" name="Freeform 69"/>
            <p:cNvSpPr/>
            <p:nvPr/>
          </p:nvSpPr>
          <p:spPr>
            <a:xfrm>
              <a:off x="5353560" y="3471839"/>
              <a:ext cx="182339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Reduced</a:t>
              </a:r>
            </a:p>
          </p:txBody>
        </p:sp>
        <p:sp>
          <p:nvSpPr>
            <p:cNvPr id="71" name="Freeform 70"/>
            <p:cNvSpPr/>
            <p:nvPr/>
          </p:nvSpPr>
          <p:spPr>
            <a:xfrm>
              <a:off x="3816720" y="3471839"/>
              <a:ext cx="15368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72" name="Freeform 71"/>
            <p:cNvSpPr/>
            <p:nvPr/>
          </p:nvSpPr>
          <p:spPr>
            <a:xfrm>
              <a:off x="1801080" y="3471839"/>
              <a:ext cx="20156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Myope</a:t>
              </a:r>
            </a:p>
          </p:txBody>
        </p:sp>
        <p:sp>
          <p:nvSpPr>
            <p:cNvPr id="73" name="Freeform 72"/>
            <p:cNvSpPr/>
            <p:nvPr/>
          </p:nvSpPr>
          <p:spPr>
            <a:xfrm>
              <a:off x="180000" y="3471839"/>
              <a:ext cx="162108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Pre-presbyopic</a:t>
              </a:r>
            </a:p>
          </p:txBody>
        </p:sp>
        <p:sp>
          <p:nvSpPr>
            <p:cNvPr id="74" name="Freeform 73"/>
            <p:cNvSpPr/>
            <p:nvPr/>
          </p:nvSpPr>
          <p:spPr>
            <a:xfrm>
              <a:off x="7176960" y="3257279"/>
              <a:ext cx="1823039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Soft</a:t>
              </a:r>
            </a:p>
          </p:txBody>
        </p:sp>
        <p:sp>
          <p:nvSpPr>
            <p:cNvPr id="75" name="Freeform 74"/>
            <p:cNvSpPr/>
            <p:nvPr/>
          </p:nvSpPr>
          <p:spPr>
            <a:xfrm>
              <a:off x="5353560" y="3257279"/>
              <a:ext cx="1823399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76" name="Freeform 75"/>
            <p:cNvSpPr/>
            <p:nvPr/>
          </p:nvSpPr>
          <p:spPr>
            <a:xfrm>
              <a:off x="3816720" y="3257279"/>
              <a:ext cx="153684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77" name="Freeform 76"/>
            <p:cNvSpPr/>
            <p:nvPr/>
          </p:nvSpPr>
          <p:spPr>
            <a:xfrm>
              <a:off x="1801080" y="3257279"/>
              <a:ext cx="201564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Myope</a:t>
              </a:r>
            </a:p>
          </p:txBody>
        </p:sp>
        <p:sp>
          <p:nvSpPr>
            <p:cNvPr id="78" name="Freeform 77"/>
            <p:cNvSpPr/>
            <p:nvPr/>
          </p:nvSpPr>
          <p:spPr>
            <a:xfrm>
              <a:off x="180000" y="3257279"/>
              <a:ext cx="162108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Pre-presbyopic</a:t>
              </a:r>
            </a:p>
          </p:txBody>
        </p:sp>
        <p:sp>
          <p:nvSpPr>
            <p:cNvPr id="79" name="Freeform 78"/>
            <p:cNvSpPr/>
            <p:nvPr/>
          </p:nvSpPr>
          <p:spPr>
            <a:xfrm>
              <a:off x="7176960" y="3043080"/>
              <a:ext cx="182303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80" name="Freeform 79"/>
            <p:cNvSpPr/>
            <p:nvPr/>
          </p:nvSpPr>
          <p:spPr>
            <a:xfrm>
              <a:off x="5353560" y="3043080"/>
              <a:ext cx="182339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Reduced</a:t>
              </a:r>
            </a:p>
          </p:txBody>
        </p:sp>
        <p:sp>
          <p:nvSpPr>
            <p:cNvPr id="81" name="Freeform 80"/>
            <p:cNvSpPr/>
            <p:nvPr/>
          </p:nvSpPr>
          <p:spPr>
            <a:xfrm>
              <a:off x="3816720" y="3043080"/>
              <a:ext cx="15368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82" name="Freeform 81"/>
            <p:cNvSpPr/>
            <p:nvPr/>
          </p:nvSpPr>
          <p:spPr>
            <a:xfrm>
              <a:off x="1801080" y="3043080"/>
              <a:ext cx="20156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Myope</a:t>
              </a:r>
            </a:p>
          </p:txBody>
        </p:sp>
        <p:sp>
          <p:nvSpPr>
            <p:cNvPr id="83" name="Freeform 82"/>
            <p:cNvSpPr/>
            <p:nvPr/>
          </p:nvSpPr>
          <p:spPr>
            <a:xfrm>
              <a:off x="180000" y="3043080"/>
              <a:ext cx="162108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Pre-presbyopic</a:t>
              </a:r>
            </a:p>
          </p:txBody>
        </p:sp>
        <p:sp>
          <p:nvSpPr>
            <p:cNvPr id="84" name="Freeform 83"/>
            <p:cNvSpPr/>
            <p:nvPr/>
          </p:nvSpPr>
          <p:spPr>
            <a:xfrm>
              <a:off x="7176960" y="2828880"/>
              <a:ext cx="182303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hard</a:t>
              </a:r>
            </a:p>
          </p:txBody>
        </p:sp>
        <p:sp>
          <p:nvSpPr>
            <p:cNvPr id="85" name="Freeform 84"/>
            <p:cNvSpPr/>
            <p:nvPr/>
          </p:nvSpPr>
          <p:spPr>
            <a:xfrm>
              <a:off x="5353560" y="2828880"/>
              <a:ext cx="182339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86" name="Freeform 85"/>
            <p:cNvSpPr/>
            <p:nvPr/>
          </p:nvSpPr>
          <p:spPr>
            <a:xfrm>
              <a:off x="3816720" y="2828880"/>
              <a:ext cx="15368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87" name="Freeform 86"/>
            <p:cNvSpPr/>
            <p:nvPr/>
          </p:nvSpPr>
          <p:spPr>
            <a:xfrm>
              <a:off x="1801080" y="2828880"/>
              <a:ext cx="20156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Hypermetrope</a:t>
              </a:r>
            </a:p>
          </p:txBody>
        </p:sp>
        <p:sp>
          <p:nvSpPr>
            <p:cNvPr id="88" name="Freeform 87"/>
            <p:cNvSpPr/>
            <p:nvPr/>
          </p:nvSpPr>
          <p:spPr>
            <a:xfrm>
              <a:off x="180000" y="2828880"/>
              <a:ext cx="162108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Young</a:t>
              </a:r>
            </a:p>
          </p:txBody>
        </p:sp>
        <p:sp>
          <p:nvSpPr>
            <p:cNvPr id="89" name="Freeform 88"/>
            <p:cNvSpPr/>
            <p:nvPr/>
          </p:nvSpPr>
          <p:spPr>
            <a:xfrm>
              <a:off x="7176960" y="2614680"/>
              <a:ext cx="182303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90" name="Freeform 89"/>
            <p:cNvSpPr/>
            <p:nvPr/>
          </p:nvSpPr>
          <p:spPr>
            <a:xfrm>
              <a:off x="5353560" y="2614680"/>
              <a:ext cx="182339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Reduced</a:t>
              </a:r>
            </a:p>
          </p:txBody>
        </p:sp>
        <p:sp>
          <p:nvSpPr>
            <p:cNvPr id="91" name="Freeform 90"/>
            <p:cNvSpPr/>
            <p:nvPr/>
          </p:nvSpPr>
          <p:spPr>
            <a:xfrm>
              <a:off x="3816720" y="2614680"/>
              <a:ext cx="15368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92" name="Freeform 91"/>
            <p:cNvSpPr/>
            <p:nvPr/>
          </p:nvSpPr>
          <p:spPr>
            <a:xfrm>
              <a:off x="1801080" y="2614680"/>
              <a:ext cx="20156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Hypermetrope</a:t>
              </a:r>
            </a:p>
          </p:txBody>
        </p:sp>
        <p:sp>
          <p:nvSpPr>
            <p:cNvPr id="93" name="Freeform 92"/>
            <p:cNvSpPr/>
            <p:nvPr/>
          </p:nvSpPr>
          <p:spPr>
            <a:xfrm>
              <a:off x="180000" y="2614680"/>
              <a:ext cx="162108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Young</a:t>
              </a:r>
            </a:p>
          </p:txBody>
        </p:sp>
        <p:sp>
          <p:nvSpPr>
            <p:cNvPr id="94" name="Freeform 93"/>
            <p:cNvSpPr/>
            <p:nvPr/>
          </p:nvSpPr>
          <p:spPr>
            <a:xfrm>
              <a:off x="7176960" y="2400119"/>
              <a:ext cx="1823039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Soft</a:t>
              </a:r>
            </a:p>
          </p:txBody>
        </p:sp>
        <p:sp>
          <p:nvSpPr>
            <p:cNvPr id="95" name="Freeform 94"/>
            <p:cNvSpPr/>
            <p:nvPr/>
          </p:nvSpPr>
          <p:spPr>
            <a:xfrm>
              <a:off x="5353560" y="2400119"/>
              <a:ext cx="1823399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96" name="Freeform 95"/>
            <p:cNvSpPr/>
            <p:nvPr/>
          </p:nvSpPr>
          <p:spPr>
            <a:xfrm>
              <a:off x="3816720" y="2400119"/>
              <a:ext cx="153684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97" name="Freeform 96"/>
            <p:cNvSpPr/>
            <p:nvPr/>
          </p:nvSpPr>
          <p:spPr>
            <a:xfrm>
              <a:off x="1801080" y="2400119"/>
              <a:ext cx="201564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Hypermetrope</a:t>
              </a:r>
            </a:p>
          </p:txBody>
        </p:sp>
        <p:sp>
          <p:nvSpPr>
            <p:cNvPr id="98" name="Freeform 97"/>
            <p:cNvSpPr/>
            <p:nvPr/>
          </p:nvSpPr>
          <p:spPr>
            <a:xfrm>
              <a:off x="180000" y="2400119"/>
              <a:ext cx="162108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Young</a:t>
              </a:r>
            </a:p>
          </p:txBody>
        </p:sp>
        <p:sp>
          <p:nvSpPr>
            <p:cNvPr id="99" name="Freeform 98"/>
            <p:cNvSpPr/>
            <p:nvPr/>
          </p:nvSpPr>
          <p:spPr>
            <a:xfrm>
              <a:off x="7176960" y="2185920"/>
              <a:ext cx="182303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100" name="Freeform 99"/>
            <p:cNvSpPr/>
            <p:nvPr/>
          </p:nvSpPr>
          <p:spPr>
            <a:xfrm>
              <a:off x="5353560" y="2185920"/>
              <a:ext cx="182339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Reduced</a:t>
              </a:r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3816720" y="2185920"/>
              <a:ext cx="15368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1801080" y="2185920"/>
              <a:ext cx="20156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Hypermetrope</a:t>
              </a:r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180000" y="2185920"/>
              <a:ext cx="162108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Young</a:t>
              </a:r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7176960" y="1971720"/>
              <a:ext cx="182303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Hard</a:t>
              </a:r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5353560" y="1971720"/>
              <a:ext cx="182339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3816720" y="1971720"/>
              <a:ext cx="15368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1801080" y="1971720"/>
              <a:ext cx="20156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Myope</a:t>
              </a:r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180000" y="1971720"/>
              <a:ext cx="162108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Young</a:t>
              </a:r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7176960" y="1757160"/>
              <a:ext cx="1823039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5353560" y="1757160"/>
              <a:ext cx="1823399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Reduced</a:t>
              </a:r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3816720" y="1757160"/>
              <a:ext cx="153684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1801080" y="1757160"/>
              <a:ext cx="201564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Myope</a:t>
              </a:r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180000" y="1757160"/>
              <a:ext cx="162108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Young</a:t>
              </a:r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7176960" y="1542960"/>
              <a:ext cx="182303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Soft</a:t>
              </a:r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5353560" y="1542960"/>
              <a:ext cx="182339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3816720" y="1542960"/>
              <a:ext cx="15368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1801080" y="1542960"/>
              <a:ext cx="20156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Myope</a:t>
              </a:r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180000" y="1542960"/>
              <a:ext cx="162108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Young</a:t>
              </a:r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7176960" y="1328760"/>
              <a:ext cx="182303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5353560" y="1328760"/>
              <a:ext cx="182339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Reduced</a:t>
              </a:r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3816720" y="1328760"/>
              <a:ext cx="15368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1801080" y="1328760"/>
              <a:ext cx="20156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Myope</a:t>
              </a:r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180000" y="1328760"/>
              <a:ext cx="162108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Young</a:t>
              </a:r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7176960" y="900000"/>
              <a:ext cx="1823039" cy="4287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Recommended lenses</a:t>
              </a:r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5353560" y="900000"/>
              <a:ext cx="1823399" cy="4287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Tear production rate</a:t>
              </a:r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3816720" y="900000"/>
              <a:ext cx="1536840" cy="4287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Astigmatism</a:t>
              </a:r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1801080" y="900000"/>
              <a:ext cx="2015640" cy="4287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Spectacle prescription</a:t>
              </a:r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180000" y="900000"/>
              <a:ext cx="1621080" cy="4287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Age</a:t>
              </a:r>
            </a:p>
          </p:txBody>
        </p:sp>
        <p:sp>
          <p:nvSpPr>
            <p:cNvPr id="129" name="Straight Connector 128"/>
            <p:cNvSpPr/>
            <p:nvPr/>
          </p:nvSpPr>
          <p:spPr>
            <a:xfrm>
              <a:off x="180000" y="6472079"/>
              <a:ext cx="882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0" name="Straight Connector 129"/>
            <p:cNvSpPr/>
            <p:nvPr/>
          </p:nvSpPr>
          <p:spPr>
            <a:xfrm>
              <a:off x="180000" y="900000"/>
              <a:ext cx="0" cy="5572079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1" name="Straight Connector 130"/>
            <p:cNvSpPr/>
            <p:nvPr/>
          </p:nvSpPr>
          <p:spPr>
            <a:xfrm>
              <a:off x="9000000" y="900000"/>
              <a:ext cx="0" cy="5572079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2" name="Straight Connector 131"/>
            <p:cNvSpPr/>
            <p:nvPr/>
          </p:nvSpPr>
          <p:spPr>
            <a:xfrm>
              <a:off x="180000" y="1328760"/>
              <a:ext cx="882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3" name="Straight Connector 132"/>
            <p:cNvSpPr/>
            <p:nvPr/>
          </p:nvSpPr>
          <p:spPr>
            <a:xfrm>
              <a:off x="180000" y="900000"/>
              <a:ext cx="882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sp>
        <p:nvSpPr>
          <p:cNvPr id="134" name="Freeform 133"/>
          <p:cNvSpPr/>
          <p:nvPr/>
        </p:nvSpPr>
        <p:spPr>
          <a:xfrm>
            <a:off x="2955959" y="1870199"/>
            <a:ext cx="18396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 complete and correct rule 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A654DBC-2500-4123-92EC-3CBE91ED30BB}" type="slidenum">
              <a:t>12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541051" y="-192348"/>
            <a:ext cx="7343775" cy="1233488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sz="3600" dirty="0"/>
              <a:t>A complete and correct rule set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39879" y="1260000"/>
            <a:ext cx="7620121" cy="4573440"/>
            <a:chOff x="839879" y="1260000"/>
            <a:chExt cx="7620121" cy="4573440"/>
          </a:xfrm>
        </p:grpSpPr>
        <p:sp>
          <p:nvSpPr>
            <p:cNvPr id="4" name="Freeform 3"/>
            <p:cNvSpPr/>
            <p:nvPr/>
          </p:nvSpPr>
          <p:spPr>
            <a:xfrm>
              <a:off x="839879" y="1260000"/>
              <a:ext cx="7620120" cy="4573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374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tear production rate = reduced then recommendation = none</a:t>
              </a:r>
            </a:p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374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age = young and astigmatic = no</a:t>
              </a:r>
              <a:b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and tear production rate = normal then recommendation = soft</a:t>
              </a:r>
            </a:p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374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age = pre-presbyopic and astigmatic = no</a:t>
              </a:r>
              <a:b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and tear production rate = normal then recommendation = soft</a:t>
              </a:r>
            </a:p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374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age = presbyopic and spectacle prescription = myope</a:t>
              </a:r>
              <a:b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and astigmatic = no  then recommendation = none</a:t>
              </a:r>
            </a:p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374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spectacle prescription = hypermetrope and astigmatic = no</a:t>
              </a:r>
              <a:b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and tear production rate = normal then recommendation = soft</a:t>
              </a:r>
            </a:p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374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spectacle prescription = myope and astigmatic = yes</a:t>
              </a:r>
              <a:b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and tear production rate = normal then recommendation = hard</a:t>
              </a:r>
            </a:p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374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age young and astigmatic = yes </a:t>
              </a:r>
              <a:b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and tear production rate = normal then recommendation = hard</a:t>
              </a:r>
            </a:p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374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age = pre-presbyopic</a:t>
              </a:r>
              <a:b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and spectacle prescription = hypermetrope</a:t>
              </a:r>
              <a:b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and astigmatic = yes then recommendation = none</a:t>
              </a:r>
            </a:p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374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age = presbyopic and spectacle prescription = hypermetrope</a:t>
              </a:r>
              <a:b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and astigmatic = yes then recommendation = none</a:t>
              </a:r>
            </a:p>
          </p:txBody>
        </p:sp>
        <p:sp>
          <p:nvSpPr>
            <p:cNvPr id="5" name="Straight Connector 4"/>
            <p:cNvSpPr/>
            <p:nvPr/>
          </p:nvSpPr>
          <p:spPr>
            <a:xfrm>
              <a:off x="839879" y="1260000"/>
              <a:ext cx="7620121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" name="Straight Connector 5"/>
            <p:cNvSpPr/>
            <p:nvPr/>
          </p:nvSpPr>
          <p:spPr>
            <a:xfrm>
              <a:off x="839879" y="5833440"/>
              <a:ext cx="7620121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839879" y="1260000"/>
              <a:ext cx="0" cy="457344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8460000" y="1260000"/>
              <a:ext cx="0" cy="457344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 decision tree for this pro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D55EDC1-0AA3-4B2A-B585-E3178810F359}" type="slidenum">
              <a:t>13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19250" y="-179388"/>
            <a:ext cx="7524750" cy="1233488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sz="3600" dirty="0"/>
              <a:t>A decision tree for </a:t>
            </a:r>
            <a:r>
              <a:rPr lang="en-US" sz="3600" dirty="0" smtClean="0"/>
              <a:t>this problem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9543" y="1120996"/>
            <a:ext cx="5396754" cy="49634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lassifying iris flo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42A1A48-C11A-41FD-AFAE-7AAB197880D0}" type="slidenum">
              <a:t>14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8188" y="-13147"/>
            <a:ext cx="5580062" cy="813614"/>
          </a:xfrm>
        </p:spPr>
        <p:txBody>
          <a:bodyPr wrap="square" lIns="90360" tIns="44280" rIns="90360" bIns="44280" anchorCtr="1">
            <a:normAutofit/>
          </a:bodyPr>
          <a:lstStyle/>
          <a:p>
            <a:pPr lvl="0"/>
            <a:r>
              <a:rPr lang="en-US" sz="3600" dirty="0"/>
              <a:t>Classifying iris flowers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1398600"/>
            <a:ext cx="7467479" cy="3349800"/>
            <a:chOff x="0" y="1398600"/>
            <a:chExt cx="7467479" cy="3349800"/>
          </a:xfrm>
        </p:grpSpPr>
        <p:sp>
          <p:nvSpPr>
            <p:cNvPr id="4" name="Freeform 3"/>
            <p:cNvSpPr/>
            <p:nvPr/>
          </p:nvSpPr>
          <p:spPr>
            <a:xfrm>
              <a:off x="5956199" y="4413240"/>
              <a:ext cx="151127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>
              <a:off x="4711680" y="4413240"/>
              <a:ext cx="12445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3378240" y="4413240"/>
              <a:ext cx="13334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044440" y="4413240"/>
              <a:ext cx="13338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627120" y="4413240"/>
              <a:ext cx="14173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0" y="4413240"/>
              <a:ext cx="6271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5956199" y="3408480"/>
              <a:ext cx="15112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4711680" y="3408480"/>
              <a:ext cx="12445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3378240" y="3408480"/>
              <a:ext cx="13334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2044440" y="3408480"/>
              <a:ext cx="13338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627120" y="3408480"/>
              <a:ext cx="14173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0" y="3408480"/>
              <a:ext cx="6271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5956199" y="2403720"/>
              <a:ext cx="15112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4711680" y="2403720"/>
              <a:ext cx="12445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3378240" y="2403720"/>
              <a:ext cx="13334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044440" y="2403720"/>
              <a:ext cx="13338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627120" y="2403720"/>
              <a:ext cx="14173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0" y="2403720"/>
              <a:ext cx="6271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5956199" y="4078440"/>
              <a:ext cx="15112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Iris virginica</a:t>
              </a:r>
            </a:p>
          </p:txBody>
        </p:sp>
        <p:sp>
          <p:nvSpPr>
            <p:cNvPr id="23" name="Freeform 22"/>
            <p:cNvSpPr/>
            <p:nvPr/>
          </p:nvSpPr>
          <p:spPr>
            <a:xfrm>
              <a:off x="4711680" y="4078440"/>
              <a:ext cx="12445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1.9</a:t>
              </a:r>
            </a:p>
          </p:txBody>
        </p:sp>
        <p:sp>
          <p:nvSpPr>
            <p:cNvPr id="24" name="Freeform 23"/>
            <p:cNvSpPr/>
            <p:nvPr/>
          </p:nvSpPr>
          <p:spPr>
            <a:xfrm>
              <a:off x="3378240" y="4078440"/>
              <a:ext cx="13334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5.1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2044440" y="4078440"/>
              <a:ext cx="13338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2.7</a:t>
              </a:r>
            </a:p>
          </p:txBody>
        </p:sp>
        <p:sp>
          <p:nvSpPr>
            <p:cNvPr id="26" name="Freeform 25"/>
            <p:cNvSpPr/>
            <p:nvPr/>
          </p:nvSpPr>
          <p:spPr>
            <a:xfrm>
              <a:off x="627120" y="4078440"/>
              <a:ext cx="14173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5.8</a:t>
              </a:r>
            </a:p>
          </p:txBody>
        </p:sp>
        <p:sp>
          <p:nvSpPr>
            <p:cNvPr id="27" name="Freeform 26"/>
            <p:cNvSpPr/>
            <p:nvPr/>
          </p:nvSpPr>
          <p:spPr>
            <a:xfrm>
              <a:off x="0" y="4078440"/>
              <a:ext cx="6271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102</a:t>
              </a:r>
            </a:p>
          </p:txBody>
        </p:sp>
        <p:sp>
          <p:nvSpPr>
            <p:cNvPr id="28" name="Freeform 27"/>
            <p:cNvSpPr/>
            <p:nvPr/>
          </p:nvSpPr>
          <p:spPr>
            <a:xfrm>
              <a:off x="0" y="3743280"/>
              <a:ext cx="6271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101</a:t>
              </a:r>
            </a:p>
          </p:txBody>
        </p:sp>
        <p:sp>
          <p:nvSpPr>
            <p:cNvPr id="29" name="Freeform 28"/>
            <p:cNvSpPr/>
            <p:nvPr/>
          </p:nvSpPr>
          <p:spPr>
            <a:xfrm>
              <a:off x="0" y="3073679"/>
              <a:ext cx="6271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52</a:t>
              </a:r>
            </a:p>
          </p:txBody>
        </p:sp>
        <p:sp>
          <p:nvSpPr>
            <p:cNvPr id="30" name="Freeform 29"/>
            <p:cNvSpPr/>
            <p:nvPr/>
          </p:nvSpPr>
          <p:spPr>
            <a:xfrm>
              <a:off x="0" y="2738519"/>
              <a:ext cx="6271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51</a:t>
              </a:r>
            </a:p>
          </p:txBody>
        </p:sp>
        <p:sp>
          <p:nvSpPr>
            <p:cNvPr id="31" name="Freeform 30"/>
            <p:cNvSpPr/>
            <p:nvPr/>
          </p:nvSpPr>
          <p:spPr>
            <a:xfrm>
              <a:off x="0" y="2068560"/>
              <a:ext cx="6271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</a:t>
              </a:r>
            </a:p>
          </p:txBody>
        </p:sp>
        <p:sp>
          <p:nvSpPr>
            <p:cNvPr id="32" name="Freeform 31"/>
            <p:cNvSpPr/>
            <p:nvPr/>
          </p:nvSpPr>
          <p:spPr>
            <a:xfrm>
              <a:off x="0" y="1733760"/>
              <a:ext cx="6271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</a:t>
              </a:r>
            </a:p>
          </p:txBody>
        </p:sp>
        <p:sp>
          <p:nvSpPr>
            <p:cNvPr id="33" name="Freeform 32"/>
            <p:cNvSpPr/>
            <p:nvPr/>
          </p:nvSpPr>
          <p:spPr>
            <a:xfrm>
              <a:off x="0" y="1398600"/>
              <a:ext cx="6271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>
              <a:off x="5956199" y="3743280"/>
              <a:ext cx="151127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Iris virginica</a:t>
              </a:r>
            </a:p>
          </p:txBody>
        </p:sp>
        <p:sp>
          <p:nvSpPr>
            <p:cNvPr id="35" name="Freeform 34"/>
            <p:cNvSpPr/>
            <p:nvPr/>
          </p:nvSpPr>
          <p:spPr>
            <a:xfrm>
              <a:off x="4711680" y="3743280"/>
              <a:ext cx="12445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2.5</a:t>
              </a:r>
            </a:p>
          </p:txBody>
        </p:sp>
        <p:sp>
          <p:nvSpPr>
            <p:cNvPr id="36" name="Freeform 35"/>
            <p:cNvSpPr/>
            <p:nvPr/>
          </p:nvSpPr>
          <p:spPr>
            <a:xfrm>
              <a:off x="3378240" y="3743280"/>
              <a:ext cx="13334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6.0</a:t>
              </a:r>
            </a:p>
          </p:txBody>
        </p:sp>
        <p:sp>
          <p:nvSpPr>
            <p:cNvPr id="37" name="Freeform 36"/>
            <p:cNvSpPr/>
            <p:nvPr/>
          </p:nvSpPr>
          <p:spPr>
            <a:xfrm>
              <a:off x="2044440" y="3743280"/>
              <a:ext cx="13338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3.3</a:t>
              </a:r>
            </a:p>
          </p:txBody>
        </p:sp>
        <p:sp>
          <p:nvSpPr>
            <p:cNvPr id="38" name="Freeform 37"/>
            <p:cNvSpPr/>
            <p:nvPr/>
          </p:nvSpPr>
          <p:spPr>
            <a:xfrm>
              <a:off x="627120" y="3743280"/>
              <a:ext cx="14173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6.3</a:t>
              </a:r>
            </a:p>
          </p:txBody>
        </p:sp>
        <p:sp>
          <p:nvSpPr>
            <p:cNvPr id="39" name="Freeform 38"/>
            <p:cNvSpPr/>
            <p:nvPr/>
          </p:nvSpPr>
          <p:spPr>
            <a:xfrm>
              <a:off x="5956199" y="3073679"/>
              <a:ext cx="15112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Iris versicolor</a:t>
              </a:r>
            </a:p>
          </p:txBody>
        </p:sp>
        <p:sp>
          <p:nvSpPr>
            <p:cNvPr id="40" name="Freeform 39"/>
            <p:cNvSpPr/>
            <p:nvPr/>
          </p:nvSpPr>
          <p:spPr>
            <a:xfrm>
              <a:off x="4711680" y="3073679"/>
              <a:ext cx="12445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1.5</a:t>
              </a:r>
            </a:p>
          </p:txBody>
        </p:sp>
        <p:sp>
          <p:nvSpPr>
            <p:cNvPr id="41" name="Freeform 40"/>
            <p:cNvSpPr/>
            <p:nvPr/>
          </p:nvSpPr>
          <p:spPr>
            <a:xfrm>
              <a:off x="3378240" y="3073679"/>
              <a:ext cx="13334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4.5</a:t>
              </a:r>
            </a:p>
          </p:txBody>
        </p:sp>
        <p:sp>
          <p:nvSpPr>
            <p:cNvPr id="42" name="Freeform 41"/>
            <p:cNvSpPr/>
            <p:nvPr/>
          </p:nvSpPr>
          <p:spPr>
            <a:xfrm>
              <a:off x="2044440" y="3073679"/>
              <a:ext cx="13338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3.2</a:t>
              </a:r>
            </a:p>
          </p:txBody>
        </p:sp>
        <p:sp>
          <p:nvSpPr>
            <p:cNvPr id="43" name="Freeform 42"/>
            <p:cNvSpPr/>
            <p:nvPr/>
          </p:nvSpPr>
          <p:spPr>
            <a:xfrm>
              <a:off x="627120" y="3073679"/>
              <a:ext cx="14173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6.4</a:t>
              </a:r>
            </a:p>
          </p:txBody>
        </p:sp>
        <p:sp>
          <p:nvSpPr>
            <p:cNvPr id="44" name="Freeform 43"/>
            <p:cNvSpPr/>
            <p:nvPr/>
          </p:nvSpPr>
          <p:spPr>
            <a:xfrm>
              <a:off x="5956199" y="2738519"/>
              <a:ext cx="151127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Iris versicolor</a:t>
              </a:r>
            </a:p>
          </p:txBody>
        </p:sp>
        <p:sp>
          <p:nvSpPr>
            <p:cNvPr id="45" name="Freeform 44"/>
            <p:cNvSpPr/>
            <p:nvPr/>
          </p:nvSpPr>
          <p:spPr>
            <a:xfrm>
              <a:off x="4711680" y="2738519"/>
              <a:ext cx="12445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1.4</a:t>
              </a:r>
            </a:p>
          </p:txBody>
        </p:sp>
        <p:sp>
          <p:nvSpPr>
            <p:cNvPr id="46" name="Freeform 45"/>
            <p:cNvSpPr/>
            <p:nvPr/>
          </p:nvSpPr>
          <p:spPr>
            <a:xfrm>
              <a:off x="3378240" y="2738519"/>
              <a:ext cx="13334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4.7</a:t>
              </a:r>
            </a:p>
          </p:txBody>
        </p:sp>
        <p:sp>
          <p:nvSpPr>
            <p:cNvPr id="47" name="Freeform 46"/>
            <p:cNvSpPr/>
            <p:nvPr/>
          </p:nvSpPr>
          <p:spPr>
            <a:xfrm>
              <a:off x="2044440" y="2738519"/>
              <a:ext cx="13338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3.2</a:t>
              </a:r>
            </a:p>
          </p:txBody>
        </p:sp>
        <p:sp>
          <p:nvSpPr>
            <p:cNvPr id="48" name="Freeform 47"/>
            <p:cNvSpPr/>
            <p:nvPr/>
          </p:nvSpPr>
          <p:spPr>
            <a:xfrm>
              <a:off x="627120" y="2738519"/>
              <a:ext cx="14173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7.0</a:t>
              </a:r>
            </a:p>
          </p:txBody>
        </p:sp>
        <p:sp>
          <p:nvSpPr>
            <p:cNvPr id="49" name="Freeform 48"/>
            <p:cNvSpPr/>
            <p:nvPr/>
          </p:nvSpPr>
          <p:spPr>
            <a:xfrm>
              <a:off x="5956199" y="2068560"/>
              <a:ext cx="151127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Iris setosa</a:t>
              </a:r>
            </a:p>
          </p:txBody>
        </p:sp>
        <p:sp>
          <p:nvSpPr>
            <p:cNvPr id="50" name="Freeform 49"/>
            <p:cNvSpPr/>
            <p:nvPr/>
          </p:nvSpPr>
          <p:spPr>
            <a:xfrm>
              <a:off x="4711680" y="2068560"/>
              <a:ext cx="12445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0.2</a:t>
              </a:r>
            </a:p>
          </p:txBody>
        </p:sp>
        <p:sp>
          <p:nvSpPr>
            <p:cNvPr id="51" name="Freeform 50"/>
            <p:cNvSpPr/>
            <p:nvPr/>
          </p:nvSpPr>
          <p:spPr>
            <a:xfrm>
              <a:off x="3378240" y="2068560"/>
              <a:ext cx="13334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1.4</a:t>
              </a: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044440" y="2068560"/>
              <a:ext cx="13338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3.0</a:t>
              </a:r>
            </a:p>
          </p:txBody>
        </p:sp>
        <p:sp>
          <p:nvSpPr>
            <p:cNvPr id="53" name="Freeform 52"/>
            <p:cNvSpPr/>
            <p:nvPr/>
          </p:nvSpPr>
          <p:spPr>
            <a:xfrm>
              <a:off x="627120" y="2068560"/>
              <a:ext cx="14173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4.9</a:t>
              </a:r>
            </a:p>
          </p:txBody>
        </p:sp>
        <p:sp>
          <p:nvSpPr>
            <p:cNvPr id="54" name="Freeform 53"/>
            <p:cNvSpPr/>
            <p:nvPr/>
          </p:nvSpPr>
          <p:spPr>
            <a:xfrm>
              <a:off x="5956199" y="1733760"/>
              <a:ext cx="15112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Iris setosa</a:t>
              </a:r>
            </a:p>
          </p:txBody>
        </p:sp>
        <p:sp>
          <p:nvSpPr>
            <p:cNvPr id="55" name="Freeform 54"/>
            <p:cNvSpPr/>
            <p:nvPr/>
          </p:nvSpPr>
          <p:spPr>
            <a:xfrm>
              <a:off x="4711680" y="1733760"/>
              <a:ext cx="12445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0.2</a:t>
              </a:r>
            </a:p>
          </p:txBody>
        </p:sp>
        <p:sp>
          <p:nvSpPr>
            <p:cNvPr id="56" name="Freeform 55"/>
            <p:cNvSpPr/>
            <p:nvPr/>
          </p:nvSpPr>
          <p:spPr>
            <a:xfrm>
              <a:off x="3378240" y="1733760"/>
              <a:ext cx="13334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1.4</a:t>
              </a:r>
            </a:p>
          </p:txBody>
        </p:sp>
        <p:sp>
          <p:nvSpPr>
            <p:cNvPr id="57" name="Freeform 56"/>
            <p:cNvSpPr/>
            <p:nvPr/>
          </p:nvSpPr>
          <p:spPr>
            <a:xfrm>
              <a:off x="2044440" y="1733760"/>
              <a:ext cx="13338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3.5</a:t>
              </a:r>
            </a:p>
          </p:txBody>
        </p:sp>
        <p:sp>
          <p:nvSpPr>
            <p:cNvPr id="58" name="Freeform 57"/>
            <p:cNvSpPr/>
            <p:nvPr/>
          </p:nvSpPr>
          <p:spPr>
            <a:xfrm>
              <a:off x="627120" y="1733760"/>
              <a:ext cx="14173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5.1</a:t>
              </a:r>
            </a:p>
          </p:txBody>
        </p:sp>
        <p:sp>
          <p:nvSpPr>
            <p:cNvPr id="59" name="Freeform 58"/>
            <p:cNvSpPr/>
            <p:nvPr/>
          </p:nvSpPr>
          <p:spPr>
            <a:xfrm>
              <a:off x="5956199" y="1398600"/>
              <a:ext cx="151127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Type</a:t>
              </a:r>
            </a:p>
          </p:txBody>
        </p:sp>
        <p:sp>
          <p:nvSpPr>
            <p:cNvPr id="60" name="Freeform 59"/>
            <p:cNvSpPr/>
            <p:nvPr/>
          </p:nvSpPr>
          <p:spPr>
            <a:xfrm>
              <a:off x="4711680" y="1398600"/>
              <a:ext cx="12445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Petal width</a:t>
              </a:r>
            </a:p>
          </p:txBody>
        </p:sp>
        <p:sp>
          <p:nvSpPr>
            <p:cNvPr id="61" name="Freeform 60"/>
            <p:cNvSpPr/>
            <p:nvPr/>
          </p:nvSpPr>
          <p:spPr>
            <a:xfrm>
              <a:off x="3378240" y="1398600"/>
              <a:ext cx="13334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Petal length</a:t>
              </a:r>
            </a:p>
          </p:txBody>
        </p:sp>
        <p:sp>
          <p:nvSpPr>
            <p:cNvPr id="62" name="Freeform 61"/>
            <p:cNvSpPr/>
            <p:nvPr/>
          </p:nvSpPr>
          <p:spPr>
            <a:xfrm>
              <a:off x="2044440" y="1398600"/>
              <a:ext cx="13338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Sepal width</a:t>
              </a:r>
            </a:p>
          </p:txBody>
        </p:sp>
        <p:sp>
          <p:nvSpPr>
            <p:cNvPr id="63" name="Freeform 62"/>
            <p:cNvSpPr/>
            <p:nvPr/>
          </p:nvSpPr>
          <p:spPr>
            <a:xfrm>
              <a:off x="627120" y="1398600"/>
              <a:ext cx="14173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Sepal length</a:t>
              </a:r>
            </a:p>
          </p:txBody>
        </p:sp>
        <p:sp>
          <p:nvSpPr>
            <p:cNvPr id="64" name="Straight Connector 63"/>
            <p:cNvSpPr/>
            <p:nvPr/>
          </p:nvSpPr>
          <p:spPr>
            <a:xfrm>
              <a:off x="7467479" y="1398600"/>
              <a:ext cx="0" cy="33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5" name="Straight Connector 64"/>
            <p:cNvSpPr/>
            <p:nvPr/>
          </p:nvSpPr>
          <p:spPr>
            <a:xfrm>
              <a:off x="7467479" y="1733760"/>
              <a:ext cx="0" cy="3348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6" name="Straight Connector 65"/>
            <p:cNvSpPr/>
            <p:nvPr/>
          </p:nvSpPr>
          <p:spPr>
            <a:xfrm>
              <a:off x="7467479" y="2068560"/>
              <a:ext cx="0" cy="33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7" name="Straight Connector 66"/>
            <p:cNvSpPr/>
            <p:nvPr/>
          </p:nvSpPr>
          <p:spPr>
            <a:xfrm>
              <a:off x="7467479" y="2403720"/>
              <a:ext cx="0" cy="334799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8" name="Straight Connector 67"/>
            <p:cNvSpPr/>
            <p:nvPr/>
          </p:nvSpPr>
          <p:spPr>
            <a:xfrm>
              <a:off x="7467479" y="2738519"/>
              <a:ext cx="0" cy="33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9" name="Straight Connector 68"/>
            <p:cNvSpPr/>
            <p:nvPr/>
          </p:nvSpPr>
          <p:spPr>
            <a:xfrm>
              <a:off x="7467479" y="3073679"/>
              <a:ext cx="0" cy="334801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0" name="Straight Connector 69"/>
            <p:cNvSpPr/>
            <p:nvPr/>
          </p:nvSpPr>
          <p:spPr>
            <a:xfrm>
              <a:off x="7467479" y="3408480"/>
              <a:ext cx="0" cy="3348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1" name="Straight Connector 70"/>
            <p:cNvSpPr/>
            <p:nvPr/>
          </p:nvSpPr>
          <p:spPr>
            <a:xfrm>
              <a:off x="7467479" y="3743280"/>
              <a:ext cx="0" cy="33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2" name="Straight Connector 71"/>
            <p:cNvSpPr/>
            <p:nvPr/>
          </p:nvSpPr>
          <p:spPr>
            <a:xfrm>
              <a:off x="7467479" y="4078440"/>
              <a:ext cx="0" cy="3348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3" name="Straight Connector 72"/>
            <p:cNvSpPr/>
            <p:nvPr/>
          </p:nvSpPr>
          <p:spPr>
            <a:xfrm>
              <a:off x="7467479" y="4413240"/>
              <a:ext cx="0" cy="33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4" name="Straight Connector 73"/>
            <p:cNvSpPr/>
            <p:nvPr/>
          </p:nvSpPr>
          <p:spPr>
            <a:xfrm>
              <a:off x="627120" y="1398600"/>
              <a:ext cx="6840359" cy="0"/>
            </a:xfrm>
            <a:prstGeom prst="line">
              <a:avLst/>
            </a:prstGeom>
            <a:noFill/>
            <a:ln w="648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5" name="Straight Connector 74"/>
            <p:cNvSpPr/>
            <p:nvPr/>
          </p:nvSpPr>
          <p:spPr>
            <a:xfrm>
              <a:off x="0" y="1398600"/>
              <a:ext cx="62712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6" name="Straight Connector 75"/>
            <p:cNvSpPr/>
            <p:nvPr/>
          </p:nvSpPr>
          <p:spPr>
            <a:xfrm>
              <a:off x="0" y="1398600"/>
              <a:ext cx="0" cy="33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7" name="Straight Connector 76"/>
            <p:cNvSpPr/>
            <p:nvPr/>
          </p:nvSpPr>
          <p:spPr>
            <a:xfrm>
              <a:off x="627120" y="4748400"/>
              <a:ext cx="6840359" cy="0"/>
            </a:xfrm>
            <a:prstGeom prst="line">
              <a:avLst/>
            </a:prstGeom>
            <a:noFill/>
            <a:ln w="648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8" name="Straight Connector 77"/>
            <p:cNvSpPr/>
            <p:nvPr/>
          </p:nvSpPr>
          <p:spPr>
            <a:xfrm>
              <a:off x="0" y="4748400"/>
              <a:ext cx="62712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9" name="Straight Connector 78"/>
            <p:cNvSpPr/>
            <p:nvPr/>
          </p:nvSpPr>
          <p:spPr>
            <a:xfrm>
              <a:off x="0" y="1733760"/>
              <a:ext cx="0" cy="3348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0" name="Straight Connector 79"/>
            <p:cNvSpPr/>
            <p:nvPr/>
          </p:nvSpPr>
          <p:spPr>
            <a:xfrm>
              <a:off x="0" y="2068560"/>
              <a:ext cx="0" cy="33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1" name="Straight Connector 80"/>
            <p:cNvSpPr/>
            <p:nvPr/>
          </p:nvSpPr>
          <p:spPr>
            <a:xfrm>
              <a:off x="0" y="2403720"/>
              <a:ext cx="0" cy="334799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2" name="Straight Connector 81"/>
            <p:cNvSpPr/>
            <p:nvPr/>
          </p:nvSpPr>
          <p:spPr>
            <a:xfrm>
              <a:off x="0" y="2738519"/>
              <a:ext cx="0" cy="33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3" name="Straight Connector 82"/>
            <p:cNvSpPr/>
            <p:nvPr/>
          </p:nvSpPr>
          <p:spPr>
            <a:xfrm>
              <a:off x="0" y="3073679"/>
              <a:ext cx="0" cy="334801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4" name="Straight Connector 83"/>
            <p:cNvSpPr/>
            <p:nvPr/>
          </p:nvSpPr>
          <p:spPr>
            <a:xfrm>
              <a:off x="0" y="3408480"/>
              <a:ext cx="0" cy="3348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5" name="Straight Connector 84"/>
            <p:cNvSpPr/>
            <p:nvPr/>
          </p:nvSpPr>
          <p:spPr>
            <a:xfrm>
              <a:off x="0" y="3743280"/>
              <a:ext cx="0" cy="33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6" name="Straight Connector 85"/>
            <p:cNvSpPr/>
            <p:nvPr/>
          </p:nvSpPr>
          <p:spPr>
            <a:xfrm>
              <a:off x="0" y="4078440"/>
              <a:ext cx="0" cy="3348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7" name="Straight Connector 86"/>
            <p:cNvSpPr/>
            <p:nvPr/>
          </p:nvSpPr>
          <p:spPr>
            <a:xfrm>
              <a:off x="0" y="4413240"/>
              <a:ext cx="0" cy="33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8" name="Straight Connector 87"/>
            <p:cNvSpPr/>
            <p:nvPr/>
          </p:nvSpPr>
          <p:spPr>
            <a:xfrm>
              <a:off x="627120" y="1733760"/>
              <a:ext cx="6840359" cy="0"/>
            </a:xfrm>
            <a:prstGeom prst="line">
              <a:avLst/>
            </a:prstGeom>
            <a:noFill/>
            <a:ln w="648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609480" y="5094360"/>
            <a:ext cx="6781680" cy="1025640"/>
            <a:chOff x="609480" y="5094360"/>
            <a:chExt cx="6781680" cy="1025640"/>
          </a:xfrm>
        </p:grpSpPr>
        <p:sp>
          <p:nvSpPr>
            <p:cNvPr id="90" name="Freeform 89"/>
            <p:cNvSpPr/>
            <p:nvPr/>
          </p:nvSpPr>
          <p:spPr>
            <a:xfrm>
              <a:off x="609480" y="5094360"/>
              <a:ext cx="6781680" cy="10256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petal length &lt; 2.45 then Iris setosa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sepal width &lt; 2.10 then Iris versicolor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...</a:t>
              </a:r>
            </a:p>
          </p:txBody>
        </p:sp>
        <p:sp>
          <p:nvSpPr>
            <p:cNvPr id="91" name="Straight Connector 90"/>
            <p:cNvSpPr/>
            <p:nvPr/>
          </p:nvSpPr>
          <p:spPr>
            <a:xfrm>
              <a:off x="609480" y="5094360"/>
              <a:ext cx="678168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2" name="Straight Connector 91"/>
            <p:cNvSpPr/>
            <p:nvPr/>
          </p:nvSpPr>
          <p:spPr>
            <a:xfrm>
              <a:off x="609480" y="6120000"/>
              <a:ext cx="678168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3" name="Straight Connector 92"/>
            <p:cNvSpPr/>
            <p:nvPr/>
          </p:nvSpPr>
          <p:spPr>
            <a:xfrm>
              <a:off x="609480" y="5094360"/>
              <a:ext cx="0" cy="102564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4" name="Straight Connector 93"/>
            <p:cNvSpPr/>
            <p:nvPr/>
          </p:nvSpPr>
          <p:spPr>
            <a:xfrm>
              <a:off x="7391160" y="5094360"/>
              <a:ext cx="0" cy="102564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redicting CPU perform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1052B2A-10F7-4741-88EF-55AE23549FBF}" type="slidenum">
              <a:t>15</a:t>
            </a:fld>
            <a:endParaRPr lang="en-US"/>
          </a:p>
        </p:txBody>
      </p:sp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0" y="1079500"/>
            <a:ext cx="8229600" cy="5580063"/>
          </a:xfrm>
        </p:spPr>
        <p:txBody>
          <a:bodyPr wrap="square" lIns="92160" tIns="46080" rIns="92160" bIns="46080" anchor="t" anchorCtr="0">
            <a:spAutoFit/>
          </a:bodyPr>
          <a:lstStyle/>
          <a:p>
            <a:pPr lvl="0">
              <a:spcBef>
                <a:spcPts val="598"/>
              </a:spcBef>
            </a:pPr>
            <a:r>
              <a:rPr lang="en-US" sz="2400"/>
              <a:t>Example: 209 different computer configurations</a:t>
            </a:r>
          </a:p>
          <a:p>
            <a:pPr marL="259200" lvl="0" indent="-259200">
              <a:spcBef>
                <a:spcPts val="598"/>
              </a:spcBef>
              <a:buNone/>
              <a:tabLst>
                <a:tab pos="716400" algn="l"/>
                <a:tab pos="1630799" algn="l"/>
                <a:tab pos="2545200" algn="l"/>
                <a:tab pos="3459600" algn="l"/>
                <a:tab pos="4374000" algn="l"/>
                <a:tab pos="5288400" algn="l"/>
                <a:tab pos="6202800" algn="l"/>
                <a:tab pos="7117200" algn="l"/>
                <a:tab pos="8031600" algn="l"/>
                <a:tab pos="8946000" algn="l"/>
                <a:tab pos="9860400" algn="l"/>
              </a:tabLst>
            </a:pPr>
            <a:endParaRPr lang="en-US" sz="2400"/>
          </a:p>
          <a:p>
            <a:pPr marL="259200" lvl="0" indent="-259200">
              <a:spcBef>
                <a:spcPts val="598"/>
              </a:spcBef>
              <a:buNone/>
              <a:tabLst>
                <a:tab pos="716400" algn="l"/>
                <a:tab pos="1630799" algn="l"/>
                <a:tab pos="2545200" algn="l"/>
                <a:tab pos="3459600" algn="l"/>
                <a:tab pos="4374000" algn="l"/>
                <a:tab pos="5288400" algn="l"/>
                <a:tab pos="6202800" algn="l"/>
                <a:tab pos="7117200" algn="l"/>
                <a:tab pos="8031600" algn="l"/>
                <a:tab pos="8946000" algn="l"/>
                <a:tab pos="9860400" algn="l"/>
              </a:tabLst>
            </a:pPr>
            <a:endParaRPr lang="en-US" sz="2400"/>
          </a:p>
          <a:p>
            <a:pPr marL="259200" lvl="0" indent="-259200">
              <a:spcBef>
                <a:spcPts val="598"/>
              </a:spcBef>
              <a:buNone/>
              <a:tabLst>
                <a:tab pos="716400" algn="l"/>
                <a:tab pos="1630799" algn="l"/>
                <a:tab pos="2545200" algn="l"/>
                <a:tab pos="3459600" algn="l"/>
                <a:tab pos="4374000" algn="l"/>
                <a:tab pos="5288400" algn="l"/>
                <a:tab pos="6202800" algn="l"/>
                <a:tab pos="7117200" algn="l"/>
                <a:tab pos="8031600" algn="l"/>
                <a:tab pos="8946000" algn="l"/>
                <a:tab pos="9860400" algn="l"/>
              </a:tabLst>
            </a:pPr>
            <a:endParaRPr lang="en-US" sz="2400"/>
          </a:p>
          <a:p>
            <a:pPr marL="259200" lvl="0" indent="-259200">
              <a:spcBef>
                <a:spcPts val="598"/>
              </a:spcBef>
              <a:buNone/>
              <a:tabLst>
                <a:tab pos="716400" algn="l"/>
                <a:tab pos="1630799" algn="l"/>
                <a:tab pos="2545200" algn="l"/>
                <a:tab pos="3459600" algn="l"/>
                <a:tab pos="4374000" algn="l"/>
                <a:tab pos="5288400" algn="l"/>
                <a:tab pos="6202800" algn="l"/>
                <a:tab pos="7117200" algn="l"/>
                <a:tab pos="8031600" algn="l"/>
                <a:tab pos="8946000" algn="l"/>
                <a:tab pos="9860400" algn="l"/>
              </a:tabLst>
            </a:pPr>
            <a:endParaRPr lang="en-US" sz="2400"/>
          </a:p>
          <a:p>
            <a:pPr marL="259200" lvl="0" indent="-259200">
              <a:spcBef>
                <a:spcPts val="598"/>
              </a:spcBef>
              <a:buNone/>
              <a:tabLst>
                <a:tab pos="716400" algn="l"/>
                <a:tab pos="1630799" algn="l"/>
                <a:tab pos="2545200" algn="l"/>
                <a:tab pos="3459600" algn="l"/>
                <a:tab pos="4374000" algn="l"/>
                <a:tab pos="5288400" algn="l"/>
                <a:tab pos="6202800" algn="l"/>
                <a:tab pos="7117200" algn="l"/>
                <a:tab pos="8031600" algn="l"/>
                <a:tab pos="8946000" algn="l"/>
                <a:tab pos="9860400" algn="l"/>
              </a:tabLst>
            </a:pPr>
            <a:endParaRPr lang="en-US" sz="2400"/>
          </a:p>
          <a:p>
            <a:pPr marL="259200" lvl="0" indent="-259200">
              <a:spcBef>
                <a:spcPts val="598"/>
              </a:spcBef>
              <a:buNone/>
              <a:tabLst>
                <a:tab pos="716400" algn="l"/>
                <a:tab pos="1630799" algn="l"/>
                <a:tab pos="2545200" algn="l"/>
                <a:tab pos="3459600" algn="l"/>
                <a:tab pos="4374000" algn="l"/>
                <a:tab pos="5288400" algn="l"/>
                <a:tab pos="6202800" algn="l"/>
                <a:tab pos="7117200" algn="l"/>
                <a:tab pos="8031600" algn="l"/>
                <a:tab pos="8946000" algn="l"/>
                <a:tab pos="9860400" algn="l"/>
              </a:tabLst>
            </a:pPr>
            <a:endParaRPr lang="en-US" sz="2400"/>
          </a:p>
          <a:p>
            <a:pPr marL="259200" lvl="0" indent="-259200">
              <a:spcBef>
                <a:spcPts val="598"/>
              </a:spcBef>
              <a:buNone/>
              <a:tabLst>
                <a:tab pos="716400" algn="l"/>
                <a:tab pos="1630799" algn="l"/>
                <a:tab pos="2545200" algn="l"/>
                <a:tab pos="3459600" algn="l"/>
                <a:tab pos="4374000" algn="l"/>
                <a:tab pos="5288400" algn="l"/>
                <a:tab pos="6202800" algn="l"/>
                <a:tab pos="7117200" algn="l"/>
                <a:tab pos="8031600" algn="l"/>
                <a:tab pos="8946000" algn="l"/>
                <a:tab pos="9860400" algn="l"/>
              </a:tabLst>
            </a:pPr>
            <a:endParaRPr lang="en-US" sz="2400"/>
          </a:p>
          <a:p>
            <a:pPr lvl="0">
              <a:spcBef>
                <a:spcPts val="598"/>
              </a:spcBef>
            </a:pPr>
            <a:r>
              <a:rPr lang="en-US" sz="2400"/>
              <a:t>Linear regression function</a:t>
            </a:r>
          </a:p>
        </p:txBody>
      </p:sp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Predicting CPU performance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20000" y="1620000"/>
            <a:ext cx="8100000" cy="2589480"/>
            <a:chOff x="720000" y="1620000"/>
            <a:chExt cx="8100000" cy="2589480"/>
          </a:xfrm>
        </p:grpSpPr>
        <p:sp>
          <p:nvSpPr>
            <p:cNvPr id="5" name="Freeform 4"/>
            <p:cNvSpPr/>
            <p:nvPr/>
          </p:nvSpPr>
          <p:spPr>
            <a:xfrm>
              <a:off x="6262560" y="3874320"/>
              <a:ext cx="11628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6262560" y="3539520"/>
              <a:ext cx="11628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6262560" y="3204360"/>
              <a:ext cx="11628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6262560" y="2869560"/>
              <a:ext cx="11628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32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6262560" y="2534400"/>
              <a:ext cx="11628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128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6262560" y="2199600"/>
              <a:ext cx="11628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CHMAX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5239800" y="3874320"/>
              <a:ext cx="102275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5239800" y="3539520"/>
              <a:ext cx="10227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5239800" y="3204360"/>
              <a:ext cx="102275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5239800" y="2869560"/>
              <a:ext cx="10227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8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5239800" y="2534400"/>
              <a:ext cx="102275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16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5239800" y="2199600"/>
              <a:ext cx="10227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CHMIN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5239800" y="1620000"/>
              <a:ext cx="2185560" cy="5796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Channels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7425360" y="1620000"/>
              <a:ext cx="1394639" cy="5796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Performance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4377960" y="1620000"/>
              <a:ext cx="861839" cy="5796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Cache (Kb)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723400" y="1620000"/>
              <a:ext cx="1654560" cy="5796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Main memory (Kb)</a:t>
              </a:r>
            </a:p>
          </p:txBody>
        </p:sp>
        <p:sp>
          <p:nvSpPr>
            <p:cNvPr id="21" name="Freeform 20"/>
            <p:cNvSpPr/>
            <p:nvPr/>
          </p:nvSpPr>
          <p:spPr>
            <a:xfrm>
              <a:off x="1403280" y="1620000"/>
              <a:ext cx="1320120" cy="5796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Cycle time (ns)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720000" y="1620000"/>
              <a:ext cx="683280" cy="5796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7425360" y="3874320"/>
              <a:ext cx="139463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45</a:t>
              </a:r>
            </a:p>
          </p:txBody>
        </p:sp>
        <p:sp>
          <p:nvSpPr>
            <p:cNvPr id="24" name="Freeform 23"/>
            <p:cNvSpPr/>
            <p:nvPr/>
          </p:nvSpPr>
          <p:spPr>
            <a:xfrm>
              <a:off x="4377960" y="3874320"/>
              <a:ext cx="86183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3507479" y="3874320"/>
              <a:ext cx="87047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4000</a:t>
              </a:r>
            </a:p>
          </p:txBody>
        </p:sp>
        <p:sp>
          <p:nvSpPr>
            <p:cNvPr id="26" name="Freeform 25"/>
            <p:cNvSpPr/>
            <p:nvPr/>
          </p:nvSpPr>
          <p:spPr>
            <a:xfrm>
              <a:off x="2723400" y="3874320"/>
              <a:ext cx="7840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1000</a:t>
              </a:r>
            </a:p>
          </p:txBody>
        </p:sp>
        <p:sp>
          <p:nvSpPr>
            <p:cNvPr id="27" name="Freeform 26"/>
            <p:cNvSpPr/>
            <p:nvPr/>
          </p:nvSpPr>
          <p:spPr>
            <a:xfrm>
              <a:off x="1403280" y="3874320"/>
              <a:ext cx="13201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480</a:t>
              </a:r>
            </a:p>
          </p:txBody>
        </p:sp>
        <p:sp>
          <p:nvSpPr>
            <p:cNvPr id="28" name="Freeform 27"/>
            <p:cNvSpPr/>
            <p:nvPr/>
          </p:nvSpPr>
          <p:spPr>
            <a:xfrm>
              <a:off x="720000" y="3874320"/>
              <a:ext cx="6832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209</a:t>
              </a:r>
            </a:p>
          </p:txBody>
        </p:sp>
        <p:sp>
          <p:nvSpPr>
            <p:cNvPr id="29" name="Freeform 28"/>
            <p:cNvSpPr/>
            <p:nvPr/>
          </p:nvSpPr>
          <p:spPr>
            <a:xfrm>
              <a:off x="7425360" y="3539520"/>
              <a:ext cx="13946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67</a:t>
              </a:r>
            </a:p>
          </p:txBody>
        </p:sp>
        <p:sp>
          <p:nvSpPr>
            <p:cNvPr id="30" name="Freeform 29"/>
            <p:cNvSpPr/>
            <p:nvPr/>
          </p:nvSpPr>
          <p:spPr>
            <a:xfrm>
              <a:off x="4377960" y="3539520"/>
              <a:ext cx="8618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32</a:t>
              </a:r>
            </a:p>
          </p:txBody>
        </p:sp>
        <p:sp>
          <p:nvSpPr>
            <p:cNvPr id="31" name="Freeform 30"/>
            <p:cNvSpPr/>
            <p:nvPr/>
          </p:nvSpPr>
          <p:spPr>
            <a:xfrm>
              <a:off x="3507479" y="3539520"/>
              <a:ext cx="8704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8000</a:t>
              </a:r>
            </a:p>
          </p:txBody>
        </p:sp>
        <p:sp>
          <p:nvSpPr>
            <p:cNvPr id="32" name="Freeform 31"/>
            <p:cNvSpPr/>
            <p:nvPr/>
          </p:nvSpPr>
          <p:spPr>
            <a:xfrm>
              <a:off x="2723400" y="3539520"/>
              <a:ext cx="7840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512</a:t>
              </a:r>
            </a:p>
          </p:txBody>
        </p:sp>
        <p:sp>
          <p:nvSpPr>
            <p:cNvPr id="33" name="Freeform 32"/>
            <p:cNvSpPr/>
            <p:nvPr/>
          </p:nvSpPr>
          <p:spPr>
            <a:xfrm>
              <a:off x="1403280" y="3539520"/>
              <a:ext cx="13201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480</a:t>
              </a:r>
            </a:p>
          </p:txBody>
        </p:sp>
        <p:sp>
          <p:nvSpPr>
            <p:cNvPr id="34" name="Freeform 33"/>
            <p:cNvSpPr/>
            <p:nvPr/>
          </p:nvSpPr>
          <p:spPr>
            <a:xfrm>
              <a:off x="720000" y="3539520"/>
              <a:ext cx="6832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208</a:t>
              </a:r>
            </a:p>
          </p:txBody>
        </p:sp>
        <p:sp>
          <p:nvSpPr>
            <p:cNvPr id="35" name="Freeform 34"/>
            <p:cNvSpPr/>
            <p:nvPr/>
          </p:nvSpPr>
          <p:spPr>
            <a:xfrm>
              <a:off x="7425360" y="3204360"/>
              <a:ext cx="139463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4377960" y="3204360"/>
              <a:ext cx="86183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>
              <a:off x="3507479" y="3204360"/>
              <a:ext cx="87047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2723400" y="3204360"/>
              <a:ext cx="7840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>
              <a:off x="1403280" y="3204360"/>
              <a:ext cx="13201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0" name="Freeform 39"/>
            <p:cNvSpPr/>
            <p:nvPr/>
          </p:nvSpPr>
          <p:spPr>
            <a:xfrm>
              <a:off x="720000" y="3204360"/>
              <a:ext cx="6832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41" name="Freeform 40"/>
            <p:cNvSpPr/>
            <p:nvPr/>
          </p:nvSpPr>
          <p:spPr>
            <a:xfrm>
              <a:off x="7425360" y="2869560"/>
              <a:ext cx="13946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269</a:t>
              </a:r>
            </a:p>
          </p:txBody>
        </p:sp>
        <p:sp>
          <p:nvSpPr>
            <p:cNvPr id="42" name="Freeform 41"/>
            <p:cNvSpPr/>
            <p:nvPr/>
          </p:nvSpPr>
          <p:spPr>
            <a:xfrm>
              <a:off x="4377960" y="2869560"/>
              <a:ext cx="8618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32</a:t>
              </a:r>
            </a:p>
          </p:txBody>
        </p:sp>
        <p:sp>
          <p:nvSpPr>
            <p:cNvPr id="43" name="Freeform 42"/>
            <p:cNvSpPr/>
            <p:nvPr/>
          </p:nvSpPr>
          <p:spPr>
            <a:xfrm>
              <a:off x="3507479" y="2869560"/>
              <a:ext cx="8704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32000</a:t>
              </a:r>
            </a:p>
          </p:txBody>
        </p:sp>
        <p:sp>
          <p:nvSpPr>
            <p:cNvPr id="44" name="Freeform 43"/>
            <p:cNvSpPr/>
            <p:nvPr/>
          </p:nvSpPr>
          <p:spPr>
            <a:xfrm>
              <a:off x="2723400" y="2869560"/>
              <a:ext cx="7840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8000</a:t>
              </a:r>
            </a:p>
          </p:txBody>
        </p:sp>
        <p:sp>
          <p:nvSpPr>
            <p:cNvPr id="45" name="Freeform 44"/>
            <p:cNvSpPr/>
            <p:nvPr/>
          </p:nvSpPr>
          <p:spPr>
            <a:xfrm>
              <a:off x="1403280" y="2869560"/>
              <a:ext cx="13201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29</a:t>
              </a:r>
            </a:p>
          </p:txBody>
        </p:sp>
        <p:sp>
          <p:nvSpPr>
            <p:cNvPr id="46" name="Freeform 45"/>
            <p:cNvSpPr/>
            <p:nvPr/>
          </p:nvSpPr>
          <p:spPr>
            <a:xfrm>
              <a:off x="720000" y="2869560"/>
              <a:ext cx="6832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</a:t>
              </a:r>
            </a:p>
          </p:txBody>
        </p:sp>
        <p:sp>
          <p:nvSpPr>
            <p:cNvPr id="47" name="Freeform 46"/>
            <p:cNvSpPr/>
            <p:nvPr/>
          </p:nvSpPr>
          <p:spPr>
            <a:xfrm>
              <a:off x="7425360" y="2534400"/>
              <a:ext cx="139463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198</a:t>
              </a:r>
            </a:p>
          </p:txBody>
        </p:sp>
        <p:sp>
          <p:nvSpPr>
            <p:cNvPr id="48" name="Freeform 47"/>
            <p:cNvSpPr/>
            <p:nvPr/>
          </p:nvSpPr>
          <p:spPr>
            <a:xfrm>
              <a:off x="4377960" y="2534400"/>
              <a:ext cx="86183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256</a:t>
              </a:r>
            </a:p>
          </p:txBody>
        </p:sp>
        <p:sp>
          <p:nvSpPr>
            <p:cNvPr id="49" name="Freeform 48"/>
            <p:cNvSpPr/>
            <p:nvPr/>
          </p:nvSpPr>
          <p:spPr>
            <a:xfrm>
              <a:off x="3507479" y="2534400"/>
              <a:ext cx="87047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6000</a:t>
              </a: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723400" y="2534400"/>
              <a:ext cx="7840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256</a:t>
              </a:r>
            </a:p>
          </p:txBody>
        </p:sp>
        <p:sp>
          <p:nvSpPr>
            <p:cNvPr id="51" name="Freeform 50"/>
            <p:cNvSpPr/>
            <p:nvPr/>
          </p:nvSpPr>
          <p:spPr>
            <a:xfrm>
              <a:off x="1403280" y="2534400"/>
              <a:ext cx="13201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125</a:t>
              </a:r>
            </a:p>
          </p:txBody>
        </p:sp>
        <p:sp>
          <p:nvSpPr>
            <p:cNvPr id="52" name="Freeform 51"/>
            <p:cNvSpPr/>
            <p:nvPr/>
          </p:nvSpPr>
          <p:spPr>
            <a:xfrm>
              <a:off x="720000" y="2534400"/>
              <a:ext cx="6832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</a:t>
              </a:r>
            </a:p>
          </p:txBody>
        </p:sp>
        <p:sp>
          <p:nvSpPr>
            <p:cNvPr id="53" name="Freeform 52"/>
            <p:cNvSpPr/>
            <p:nvPr/>
          </p:nvSpPr>
          <p:spPr>
            <a:xfrm>
              <a:off x="7425360" y="2199600"/>
              <a:ext cx="13946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PRP</a:t>
              </a:r>
            </a:p>
          </p:txBody>
        </p:sp>
        <p:sp>
          <p:nvSpPr>
            <p:cNvPr id="54" name="Freeform 53"/>
            <p:cNvSpPr/>
            <p:nvPr/>
          </p:nvSpPr>
          <p:spPr>
            <a:xfrm>
              <a:off x="4377960" y="2199600"/>
              <a:ext cx="8618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CACH</a:t>
              </a:r>
            </a:p>
          </p:txBody>
        </p:sp>
        <p:sp>
          <p:nvSpPr>
            <p:cNvPr id="55" name="Freeform 54"/>
            <p:cNvSpPr/>
            <p:nvPr/>
          </p:nvSpPr>
          <p:spPr>
            <a:xfrm>
              <a:off x="3507479" y="2199600"/>
              <a:ext cx="8704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MMAX</a:t>
              </a:r>
            </a:p>
          </p:txBody>
        </p:sp>
        <p:sp>
          <p:nvSpPr>
            <p:cNvPr id="56" name="Freeform 55"/>
            <p:cNvSpPr/>
            <p:nvPr/>
          </p:nvSpPr>
          <p:spPr>
            <a:xfrm>
              <a:off x="2723400" y="2199600"/>
              <a:ext cx="7840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MMIN</a:t>
              </a:r>
            </a:p>
          </p:txBody>
        </p:sp>
        <p:sp>
          <p:nvSpPr>
            <p:cNvPr id="57" name="Freeform 56"/>
            <p:cNvSpPr/>
            <p:nvPr/>
          </p:nvSpPr>
          <p:spPr>
            <a:xfrm>
              <a:off x="1403280" y="2199600"/>
              <a:ext cx="13201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MYCT</a:t>
              </a:r>
            </a:p>
          </p:txBody>
        </p:sp>
        <p:sp>
          <p:nvSpPr>
            <p:cNvPr id="58" name="Freeform 57"/>
            <p:cNvSpPr/>
            <p:nvPr/>
          </p:nvSpPr>
          <p:spPr>
            <a:xfrm>
              <a:off x="720000" y="2199600"/>
              <a:ext cx="6832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9" name="Straight Connector 58"/>
            <p:cNvSpPr/>
            <p:nvPr/>
          </p:nvSpPr>
          <p:spPr>
            <a:xfrm>
              <a:off x="8820000" y="1620000"/>
              <a:ext cx="0" cy="5796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0" name="Straight Connector 59"/>
            <p:cNvSpPr/>
            <p:nvPr/>
          </p:nvSpPr>
          <p:spPr>
            <a:xfrm>
              <a:off x="8820000" y="2199600"/>
              <a:ext cx="0" cy="3348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1" name="Straight Connector 60"/>
            <p:cNvSpPr/>
            <p:nvPr/>
          </p:nvSpPr>
          <p:spPr>
            <a:xfrm>
              <a:off x="8820000" y="2534400"/>
              <a:ext cx="0" cy="33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2" name="Straight Connector 61"/>
            <p:cNvSpPr/>
            <p:nvPr/>
          </p:nvSpPr>
          <p:spPr>
            <a:xfrm>
              <a:off x="8820000" y="2869560"/>
              <a:ext cx="0" cy="3348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3" name="Straight Connector 62"/>
            <p:cNvSpPr/>
            <p:nvPr/>
          </p:nvSpPr>
          <p:spPr>
            <a:xfrm>
              <a:off x="8820000" y="3204360"/>
              <a:ext cx="0" cy="33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4" name="Straight Connector 63"/>
            <p:cNvSpPr/>
            <p:nvPr/>
          </p:nvSpPr>
          <p:spPr>
            <a:xfrm>
              <a:off x="8820000" y="3539520"/>
              <a:ext cx="0" cy="3348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5" name="Straight Connector 64"/>
            <p:cNvSpPr/>
            <p:nvPr/>
          </p:nvSpPr>
          <p:spPr>
            <a:xfrm>
              <a:off x="8820000" y="3874320"/>
              <a:ext cx="0" cy="33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6" name="Straight Connector 65"/>
            <p:cNvSpPr/>
            <p:nvPr/>
          </p:nvSpPr>
          <p:spPr>
            <a:xfrm>
              <a:off x="1403280" y="1620000"/>
              <a:ext cx="7416720" cy="0"/>
            </a:xfrm>
            <a:prstGeom prst="line">
              <a:avLst/>
            </a:prstGeom>
            <a:noFill/>
            <a:ln w="648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7" name="Straight Connector 66"/>
            <p:cNvSpPr/>
            <p:nvPr/>
          </p:nvSpPr>
          <p:spPr>
            <a:xfrm>
              <a:off x="720000" y="1620000"/>
              <a:ext cx="0" cy="5796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8" name="Straight Connector 67"/>
            <p:cNvSpPr/>
            <p:nvPr/>
          </p:nvSpPr>
          <p:spPr>
            <a:xfrm>
              <a:off x="1403280" y="4209480"/>
              <a:ext cx="7416720" cy="0"/>
            </a:xfrm>
            <a:prstGeom prst="line">
              <a:avLst/>
            </a:prstGeom>
            <a:noFill/>
            <a:ln w="648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9" name="Straight Connector 68"/>
            <p:cNvSpPr/>
            <p:nvPr/>
          </p:nvSpPr>
          <p:spPr>
            <a:xfrm>
              <a:off x="720000" y="1620000"/>
              <a:ext cx="68328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0" name="Straight Connector 69"/>
            <p:cNvSpPr/>
            <p:nvPr/>
          </p:nvSpPr>
          <p:spPr>
            <a:xfrm>
              <a:off x="1403280" y="2199600"/>
              <a:ext cx="7416720" cy="0"/>
            </a:xfrm>
            <a:prstGeom prst="line">
              <a:avLst/>
            </a:prstGeom>
            <a:noFill/>
            <a:ln w="648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1" name="Straight Connector 70"/>
            <p:cNvSpPr/>
            <p:nvPr/>
          </p:nvSpPr>
          <p:spPr>
            <a:xfrm>
              <a:off x="720000" y="4209480"/>
              <a:ext cx="68328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2" name="Straight Connector 71"/>
            <p:cNvSpPr/>
            <p:nvPr/>
          </p:nvSpPr>
          <p:spPr>
            <a:xfrm>
              <a:off x="720000" y="2199600"/>
              <a:ext cx="0" cy="3348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3" name="Straight Connector 72"/>
            <p:cNvSpPr/>
            <p:nvPr/>
          </p:nvSpPr>
          <p:spPr>
            <a:xfrm>
              <a:off x="720000" y="2534400"/>
              <a:ext cx="0" cy="33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4" name="Straight Connector 73"/>
            <p:cNvSpPr/>
            <p:nvPr/>
          </p:nvSpPr>
          <p:spPr>
            <a:xfrm>
              <a:off x="720000" y="2869560"/>
              <a:ext cx="0" cy="3348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5" name="Straight Connector 74"/>
            <p:cNvSpPr/>
            <p:nvPr/>
          </p:nvSpPr>
          <p:spPr>
            <a:xfrm>
              <a:off x="720000" y="3204360"/>
              <a:ext cx="0" cy="33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6" name="Straight Connector 75"/>
            <p:cNvSpPr/>
            <p:nvPr/>
          </p:nvSpPr>
          <p:spPr>
            <a:xfrm>
              <a:off x="720000" y="3539520"/>
              <a:ext cx="0" cy="3348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7" name="Straight Connector 76"/>
            <p:cNvSpPr/>
            <p:nvPr/>
          </p:nvSpPr>
          <p:spPr>
            <a:xfrm>
              <a:off x="720000" y="3874320"/>
              <a:ext cx="0" cy="33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8" name="Straight Connector 77"/>
            <p:cNvSpPr/>
            <p:nvPr/>
          </p:nvSpPr>
          <p:spPr>
            <a:xfrm>
              <a:off x="1403280" y="2534400"/>
              <a:ext cx="741672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1080000" y="5220000"/>
            <a:ext cx="7620120" cy="639720"/>
            <a:chOff x="1080000" y="5220000"/>
            <a:chExt cx="7620120" cy="639720"/>
          </a:xfrm>
        </p:grpSpPr>
        <p:sp>
          <p:nvSpPr>
            <p:cNvPr id="80" name="Freeform 79"/>
            <p:cNvSpPr/>
            <p:nvPr/>
          </p:nvSpPr>
          <p:spPr>
            <a:xfrm>
              <a:off x="1080000" y="5220000"/>
              <a:ext cx="7620120" cy="639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855359" marR="0" lvl="0" indent="-855359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855359" algn="l"/>
                  <a:tab pos="914039" algn="l"/>
                  <a:tab pos="1828439" algn="l"/>
                  <a:tab pos="2742839" algn="l"/>
                  <a:tab pos="3657239" algn="l"/>
                  <a:tab pos="4571639" algn="l"/>
                  <a:tab pos="5486039" algn="l"/>
                  <a:tab pos="6400439" algn="l"/>
                  <a:tab pos="7314838" algn="l"/>
                  <a:tab pos="8229238" algn="l"/>
                  <a:tab pos="9143639" algn="l"/>
                  <a:tab pos="10058039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PRP =	-55.9 + 0.0489 MYCT + 0.0153 MMIN + 0.0056 MMAX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+ 0.6410 CACH - 0.2700 CHMIN + 1.480 CHMAX</a:t>
              </a:r>
            </a:p>
          </p:txBody>
        </p:sp>
        <p:sp>
          <p:nvSpPr>
            <p:cNvPr id="81" name="Straight Connector 80"/>
            <p:cNvSpPr/>
            <p:nvPr/>
          </p:nvSpPr>
          <p:spPr>
            <a:xfrm>
              <a:off x="1080000" y="5220000"/>
              <a:ext cx="762012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2" name="Straight Connector 81"/>
            <p:cNvSpPr/>
            <p:nvPr/>
          </p:nvSpPr>
          <p:spPr>
            <a:xfrm>
              <a:off x="1080000" y="5859720"/>
              <a:ext cx="762012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3" name="Straight Connector 82"/>
            <p:cNvSpPr/>
            <p:nvPr/>
          </p:nvSpPr>
          <p:spPr>
            <a:xfrm>
              <a:off x="1080000" y="5220000"/>
              <a:ext cx="0" cy="63972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4" name="Straight Connector 83"/>
            <p:cNvSpPr/>
            <p:nvPr/>
          </p:nvSpPr>
          <p:spPr>
            <a:xfrm>
              <a:off x="8700120" y="5220000"/>
              <a:ext cx="0" cy="63972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Data from labor negoti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A7D8B41-0901-4CE9-94D4-CF8F161C12A3}" type="slidenum">
              <a:t>16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Data from labor negotiations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80000" y="1421640"/>
            <a:ext cx="8640000" cy="3978360"/>
            <a:chOff x="180000" y="1421640"/>
            <a:chExt cx="8640000" cy="3978360"/>
          </a:xfrm>
        </p:grpSpPr>
        <p:sp>
          <p:nvSpPr>
            <p:cNvPr id="4" name="Freeform 3"/>
            <p:cNvSpPr/>
            <p:nvPr/>
          </p:nvSpPr>
          <p:spPr>
            <a:xfrm>
              <a:off x="8168040" y="5158440"/>
              <a:ext cx="651960" cy="241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good</a:t>
              </a:r>
            </a:p>
          </p:txBody>
        </p:sp>
        <p:sp>
          <p:nvSpPr>
            <p:cNvPr id="5" name="Freeform 4"/>
            <p:cNvSpPr/>
            <p:nvPr/>
          </p:nvSpPr>
          <p:spPr>
            <a:xfrm>
              <a:off x="7516080" y="5158440"/>
              <a:ext cx="651960" cy="241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6863760" y="5158440"/>
              <a:ext cx="652320" cy="241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good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6211800" y="5158440"/>
              <a:ext cx="651960" cy="241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good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5559480" y="5158440"/>
              <a:ext cx="652320" cy="241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bad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3114720" y="5158440"/>
              <a:ext cx="2444760" cy="241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{good,bad}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180000" y="5158440"/>
              <a:ext cx="2934720" cy="241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Acceptability of contract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8168040" y="4944239"/>
              <a:ext cx="651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half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7516080" y="4944239"/>
              <a:ext cx="651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6863760" y="4944239"/>
              <a:ext cx="65232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full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6211800" y="4944239"/>
              <a:ext cx="651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5559480" y="4944239"/>
              <a:ext cx="65232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3114720" y="4944239"/>
              <a:ext cx="24447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{none,half,full}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180000" y="4944239"/>
              <a:ext cx="293472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Health plan contribution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8168040" y="4730040"/>
              <a:ext cx="651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7516080" y="4730040"/>
              <a:ext cx="651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6863760" y="4730040"/>
              <a:ext cx="65232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21" name="Freeform 20"/>
            <p:cNvSpPr/>
            <p:nvPr/>
          </p:nvSpPr>
          <p:spPr>
            <a:xfrm>
              <a:off x="6211800" y="4730040"/>
              <a:ext cx="651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5559480" y="4730040"/>
              <a:ext cx="65232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23" name="Freeform 22"/>
            <p:cNvSpPr/>
            <p:nvPr/>
          </p:nvSpPr>
          <p:spPr>
            <a:xfrm>
              <a:off x="3114720" y="4730040"/>
              <a:ext cx="24447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{yes,no}</a:t>
              </a:r>
            </a:p>
          </p:txBody>
        </p:sp>
        <p:sp>
          <p:nvSpPr>
            <p:cNvPr id="24" name="Freeform 23"/>
            <p:cNvSpPr/>
            <p:nvPr/>
          </p:nvSpPr>
          <p:spPr>
            <a:xfrm>
              <a:off x="180000" y="4730040"/>
              <a:ext cx="293472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Bereavement assistance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8168040" y="4515840"/>
              <a:ext cx="651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full</a:t>
              </a:r>
            </a:p>
          </p:txBody>
        </p:sp>
        <p:sp>
          <p:nvSpPr>
            <p:cNvPr id="26" name="Freeform 25"/>
            <p:cNvSpPr/>
            <p:nvPr/>
          </p:nvSpPr>
          <p:spPr>
            <a:xfrm>
              <a:off x="7516080" y="4515840"/>
              <a:ext cx="651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>
              <a:off x="6863760" y="4515840"/>
              <a:ext cx="65232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full</a:t>
              </a:r>
            </a:p>
          </p:txBody>
        </p:sp>
        <p:sp>
          <p:nvSpPr>
            <p:cNvPr id="28" name="Freeform 27"/>
            <p:cNvSpPr/>
            <p:nvPr/>
          </p:nvSpPr>
          <p:spPr>
            <a:xfrm>
              <a:off x="6211800" y="4515840"/>
              <a:ext cx="651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29" name="Freeform 28"/>
            <p:cNvSpPr/>
            <p:nvPr/>
          </p:nvSpPr>
          <p:spPr>
            <a:xfrm>
              <a:off x="5559480" y="4515840"/>
              <a:ext cx="65232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30" name="Freeform 29"/>
            <p:cNvSpPr/>
            <p:nvPr/>
          </p:nvSpPr>
          <p:spPr>
            <a:xfrm>
              <a:off x="3114720" y="4515840"/>
              <a:ext cx="24447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{none,half,full}</a:t>
              </a:r>
            </a:p>
          </p:txBody>
        </p:sp>
        <p:sp>
          <p:nvSpPr>
            <p:cNvPr id="31" name="Freeform 30"/>
            <p:cNvSpPr/>
            <p:nvPr/>
          </p:nvSpPr>
          <p:spPr>
            <a:xfrm>
              <a:off x="180000" y="4515840"/>
              <a:ext cx="293472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Dental plan contribution</a:t>
              </a:r>
            </a:p>
          </p:txBody>
        </p:sp>
        <p:sp>
          <p:nvSpPr>
            <p:cNvPr id="32" name="Freeform 31"/>
            <p:cNvSpPr/>
            <p:nvPr/>
          </p:nvSpPr>
          <p:spPr>
            <a:xfrm>
              <a:off x="8168040" y="4301279"/>
              <a:ext cx="65196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33" name="Freeform 32"/>
            <p:cNvSpPr/>
            <p:nvPr/>
          </p:nvSpPr>
          <p:spPr>
            <a:xfrm>
              <a:off x="7516080" y="4301279"/>
              <a:ext cx="65196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>
              <a:off x="6863760" y="4301279"/>
              <a:ext cx="65232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35" name="Freeform 34"/>
            <p:cNvSpPr/>
            <p:nvPr/>
          </p:nvSpPr>
          <p:spPr>
            <a:xfrm>
              <a:off x="6211800" y="4301279"/>
              <a:ext cx="65196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36" name="Freeform 35"/>
            <p:cNvSpPr/>
            <p:nvPr/>
          </p:nvSpPr>
          <p:spPr>
            <a:xfrm>
              <a:off x="5559480" y="4301279"/>
              <a:ext cx="65232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37" name="Freeform 36"/>
            <p:cNvSpPr/>
            <p:nvPr/>
          </p:nvSpPr>
          <p:spPr>
            <a:xfrm>
              <a:off x="3114720" y="4301279"/>
              <a:ext cx="244476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{yes,no}</a:t>
              </a:r>
            </a:p>
          </p:txBody>
        </p:sp>
        <p:sp>
          <p:nvSpPr>
            <p:cNvPr id="38" name="Freeform 37"/>
            <p:cNvSpPr/>
            <p:nvPr/>
          </p:nvSpPr>
          <p:spPr>
            <a:xfrm>
              <a:off x="180000" y="4301279"/>
              <a:ext cx="293472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Long-term disability assistance</a:t>
              </a:r>
            </a:p>
          </p:txBody>
        </p:sp>
        <p:sp>
          <p:nvSpPr>
            <p:cNvPr id="39" name="Freeform 38"/>
            <p:cNvSpPr/>
            <p:nvPr/>
          </p:nvSpPr>
          <p:spPr>
            <a:xfrm>
              <a:off x="8168040" y="4087080"/>
              <a:ext cx="651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avg</a:t>
              </a:r>
            </a:p>
          </p:txBody>
        </p:sp>
        <p:sp>
          <p:nvSpPr>
            <p:cNvPr id="40" name="Freeform 39"/>
            <p:cNvSpPr/>
            <p:nvPr/>
          </p:nvSpPr>
          <p:spPr>
            <a:xfrm>
              <a:off x="7516080" y="4087080"/>
              <a:ext cx="651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6863760" y="4087080"/>
              <a:ext cx="65232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gen</a:t>
              </a:r>
            </a:p>
          </p:txBody>
        </p:sp>
        <p:sp>
          <p:nvSpPr>
            <p:cNvPr id="42" name="Freeform 41"/>
            <p:cNvSpPr/>
            <p:nvPr/>
          </p:nvSpPr>
          <p:spPr>
            <a:xfrm>
              <a:off x="6211800" y="4087080"/>
              <a:ext cx="651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gen</a:t>
              </a:r>
            </a:p>
          </p:txBody>
        </p:sp>
        <p:sp>
          <p:nvSpPr>
            <p:cNvPr id="43" name="Freeform 42"/>
            <p:cNvSpPr/>
            <p:nvPr/>
          </p:nvSpPr>
          <p:spPr>
            <a:xfrm>
              <a:off x="5559480" y="4087080"/>
              <a:ext cx="65232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avg</a:t>
              </a:r>
            </a:p>
          </p:txBody>
        </p:sp>
        <p:sp>
          <p:nvSpPr>
            <p:cNvPr id="44" name="Freeform 43"/>
            <p:cNvSpPr/>
            <p:nvPr/>
          </p:nvSpPr>
          <p:spPr>
            <a:xfrm>
              <a:off x="3114720" y="4087080"/>
              <a:ext cx="24447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{below-avg,avg,gen}</a:t>
              </a:r>
            </a:p>
          </p:txBody>
        </p:sp>
        <p:sp>
          <p:nvSpPr>
            <p:cNvPr id="45" name="Freeform 44"/>
            <p:cNvSpPr/>
            <p:nvPr/>
          </p:nvSpPr>
          <p:spPr>
            <a:xfrm>
              <a:off x="180000" y="4087080"/>
              <a:ext cx="293472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Vacation</a:t>
              </a:r>
            </a:p>
          </p:txBody>
        </p:sp>
        <p:sp>
          <p:nvSpPr>
            <p:cNvPr id="46" name="Freeform 45"/>
            <p:cNvSpPr/>
            <p:nvPr/>
          </p:nvSpPr>
          <p:spPr>
            <a:xfrm>
              <a:off x="8168040" y="3872879"/>
              <a:ext cx="651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12</a:t>
              </a:r>
            </a:p>
          </p:txBody>
        </p:sp>
        <p:sp>
          <p:nvSpPr>
            <p:cNvPr id="47" name="Freeform 46"/>
            <p:cNvSpPr/>
            <p:nvPr/>
          </p:nvSpPr>
          <p:spPr>
            <a:xfrm>
              <a:off x="7516080" y="3872879"/>
              <a:ext cx="651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6863760" y="3872879"/>
              <a:ext cx="65232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12</a:t>
              </a:r>
            </a:p>
          </p:txBody>
        </p:sp>
        <p:sp>
          <p:nvSpPr>
            <p:cNvPr id="49" name="Freeform 48"/>
            <p:cNvSpPr/>
            <p:nvPr/>
          </p:nvSpPr>
          <p:spPr>
            <a:xfrm>
              <a:off x="6211800" y="3872879"/>
              <a:ext cx="651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15</a:t>
              </a:r>
            </a:p>
          </p:txBody>
        </p:sp>
        <p:sp>
          <p:nvSpPr>
            <p:cNvPr id="50" name="Freeform 49"/>
            <p:cNvSpPr/>
            <p:nvPr/>
          </p:nvSpPr>
          <p:spPr>
            <a:xfrm>
              <a:off x="5559480" y="3872879"/>
              <a:ext cx="65232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11</a:t>
              </a:r>
            </a:p>
          </p:txBody>
        </p:sp>
        <p:sp>
          <p:nvSpPr>
            <p:cNvPr id="51" name="Freeform 50"/>
            <p:cNvSpPr/>
            <p:nvPr/>
          </p:nvSpPr>
          <p:spPr>
            <a:xfrm>
              <a:off x="3114720" y="3872879"/>
              <a:ext cx="24447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(Number of days)</a:t>
              </a:r>
            </a:p>
          </p:txBody>
        </p:sp>
        <p:sp>
          <p:nvSpPr>
            <p:cNvPr id="52" name="Freeform 51"/>
            <p:cNvSpPr/>
            <p:nvPr/>
          </p:nvSpPr>
          <p:spPr>
            <a:xfrm>
              <a:off x="180000" y="3872879"/>
              <a:ext cx="293472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Statutory holidays</a:t>
              </a:r>
            </a:p>
          </p:txBody>
        </p:sp>
        <p:sp>
          <p:nvSpPr>
            <p:cNvPr id="53" name="Freeform 52"/>
            <p:cNvSpPr/>
            <p:nvPr/>
          </p:nvSpPr>
          <p:spPr>
            <a:xfrm>
              <a:off x="8168040" y="3634560"/>
              <a:ext cx="651960" cy="2383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54" name="Freeform 53"/>
            <p:cNvSpPr/>
            <p:nvPr/>
          </p:nvSpPr>
          <p:spPr>
            <a:xfrm>
              <a:off x="7516080" y="3634560"/>
              <a:ext cx="651960" cy="2383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>
              <a:off x="6863760" y="3634560"/>
              <a:ext cx="652320" cy="2383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56" name="Freeform 55"/>
            <p:cNvSpPr/>
            <p:nvPr/>
          </p:nvSpPr>
          <p:spPr>
            <a:xfrm>
              <a:off x="6211800" y="3634560"/>
              <a:ext cx="651960" cy="2383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57" name="Freeform 56"/>
            <p:cNvSpPr/>
            <p:nvPr/>
          </p:nvSpPr>
          <p:spPr>
            <a:xfrm>
              <a:off x="5559480" y="3634560"/>
              <a:ext cx="652320" cy="2383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58" name="Freeform 57"/>
            <p:cNvSpPr/>
            <p:nvPr/>
          </p:nvSpPr>
          <p:spPr>
            <a:xfrm>
              <a:off x="3114720" y="3634560"/>
              <a:ext cx="2444760" cy="2383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{yes,no}</a:t>
              </a:r>
            </a:p>
          </p:txBody>
        </p:sp>
        <p:sp>
          <p:nvSpPr>
            <p:cNvPr id="59" name="Freeform 58"/>
            <p:cNvSpPr/>
            <p:nvPr/>
          </p:nvSpPr>
          <p:spPr>
            <a:xfrm>
              <a:off x="180000" y="3634560"/>
              <a:ext cx="2934720" cy="2383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Education allowance</a:t>
              </a:r>
            </a:p>
          </p:txBody>
        </p:sp>
        <p:sp>
          <p:nvSpPr>
            <p:cNvPr id="60" name="Freeform 59"/>
            <p:cNvSpPr/>
            <p:nvPr/>
          </p:nvSpPr>
          <p:spPr>
            <a:xfrm>
              <a:off x="180000" y="3420360"/>
              <a:ext cx="293472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Shift-work supplement</a:t>
              </a:r>
            </a:p>
          </p:txBody>
        </p:sp>
        <p:sp>
          <p:nvSpPr>
            <p:cNvPr id="61" name="Freeform 60"/>
            <p:cNvSpPr/>
            <p:nvPr/>
          </p:nvSpPr>
          <p:spPr>
            <a:xfrm>
              <a:off x="180000" y="3195000"/>
              <a:ext cx="293472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Standby pay</a:t>
              </a:r>
            </a:p>
          </p:txBody>
        </p:sp>
        <p:sp>
          <p:nvSpPr>
            <p:cNvPr id="62" name="Freeform 61"/>
            <p:cNvSpPr/>
            <p:nvPr/>
          </p:nvSpPr>
          <p:spPr>
            <a:xfrm>
              <a:off x="180000" y="2967839"/>
              <a:ext cx="2934720" cy="227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Pension</a:t>
              </a:r>
            </a:p>
          </p:txBody>
        </p:sp>
        <p:sp>
          <p:nvSpPr>
            <p:cNvPr id="63" name="Freeform 62"/>
            <p:cNvSpPr/>
            <p:nvPr/>
          </p:nvSpPr>
          <p:spPr>
            <a:xfrm>
              <a:off x="180000" y="2740680"/>
              <a:ext cx="2934720" cy="227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Working hours per week</a:t>
              </a:r>
            </a:p>
          </p:txBody>
        </p:sp>
        <p:sp>
          <p:nvSpPr>
            <p:cNvPr id="64" name="Freeform 63"/>
            <p:cNvSpPr/>
            <p:nvPr/>
          </p:nvSpPr>
          <p:spPr>
            <a:xfrm>
              <a:off x="180000" y="2515320"/>
              <a:ext cx="293472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Cost of living adjustment</a:t>
              </a:r>
            </a:p>
          </p:txBody>
        </p:sp>
        <p:sp>
          <p:nvSpPr>
            <p:cNvPr id="65" name="Freeform 64"/>
            <p:cNvSpPr/>
            <p:nvPr/>
          </p:nvSpPr>
          <p:spPr>
            <a:xfrm>
              <a:off x="180000" y="2289960"/>
              <a:ext cx="293472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Wage increase third year</a:t>
              </a:r>
            </a:p>
          </p:txBody>
        </p:sp>
        <p:sp>
          <p:nvSpPr>
            <p:cNvPr id="66" name="Freeform 65"/>
            <p:cNvSpPr/>
            <p:nvPr/>
          </p:nvSpPr>
          <p:spPr>
            <a:xfrm>
              <a:off x="180000" y="2064600"/>
              <a:ext cx="293472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Wage increase second year</a:t>
              </a:r>
            </a:p>
          </p:txBody>
        </p:sp>
        <p:sp>
          <p:nvSpPr>
            <p:cNvPr id="67" name="Freeform 66"/>
            <p:cNvSpPr/>
            <p:nvPr/>
          </p:nvSpPr>
          <p:spPr>
            <a:xfrm>
              <a:off x="180000" y="1850400"/>
              <a:ext cx="293472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Wage increase first year</a:t>
              </a:r>
            </a:p>
          </p:txBody>
        </p:sp>
        <p:sp>
          <p:nvSpPr>
            <p:cNvPr id="68" name="Freeform 67"/>
            <p:cNvSpPr/>
            <p:nvPr/>
          </p:nvSpPr>
          <p:spPr>
            <a:xfrm>
              <a:off x="180000" y="1635839"/>
              <a:ext cx="293472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Duration</a:t>
              </a:r>
            </a:p>
          </p:txBody>
        </p:sp>
        <p:sp>
          <p:nvSpPr>
            <p:cNvPr id="69" name="Freeform 68"/>
            <p:cNvSpPr/>
            <p:nvPr/>
          </p:nvSpPr>
          <p:spPr>
            <a:xfrm>
              <a:off x="180000" y="1421640"/>
              <a:ext cx="293472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Attribute</a:t>
              </a:r>
            </a:p>
          </p:txBody>
        </p:sp>
        <p:sp>
          <p:nvSpPr>
            <p:cNvPr id="70" name="Freeform 69"/>
            <p:cNvSpPr/>
            <p:nvPr/>
          </p:nvSpPr>
          <p:spPr>
            <a:xfrm>
              <a:off x="8168040" y="3420360"/>
              <a:ext cx="651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</a:t>
              </a:r>
            </a:p>
          </p:txBody>
        </p:sp>
        <p:sp>
          <p:nvSpPr>
            <p:cNvPr id="71" name="Freeform 70"/>
            <p:cNvSpPr/>
            <p:nvPr/>
          </p:nvSpPr>
          <p:spPr>
            <a:xfrm>
              <a:off x="7516080" y="3420360"/>
              <a:ext cx="651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2" name="Freeform 71"/>
            <p:cNvSpPr/>
            <p:nvPr/>
          </p:nvSpPr>
          <p:spPr>
            <a:xfrm>
              <a:off x="6863760" y="3420360"/>
              <a:ext cx="65232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4%</a:t>
              </a:r>
            </a:p>
          </p:txBody>
        </p:sp>
        <p:sp>
          <p:nvSpPr>
            <p:cNvPr id="73" name="Freeform 72"/>
            <p:cNvSpPr/>
            <p:nvPr/>
          </p:nvSpPr>
          <p:spPr>
            <a:xfrm>
              <a:off x="6211800" y="3420360"/>
              <a:ext cx="651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5%</a:t>
              </a:r>
            </a:p>
          </p:txBody>
        </p:sp>
        <p:sp>
          <p:nvSpPr>
            <p:cNvPr id="74" name="Freeform 73"/>
            <p:cNvSpPr/>
            <p:nvPr/>
          </p:nvSpPr>
          <p:spPr>
            <a:xfrm>
              <a:off x="5559480" y="3420360"/>
              <a:ext cx="65232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75" name="Freeform 74"/>
            <p:cNvSpPr/>
            <p:nvPr/>
          </p:nvSpPr>
          <p:spPr>
            <a:xfrm>
              <a:off x="3114720" y="3420360"/>
              <a:ext cx="24447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Percentage</a:t>
              </a:r>
            </a:p>
          </p:txBody>
        </p:sp>
        <p:sp>
          <p:nvSpPr>
            <p:cNvPr id="76" name="Freeform 75"/>
            <p:cNvSpPr/>
            <p:nvPr/>
          </p:nvSpPr>
          <p:spPr>
            <a:xfrm>
              <a:off x="8168040" y="3195000"/>
              <a:ext cx="65196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77" name="Freeform 76"/>
            <p:cNvSpPr/>
            <p:nvPr/>
          </p:nvSpPr>
          <p:spPr>
            <a:xfrm>
              <a:off x="7516080" y="3195000"/>
              <a:ext cx="65196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8" name="Freeform 77"/>
            <p:cNvSpPr/>
            <p:nvPr/>
          </p:nvSpPr>
          <p:spPr>
            <a:xfrm>
              <a:off x="6863760" y="3195000"/>
              <a:ext cx="65232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79" name="Freeform 78"/>
            <p:cNvSpPr/>
            <p:nvPr/>
          </p:nvSpPr>
          <p:spPr>
            <a:xfrm>
              <a:off x="6211800" y="3195000"/>
              <a:ext cx="65196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13%</a:t>
              </a:r>
            </a:p>
          </p:txBody>
        </p:sp>
        <p:sp>
          <p:nvSpPr>
            <p:cNvPr id="80" name="Freeform 79"/>
            <p:cNvSpPr/>
            <p:nvPr/>
          </p:nvSpPr>
          <p:spPr>
            <a:xfrm>
              <a:off x="5559480" y="3195000"/>
              <a:ext cx="65232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81" name="Freeform 80"/>
            <p:cNvSpPr/>
            <p:nvPr/>
          </p:nvSpPr>
          <p:spPr>
            <a:xfrm>
              <a:off x="3114720" y="3195000"/>
              <a:ext cx="244476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Percentage</a:t>
              </a:r>
            </a:p>
          </p:txBody>
        </p:sp>
        <p:sp>
          <p:nvSpPr>
            <p:cNvPr id="82" name="Freeform 81"/>
            <p:cNvSpPr/>
            <p:nvPr/>
          </p:nvSpPr>
          <p:spPr>
            <a:xfrm>
              <a:off x="8168040" y="2967839"/>
              <a:ext cx="651960" cy="227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83" name="Freeform 82"/>
            <p:cNvSpPr/>
            <p:nvPr/>
          </p:nvSpPr>
          <p:spPr>
            <a:xfrm>
              <a:off x="7516080" y="2967839"/>
              <a:ext cx="651960" cy="227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4" name="Freeform 83"/>
            <p:cNvSpPr/>
            <p:nvPr/>
          </p:nvSpPr>
          <p:spPr>
            <a:xfrm>
              <a:off x="6863760" y="2967839"/>
              <a:ext cx="652320" cy="227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85" name="Freeform 84"/>
            <p:cNvSpPr/>
            <p:nvPr/>
          </p:nvSpPr>
          <p:spPr>
            <a:xfrm>
              <a:off x="6211800" y="2967839"/>
              <a:ext cx="651960" cy="227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86" name="Freeform 85"/>
            <p:cNvSpPr/>
            <p:nvPr/>
          </p:nvSpPr>
          <p:spPr>
            <a:xfrm>
              <a:off x="5559480" y="2967839"/>
              <a:ext cx="652320" cy="227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87" name="Freeform 86"/>
            <p:cNvSpPr/>
            <p:nvPr/>
          </p:nvSpPr>
          <p:spPr>
            <a:xfrm>
              <a:off x="3114720" y="2967839"/>
              <a:ext cx="2444760" cy="227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{none,ret-allw, empl-cntr}</a:t>
              </a:r>
            </a:p>
          </p:txBody>
        </p:sp>
        <p:sp>
          <p:nvSpPr>
            <p:cNvPr id="88" name="Freeform 87"/>
            <p:cNvSpPr/>
            <p:nvPr/>
          </p:nvSpPr>
          <p:spPr>
            <a:xfrm>
              <a:off x="8168040" y="2740680"/>
              <a:ext cx="651960" cy="227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40</a:t>
              </a:r>
            </a:p>
          </p:txBody>
        </p:sp>
        <p:sp>
          <p:nvSpPr>
            <p:cNvPr id="89" name="Freeform 88"/>
            <p:cNvSpPr/>
            <p:nvPr/>
          </p:nvSpPr>
          <p:spPr>
            <a:xfrm>
              <a:off x="7516080" y="2740680"/>
              <a:ext cx="651960" cy="227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0" name="Freeform 89"/>
            <p:cNvSpPr/>
            <p:nvPr/>
          </p:nvSpPr>
          <p:spPr>
            <a:xfrm>
              <a:off x="6863760" y="2740680"/>
              <a:ext cx="652320" cy="227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38</a:t>
              </a:r>
            </a:p>
          </p:txBody>
        </p:sp>
        <p:sp>
          <p:nvSpPr>
            <p:cNvPr id="91" name="Freeform 90"/>
            <p:cNvSpPr/>
            <p:nvPr/>
          </p:nvSpPr>
          <p:spPr>
            <a:xfrm>
              <a:off x="6211800" y="2740680"/>
              <a:ext cx="651960" cy="227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35</a:t>
              </a:r>
            </a:p>
          </p:txBody>
        </p:sp>
        <p:sp>
          <p:nvSpPr>
            <p:cNvPr id="92" name="Freeform 91"/>
            <p:cNvSpPr/>
            <p:nvPr/>
          </p:nvSpPr>
          <p:spPr>
            <a:xfrm>
              <a:off x="5559480" y="2740680"/>
              <a:ext cx="652320" cy="227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28</a:t>
              </a:r>
            </a:p>
          </p:txBody>
        </p:sp>
        <p:sp>
          <p:nvSpPr>
            <p:cNvPr id="93" name="Freeform 92"/>
            <p:cNvSpPr/>
            <p:nvPr/>
          </p:nvSpPr>
          <p:spPr>
            <a:xfrm>
              <a:off x="3114720" y="2740680"/>
              <a:ext cx="2444760" cy="227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(Number of hours)</a:t>
              </a:r>
            </a:p>
          </p:txBody>
        </p:sp>
        <p:sp>
          <p:nvSpPr>
            <p:cNvPr id="94" name="Freeform 93"/>
            <p:cNvSpPr/>
            <p:nvPr/>
          </p:nvSpPr>
          <p:spPr>
            <a:xfrm>
              <a:off x="8168040" y="2515320"/>
              <a:ext cx="65196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95" name="Freeform 94"/>
            <p:cNvSpPr/>
            <p:nvPr/>
          </p:nvSpPr>
          <p:spPr>
            <a:xfrm>
              <a:off x="7516080" y="2515320"/>
              <a:ext cx="65196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6" name="Freeform 95"/>
            <p:cNvSpPr/>
            <p:nvPr/>
          </p:nvSpPr>
          <p:spPr>
            <a:xfrm>
              <a:off x="6863760" y="2515320"/>
              <a:ext cx="65232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97" name="Freeform 96"/>
            <p:cNvSpPr/>
            <p:nvPr/>
          </p:nvSpPr>
          <p:spPr>
            <a:xfrm>
              <a:off x="6211800" y="2515320"/>
              <a:ext cx="65196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tcf</a:t>
              </a:r>
            </a:p>
          </p:txBody>
        </p:sp>
        <p:sp>
          <p:nvSpPr>
            <p:cNvPr id="98" name="Freeform 97"/>
            <p:cNvSpPr/>
            <p:nvPr/>
          </p:nvSpPr>
          <p:spPr>
            <a:xfrm>
              <a:off x="5559480" y="2515320"/>
              <a:ext cx="65232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99" name="Freeform 98"/>
            <p:cNvSpPr/>
            <p:nvPr/>
          </p:nvSpPr>
          <p:spPr>
            <a:xfrm>
              <a:off x="3114720" y="2515320"/>
              <a:ext cx="244476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{none,tcf,tc}</a:t>
              </a:r>
            </a:p>
          </p:txBody>
        </p:sp>
        <p:sp>
          <p:nvSpPr>
            <p:cNvPr id="100" name="Freeform 99"/>
            <p:cNvSpPr/>
            <p:nvPr/>
          </p:nvSpPr>
          <p:spPr>
            <a:xfrm>
              <a:off x="8168040" y="2289960"/>
              <a:ext cx="65196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7516080" y="2289960"/>
              <a:ext cx="65196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6863760" y="2289960"/>
              <a:ext cx="65232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6211800" y="2289960"/>
              <a:ext cx="65196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5559480" y="2289960"/>
              <a:ext cx="65232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3114720" y="2289960"/>
              <a:ext cx="244476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Percentage</a:t>
              </a:r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8168040" y="2064600"/>
              <a:ext cx="65196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4.0</a:t>
              </a:r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7516080" y="2064600"/>
              <a:ext cx="65196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6863760" y="2064600"/>
              <a:ext cx="65232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4.4%</a:t>
              </a:r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6211800" y="2064600"/>
              <a:ext cx="65196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5%</a:t>
              </a:r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5559480" y="2064600"/>
              <a:ext cx="65232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3114720" y="2064600"/>
              <a:ext cx="244476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Percentage</a:t>
              </a:r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8168040" y="1850400"/>
              <a:ext cx="651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4.5</a:t>
              </a:r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7516080" y="1850400"/>
              <a:ext cx="651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6863760" y="1850400"/>
              <a:ext cx="65232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4.3%</a:t>
              </a:r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6211800" y="1850400"/>
              <a:ext cx="651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4%</a:t>
              </a:r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5559480" y="1850400"/>
              <a:ext cx="65232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2%</a:t>
              </a:r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3114720" y="1850400"/>
              <a:ext cx="24447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Percentage</a:t>
              </a:r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8168040" y="1635839"/>
              <a:ext cx="65196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</a:t>
              </a:r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7516080" y="1635839"/>
              <a:ext cx="65196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6863760" y="1635839"/>
              <a:ext cx="65232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</a:t>
              </a:r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6211800" y="1635839"/>
              <a:ext cx="65196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</a:t>
              </a:r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5559480" y="1635839"/>
              <a:ext cx="65232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</a:t>
              </a:r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3114720" y="1635839"/>
              <a:ext cx="244476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(Number of years)</a:t>
              </a:r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8168040" y="1421640"/>
              <a:ext cx="651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40</a:t>
              </a:r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7516080" y="1421640"/>
              <a:ext cx="651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6863760" y="1421640"/>
              <a:ext cx="65232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</a:t>
              </a:r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6211800" y="1421640"/>
              <a:ext cx="651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</a:t>
              </a:r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5559480" y="1421640"/>
              <a:ext cx="65232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</a:t>
              </a:r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3114720" y="1421640"/>
              <a:ext cx="24447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Type</a:t>
              </a:r>
            </a:p>
          </p:txBody>
        </p:sp>
        <p:sp>
          <p:nvSpPr>
            <p:cNvPr id="130" name="Straight Connector 129"/>
            <p:cNvSpPr/>
            <p:nvPr/>
          </p:nvSpPr>
          <p:spPr>
            <a:xfrm>
              <a:off x="180000" y="1421640"/>
              <a:ext cx="8640000" cy="0"/>
            </a:xfrm>
            <a:prstGeom prst="line">
              <a:avLst/>
            </a:prstGeom>
            <a:noFill/>
            <a:ln w="648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0" rIns="90000" bIns="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1" name="Straight Connector 130"/>
            <p:cNvSpPr/>
            <p:nvPr/>
          </p:nvSpPr>
          <p:spPr>
            <a:xfrm>
              <a:off x="180000" y="5400000"/>
              <a:ext cx="8640000" cy="0"/>
            </a:xfrm>
            <a:prstGeom prst="line">
              <a:avLst/>
            </a:prstGeom>
            <a:noFill/>
            <a:ln w="648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0" rIns="90000" bIns="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2" name="Straight Connector 131"/>
            <p:cNvSpPr/>
            <p:nvPr/>
          </p:nvSpPr>
          <p:spPr>
            <a:xfrm>
              <a:off x="8820000" y="1421640"/>
              <a:ext cx="0" cy="3978360"/>
            </a:xfrm>
            <a:prstGeom prst="line">
              <a:avLst/>
            </a:prstGeom>
            <a:noFill/>
            <a:ln w="648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0" rIns="90000" bIns="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3" name="Straight Connector 132"/>
            <p:cNvSpPr/>
            <p:nvPr/>
          </p:nvSpPr>
          <p:spPr>
            <a:xfrm>
              <a:off x="180000" y="1421640"/>
              <a:ext cx="0" cy="3978360"/>
            </a:xfrm>
            <a:prstGeom prst="line">
              <a:avLst/>
            </a:prstGeom>
            <a:noFill/>
            <a:ln w="648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0" rIns="90000" bIns="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4" name="Straight Connector 133"/>
            <p:cNvSpPr/>
            <p:nvPr/>
          </p:nvSpPr>
          <p:spPr>
            <a:xfrm>
              <a:off x="180000" y="1635839"/>
              <a:ext cx="8640000" cy="0"/>
            </a:xfrm>
            <a:prstGeom prst="line">
              <a:avLst/>
            </a:prstGeom>
            <a:noFill/>
            <a:ln w="648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0" rIns="90000" bIns="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Decision trees for the labor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F04EB36-0C8C-40DD-BB7C-025B6F34CBBD}" type="slidenum">
              <a:t>17</a:t>
            </a:fld>
            <a:endParaRPr lang="en-US"/>
          </a:p>
        </p:txBody>
      </p:sp>
      <p:sp>
        <p:nvSpPr>
          <p:cNvPr id="4" name="Title 3"/>
          <p:cNvSpPr txBox="1">
            <a:spLocks noGrp="1"/>
          </p:cNvSpPr>
          <p:nvPr>
            <p:ph type="title" idx="4294967295"/>
          </p:nvPr>
        </p:nvSpPr>
        <p:spPr>
          <a:xfrm>
            <a:off x="679555" y="-65088"/>
            <a:ext cx="7618412" cy="900113"/>
          </a:xfrm>
        </p:spPr>
        <p:txBody>
          <a:bodyPr wrap="square" lIns="90360" tIns="44280" rIns="90360" bIns="44280" anchorCtr="1">
            <a:noAutofit/>
          </a:bodyPr>
          <a:lstStyle/>
          <a:p>
            <a:pPr lvl="0" algn="r"/>
            <a:r>
              <a:rPr lang="en-US" sz="3600" dirty="0"/>
              <a:t>Decision trees for the labor data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47" y="1127476"/>
            <a:ext cx="3011553" cy="33922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2991" y="2370541"/>
            <a:ext cx="5401270" cy="36102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oybean classifi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1379FBC-3DA7-4C93-B439-4314FD1E1994}" type="slidenum">
              <a:t>18</a:t>
            </a:fld>
            <a:endParaRPr lang="en-US"/>
          </a:p>
        </p:txBody>
      </p:sp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1044756" y="0"/>
            <a:ext cx="5580062" cy="734865"/>
          </a:xfrm>
        </p:spPr>
        <p:txBody>
          <a:bodyPr wrap="square" lIns="90360" tIns="44280" rIns="90360" bIns="44280" anchorCtr="1">
            <a:normAutofit/>
          </a:bodyPr>
          <a:lstStyle/>
          <a:p>
            <a:pPr lvl="0"/>
            <a:r>
              <a:rPr lang="en-US" sz="3600" dirty="0"/>
              <a:t>Soybean classification</a:t>
            </a:r>
          </a:p>
        </p:txBody>
      </p:sp>
      <p:sp>
        <p:nvSpPr>
          <p:cNvPr id="4" name="Freeform 3"/>
          <p:cNvSpPr/>
          <p:nvPr/>
        </p:nvSpPr>
        <p:spPr>
          <a:xfrm>
            <a:off x="4958280" y="6075360"/>
            <a:ext cx="2421720" cy="29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Diaporthe stem canker</a:t>
            </a:r>
          </a:p>
        </p:txBody>
      </p:sp>
      <p:sp>
        <p:nvSpPr>
          <p:cNvPr id="5" name="Freeform 4"/>
          <p:cNvSpPr/>
          <p:nvPr/>
        </p:nvSpPr>
        <p:spPr>
          <a:xfrm>
            <a:off x="3936600" y="6075360"/>
            <a:ext cx="1092240" cy="29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19</a:t>
            </a:r>
          </a:p>
        </p:txBody>
      </p:sp>
      <p:sp>
        <p:nvSpPr>
          <p:cNvPr id="6" name="Freeform 5"/>
          <p:cNvSpPr/>
          <p:nvPr/>
        </p:nvSpPr>
        <p:spPr>
          <a:xfrm>
            <a:off x="1785600" y="6075360"/>
            <a:ext cx="2151000" cy="29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80880" y="6075360"/>
            <a:ext cx="1404720" cy="29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1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rPr>
              <a:t>Diagnosis</a:t>
            </a:r>
          </a:p>
        </p:txBody>
      </p:sp>
      <p:sp>
        <p:nvSpPr>
          <p:cNvPr id="8" name="Freeform 7"/>
          <p:cNvSpPr/>
          <p:nvPr/>
        </p:nvSpPr>
        <p:spPr>
          <a:xfrm>
            <a:off x="5028840" y="5776920"/>
            <a:ext cx="2362320" cy="29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Normal</a:t>
            </a:r>
          </a:p>
        </p:txBody>
      </p:sp>
      <p:sp>
        <p:nvSpPr>
          <p:cNvPr id="9" name="Freeform 8"/>
          <p:cNvSpPr/>
          <p:nvPr/>
        </p:nvSpPr>
        <p:spPr>
          <a:xfrm>
            <a:off x="3936600" y="5776920"/>
            <a:ext cx="1092240" cy="29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3</a:t>
            </a:r>
          </a:p>
        </p:txBody>
      </p:sp>
      <p:sp>
        <p:nvSpPr>
          <p:cNvPr id="10" name="Freeform 9"/>
          <p:cNvSpPr/>
          <p:nvPr/>
        </p:nvSpPr>
        <p:spPr>
          <a:xfrm>
            <a:off x="1785600" y="5776920"/>
            <a:ext cx="2151000" cy="29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Condition</a:t>
            </a:r>
          </a:p>
        </p:txBody>
      </p:sp>
      <p:sp>
        <p:nvSpPr>
          <p:cNvPr id="11" name="Freeform 10"/>
          <p:cNvSpPr/>
          <p:nvPr/>
        </p:nvSpPr>
        <p:spPr>
          <a:xfrm>
            <a:off x="380880" y="5776920"/>
            <a:ext cx="1404720" cy="29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1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rPr>
              <a:t>Root</a:t>
            </a:r>
          </a:p>
        </p:txBody>
      </p:sp>
      <p:sp>
        <p:nvSpPr>
          <p:cNvPr id="12" name="Freeform 11"/>
          <p:cNvSpPr/>
          <p:nvPr/>
        </p:nvSpPr>
        <p:spPr>
          <a:xfrm>
            <a:off x="5028840" y="5478479"/>
            <a:ext cx="2362320" cy="29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3936600" y="5478479"/>
            <a:ext cx="1092240" cy="29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1785600" y="5478479"/>
            <a:ext cx="2151000" cy="29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380880" y="5478479"/>
            <a:ext cx="1404720" cy="29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1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16" name="Freeform 15"/>
          <p:cNvSpPr/>
          <p:nvPr/>
        </p:nvSpPr>
        <p:spPr>
          <a:xfrm>
            <a:off x="5028840" y="5180040"/>
            <a:ext cx="2362320" cy="29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Yes</a:t>
            </a:r>
          </a:p>
        </p:txBody>
      </p:sp>
      <p:sp>
        <p:nvSpPr>
          <p:cNvPr id="17" name="Freeform 16"/>
          <p:cNvSpPr/>
          <p:nvPr/>
        </p:nvSpPr>
        <p:spPr>
          <a:xfrm>
            <a:off x="3936600" y="5180040"/>
            <a:ext cx="1092240" cy="29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2</a:t>
            </a:r>
          </a:p>
        </p:txBody>
      </p:sp>
      <p:sp>
        <p:nvSpPr>
          <p:cNvPr id="18" name="Freeform 17"/>
          <p:cNvSpPr/>
          <p:nvPr/>
        </p:nvSpPr>
        <p:spPr>
          <a:xfrm>
            <a:off x="1785600" y="5180040"/>
            <a:ext cx="2151000" cy="29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Stem lodging</a:t>
            </a:r>
          </a:p>
        </p:txBody>
      </p:sp>
      <p:sp>
        <p:nvSpPr>
          <p:cNvPr id="19" name="Freeform 18"/>
          <p:cNvSpPr/>
          <p:nvPr/>
        </p:nvSpPr>
        <p:spPr>
          <a:xfrm>
            <a:off x="380880" y="5180040"/>
            <a:ext cx="1404720" cy="29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5028840" y="4881600"/>
            <a:ext cx="2362320" cy="29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Abnormal</a:t>
            </a:r>
          </a:p>
        </p:txBody>
      </p:sp>
      <p:sp>
        <p:nvSpPr>
          <p:cNvPr id="21" name="Freeform 20"/>
          <p:cNvSpPr/>
          <p:nvPr/>
        </p:nvSpPr>
        <p:spPr>
          <a:xfrm>
            <a:off x="3936600" y="4881600"/>
            <a:ext cx="1092240" cy="29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2</a:t>
            </a:r>
          </a:p>
        </p:txBody>
      </p:sp>
      <p:sp>
        <p:nvSpPr>
          <p:cNvPr id="22" name="Freeform 21"/>
          <p:cNvSpPr/>
          <p:nvPr/>
        </p:nvSpPr>
        <p:spPr>
          <a:xfrm>
            <a:off x="1785600" y="4881600"/>
            <a:ext cx="2151000" cy="29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Condition</a:t>
            </a:r>
          </a:p>
        </p:txBody>
      </p:sp>
      <p:sp>
        <p:nvSpPr>
          <p:cNvPr id="23" name="Freeform 22"/>
          <p:cNvSpPr/>
          <p:nvPr/>
        </p:nvSpPr>
        <p:spPr>
          <a:xfrm>
            <a:off x="380880" y="4881600"/>
            <a:ext cx="1404720" cy="29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1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rPr>
              <a:t>Stem</a:t>
            </a:r>
          </a:p>
        </p:txBody>
      </p:sp>
      <p:sp>
        <p:nvSpPr>
          <p:cNvPr id="24" name="Freeform 23"/>
          <p:cNvSpPr/>
          <p:nvPr/>
        </p:nvSpPr>
        <p:spPr>
          <a:xfrm>
            <a:off x="5028840" y="4583159"/>
            <a:ext cx="2362320" cy="29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3936600" y="4583159"/>
            <a:ext cx="1092240" cy="29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1785600" y="4583159"/>
            <a:ext cx="2151000" cy="29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380880" y="4583159"/>
            <a:ext cx="1404720" cy="29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1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28" name="Freeform 27"/>
          <p:cNvSpPr/>
          <p:nvPr/>
        </p:nvSpPr>
        <p:spPr>
          <a:xfrm>
            <a:off x="5028840" y="4338720"/>
            <a:ext cx="236232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?</a:t>
            </a:r>
          </a:p>
        </p:txBody>
      </p:sp>
      <p:sp>
        <p:nvSpPr>
          <p:cNvPr id="29" name="Freeform 28"/>
          <p:cNvSpPr/>
          <p:nvPr/>
        </p:nvSpPr>
        <p:spPr>
          <a:xfrm>
            <a:off x="3936600" y="4338720"/>
            <a:ext cx="109224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3</a:t>
            </a:r>
          </a:p>
        </p:txBody>
      </p:sp>
      <p:sp>
        <p:nvSpPr>
          <p:cNvPr id="30" name="Freeform 29"/>
          <p:cNvSpPr/>
          <p:nvPr/>
        </p:nvSpPr>
        <p:spPr>
          <a:xfrm>
            <a:off x="1785600" y="4338720"/>
            <a:ext cx="215100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Leaf spot size</a:t>
            </a:r>
          </a:p>
        </p:txBody>
      </p:sp>
      <p:sp>
        <p:nvSpPr>
          <p:cNvPr id="31" name="Freeform 30"/>
          <p:cNvSpPr/>
          <p:nvPr/>
        </p:nvSpPr>
        <p:spPr>
          <a:xfrm>
            <a:off x="380880" y="4338720"/>
            <a:ext cx="140472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5028840" y="4094280"/>
            <a:ext cx="236232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Abnormal</a:t>
            </a:r>
          </a:p>
        </p:txBody>
      </p:sp>
      <p:sp>
        <p:nvSpPr>
          <p:cNvPr id="33" name="Freeform 32"/>
          <p:cNvSpPr/>
          <p:nvPr/>
        </p:nvSpPr>
        <p:spPr>
          <a:xfrm>
            <a:off x="3936600" y="4094280"/>
            <a:ext cx="109224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2</a:t>
            </a:r>
          </a:p>
        </p:txBody>
      </p:sp>
      <p:sp>
        <p:nvSpPr>
          <p:cNvPr id="34" name="Freeform 33"/>
          <p:cNvSpPr/>
          <p:nvPr/>
        </p:nvSpPr>
        <p:spPr>
          <a:xfrm>
            <a:off x="1785600" y="4094280"/>
            <a:ext cx="215100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Condition</a:t>
            </a:r>
          </a:p>
        </p:txBody>
      </p:sp>
      <p:sp>
        <p:nvSpPr>
          <p:cNvPr id="35" name="Freeform 34"/>
          <p:cNvSpPr/>
          <p:nvPr/>
        </p:nvSpPr>
        <p:spPr>
          <a:xfrm>
            <a:off x="380880" y="4094280"/>
            <a:ext cx="140472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1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rPr>
              <a:t>Leaf</a:t>
            </a:r>
          </a:p>
        </p:txBody>
      </p:sp>
      <p:sp>
        <p:nvSpPr>
          <p:cNvPr id="36" name="Freeform 35"/>
          <p:cNvSpPr/>
          <p:nvPr/>
        </p:nvSpPr>
        <p:spPr>
          <a:xfrm>
            <a:off x="5028840" y="3849839"/>
            <a:ext cx="236232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?</a:t>
            </a:r>
          </a:p>
        </p:txBody>
      </p:sp>
      <p:sp>
        <p:nvSpPr>
          <p:cNvPr id="37" name="Freeform 36"/>
          <p:cNvSpPr/>
          <p:nvPr/>
        </p:nvSpPr>
        <p:spPr>
          <a:xfrm>
            <a:off x="3936600" y="3849839"/>
            <a:ext cx="109224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5</a:t>
            </a:r>
          </a:p>
        </p:txBody>
      </p:sp>
      <p:sp>
        <p:nvSpPr>
          <p:cNvPr id="38" name="Freeform 37"/>
          <p:cNvSpPr/>
          <p:nvPr/>
        </p:nvSpPr>
        <p:spPr>
          <a:xfrm>
            <a:off x="1785600" y="3849839"/>
            <a:ext cx="215100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Fruit spots</a:t>
            </a:r>
          </a:p>
        </p:txBody>
      </p:sp>
      <p:sp>
        <p:nvSpPr>
          <p:cNvPr id="39" name="Freeform 38"/>
          <p:cNvSpPr/>
          <p:nvPr/>
        </p:nvSpPr>
        <p:spPr>
          <a:xfrm>
            <a:off x="380880" y="3849839"/>
            <a:ext cx="140472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5028840" y="3360600"/>
            <a:ext cx="2362320" cy="489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Normal</a:t>
            </a:r>
          </a:p>
        </p:txBody>
      </p:sp>
      <p:sp>
        <p:nvSpPr>
          <p:cNvPr id="41" name="Freeform 40"/>
          <p:cNvSpPr/>
          <p:nvPr/>
        </p:nvSpPr>
        <p:spPr>
          <a:xfrm>
            <a:off x="3936600" y="3360600"/>
            <a:ext cx="1092240" cy="489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4</a:t>
            </a:r>
          </a:p>
        </p:txBody>
      </p:sp>
      <p:sp>
        <p:nvSpPr>
          <p:cNvPr id="42" name="Freeform 41"/>
          <p:cNvSpPr/>
          <p:nvPr/>
        </p:nvSpPr>
        <p:spPr>
          <a:xfrm>
            <a:off x="1785600" y="3360600"/>
            <a:ext cx="2151000" cy="489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Condition of fruit pods</a:t>
            </a:r>
          </a:p>
        </p:txBody>
      </p:sp>
      <p:sp>
        <p:nvSpPr>
          <p:cNvPr id="43" name="Freeform 42"/>
          <p:cNvSpPr/>
          <p:nvPr/>
        </p:nvSpPr>
        <p:spPr>
          <a:xfrm>
            <a:off x="380880" y="3360600"/>
            <a:ext cx="1404720" cy="489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1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rPr>
              <a:t>Fruit</a:t>
            </a:r>
          </a:p>
        </p:txBody>
      </p:sp>
      <p:sp>
        <p:nvSpPr>
          <p:cNvPr id="44" name="Freeform 43"/>
          <p:cNvSpPr/>
          <p:nvPr/>
        </p:nvSpPr>
        <p:spPr>
          <a:xfrm>
            <a:off x="5028840" y="3116160"/>
            <a:ext cx="236232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3936600" y="3116160"/>
            <a:ext cx="109224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46" name="Freeform 45"/>
          <p:cNvSpPr/>
          <p:nvPr/>
        </p:nvSpPr>
        <p:spPr>
          <a:xfrm>
            <a:off x="1785600" y="3116160"/>
            <a:ext cx="215100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380880" y="3116160"/>
            <a:ext cx="140472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1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48" name="Freeform 47"/>
          <p:cNvSpPr/>
          <p:nvPr/>
        </p:nvSpPr>
        <p:spPr>
          <a:xfrm>
            <a:off x="5028840" y="2871720"/>
            <a:ext cx="236232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Absent</a:t>
            </a:r>
          </a:p>
        </p:txBody>
      </p:sp>
      <p:sp>
        <p:nvSpPr>
          <p:cNvPr id="49" name="Freeform 48"/>
          <p:cNvSpPr/>
          <p:nvPr/>
        </p:nvSpPr>
        <p:spPr>
          <a:xfrm>
            <a:off x="3936600" y="2871720"/>
            <a:ext cx="109224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2</a:t>
            </a:r>
          </a:p>
        </p:txBody>
      </p:sp>
      <p:sp>
        <p:nvSpPr>
          <p:cNvPr id="50" name="Freeform 49"/>
          <p:cNvSpPr/>
          <p:nvPr/>
        </p:nvSpPr>
        <p:spPr>
          <a:xfrm>
            <a:off x="1785600" y="2871720"/>
            <a:ext cx="215100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Mold growth</a:t>
            </a:r>
          </a:p>
        </p:txBody>
      </p:sp>
      <p:sp>
        <p:nvSpPr>
          <p:cNvPr id="51" name="Freeform 50"/>
          <p:cNvSpPr/>
          <p:nvPr/>
        </p:nvSpPr>
        <p:spPr>
          <a:xfrm>
            <a:off x="380880" y="2871720"/>
            <a:ext cx="140472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52" name="Freeform 51"/>
          <p:cNvSpPr/>
          <p:nvPr/>
        </p:nvSpPr>
        <p:spPr>
          <a:xfrm>
            <a:off x="5028840" y="2627280"/>
            <a:ext cx="236232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Normal</a:t>
            </a:r>
          </a:p>
        </p:txBody>
      </p:sp>
      <p:sp>
        <p:nvSpPr>
          <p:cNvPr id="53" name="Freeform 52"/>
          <p:cNvSpPr/>
          <p:nvPr/>
        </p:nvSpPr>
        <p:spPr>
          <a:xfrm>
            <a:off x="3936600" y="2627280"/>
            <a:ext cx="109224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2</a:t>
            </a:r>
          </a:p>
        </p:txBody>
      </p:sp>
      <p:sp>
        <p:nvSpPr>
          <p:cNvPr id="54" name="Freeform 53"/>
          <p:cNvSpPr/>
          <p:nvPr/>
        </p:nvSpPr>
        <p:spPr>
          <a:xfrm>
            <a:off x="1785600" y="2627280"/>
            <a:ext cx="215100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Condition</a:t>
            </a:r>
          </a:p>
        </p:txBody>
      </p:sp>
      <p:sp>
        <p:nvSpPr>
          <p:cNvPr id="55" name="Freeform 54"/>
          <p:cNvSpPr/>
          <p:nvPr/>
        </p:nvSpPr>
        <p:spPr>
          <a:xfrm>
            <a:off x="380880" y="2627280"/>
            <a:ext cx="140472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1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rPr>
              <a:t>Seed</a:t>
            </a:r>
          </a:p>
        </p:txBody>
      </p:sp>
      <p:sp>
        <p:nvSpPr>
          <p:cNvPr id="56" name="Freeform 55"/>
          <p:cNvSpPr/>
          <p:nvPr/>
        </p:nvSpPr>
        <p:spPr>
          <a:xfrm>
            <a:off x="5028840" y="2382840"/>
            <a:ext cx="236232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57" name="Freeform 56"/>
          <p:cNvSpPr/>
          <p:nvPr/>
        </p:nvSpPr>
        <p:spPr>
          <a:xfrm>
            <a:off x="3936600" y="2382840"/>
            <a:ext cx="109224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58" name="Freeform 57"/>
          <p:cNvSpPr/>
          <p:nvPr/>
        </p:nvSpPr>
        <p:spPr>
          <a:xfrm>
            <a:off x="1785600" y="2382840"/>
            <a:ext cx="215100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59" name="Freeform 58"/>
          <p:cNvSpPr/>
          <p:nvPr/>
        </p:nvSpPr>
        <p:spPr>
          <a:xfrm>
            <a:off x="380880" y="2382840"/>
            <a:ext cx="140472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1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60" name="Freeform 59"/>
          <p:cNvSpPr/>
          <p:nvPr/>
        </p:nvSpPr>
        <p:spPr>
          <a:xfrm>
            <a:off x="5028840" y="2138400"/>
            <a:ext cx="236232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Above normal</a:t>
            </a:r>
          </a:p>
        </p:txBody>
      </p:sp>
      <p:sp>
        <p:nvSpPr>
          <p:cNvPr id="61" name="Freeform 60"/>
          <p:cNvSpPr/>
          <p:nvPr/>
        </p:nvSpPr>
        <p:spPr>
          <a:xfrm>
            <a:off x="3936600" y="2138400"/>
            <a:ext cx="109224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3</a:t>
            </a:r>
          </a:p>
        </p:txBody>
      </p:sp>
      <p:sp>
        <p:nvSpPr>
          <p:cNvPr id="62" name="Freeform 61"/>
          <p:cNvSpPr/>
          <p:nvPr/>
        </p:nvSpPr>
        <p:spPr>
          <a:xfrm>
            <a:off x="1785600" y="2138400"/>
            <a:ext cx="215100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Precipitation</a:t>
            </a:r>
          </a:p>
        </p:txBody>
      </p:sp>
      <p:sp>
        <p:nvSpPr>
          <p:cNvPr id="63" name="Freeform 62"/>
          <p:cNvSpPr/>
          <p:nvPr/>
        </p:nvSpPr>
        <p:spPr>
          <a:xfrm>
            <a:off x="380880" y="2138400"/>
            <a:ext cx="140472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64" name="Freeform 63"/>
          <p:cNvSpPr/>
          <p:nvPr/>
        </p:nvSpPr>
        <p:spPr>
          <a:xfrm>
            <a:off x="5028840" y="1893960"/>
            <a:ext cx="236232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July</a:t>
            </a:r>
          </a:p>
        </p:txBody>
      </p:sp>
      <p:sp>
        <p:nvSpPr>
          <p:cNvPr id="65" name="Freeform 64"/>
          <p:cNvSpPr/>
          <p:nvPr/>
        </p:nvSpPr>
        <p:spPr>
          <a:xfrm>
            <a:off x="3936600" y="1893960"/>
            <a:ext cx="109224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7</a:t>
            </a:r>
          </a:p>
        </p:txBody>
      </p:sp>
      <p:sp>
        <p:nvSpPr>
          <p:cNvPr id="66" name="Freeform 65"/>
          <p:cNvSpPr/>
          <p:nvPr/>
        </p:nvSpPr>
        <p:spPr>
          <a:xfrm>
            <a:off x="1785600" y="1893960"/>
            <a:ext cx="215100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Time of occurrence</a:t>
            </a:r>
          </a:p>
        </p:txBody>
      </p:sp>
      <p:sp>
        <p:nvSpPr>
          <p:cNvPr id="67" name="Freeform 66"/>
          <p:cNvSpPr/>
          <p:nvPr/>
        </p:nvSpPr>
        <p:spPr>
          <a:xfrm>
            <a:off x="180000" y="1893960"/>
            <a:ext cx="160560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1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rPr>
              <a:t>Environment</a:t>
            </a:r>
          </a:p>
        </p:txBody>
      </p:sp>
      <p:sp>
        <p:nvSpPr>
          <p:cNvPr id="68" name="Freeform 67"/>
          <p:cNvSpPr/>
          <p:nvPr/>
        </p:nvSpPr>
        <p:spPr>
          <a:xfrm>
            <a:off x="5028840" y="1355760"/>
            <a:ext cx="2362320" cy="538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Sample value</a:t>
            </a:r>
          </a:p>
        </p:txBody>
      </p:sp>
      <p:sp>
        <p:nvSpPr>
          <p:cNvPr id="69" name="Freeform 68"/>
          <p:cNvSpPr/>
          <p:nvPr/>
        </p:nvSpPr>
        <p:spPr>
          <a:xfrm>
            <a:off x="3936600" y="1355760"/>
            <a:ext cx="1092240" cy="538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Number of values</a:t>
            </a:r>
          </a:p>
        </p:txBody>
      </p:sp>
      <p:sp>
        <p:nvSpPr>
          <p:cNvPr id="70" name="Freeform 69"/>
          <p:cNvSpPr/>
          <p:nvPr/>
        </p:nvSpPr>
        <p:spPr>
          <a:xfrm>
            <a:off x="1785600" y="1355760"/>
            <a:ext cx="2151000" cy="538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Attribute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 b="0" i="0" u="none" strike="noStrike" baseline="0">
              <a:ln>
                <a:noFill/>
              </a:ln>
              <a:solidFill>
                <a:srgbClr val="008000"/>
              </a:solidFill>
              <a:latin typeface="Tahoma" pitchFamily="18"/>
              <a:ea typeface="Gothic" pitchFamily="2"/>
              <a:cs typeface="Lucidasans" pitchFamily="2"/>
            </a:endParaRPr>
          </a:p>
        </p:txBody>
      </p:sp>
      <p:sp>
        <p:nvSpPr>
          <p:cNvPr id="71" name="Freeform 70"/>
          <p:cNvSpPr/>
          <p:nvPr/>
        </p:nvSpPr>
        <p:spPr>
          <a:xfrm>
            <a:off x="380880" y="1355760"/>
            <a:ext cx="1404720" cy="538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72" name="Straight Connector 71"/>
          <p:cNvSpPr/>
          <p:nvPr/>
        </p:nvSpPr>
        <p:spPr>
          <a:xfrm>
            <a:off x="380880" y="1355760"/>
            <a:ext cx="1404720" cy="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73" name="Straight Connector 72"/>
          <p:cNvSpPr/>
          <p:nvPr/>
        </p:nvSpPr>
        <p:spPr>
          <a:xfrm>
            <a:off x="380880" y="6373799"/>
            <a:ext cx="1404720" cy="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74" name="Straight Connector 73"/>
          <p:cNvSpPr/>
          <p:nvPr/>
        </p:nvSpPr>
        <p:spPr>
          <a:xfrm>
            <a:off x="380880" y="1355760"/>
            <a:ext cx="0" cy="53820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75" name="Straight Connector 74"/>
          <p:cNvSpPr/>
          <p:nvPr/>
        </p:nvSpPr>
        <p:spPr>
          <a:xfrm>
            <a:off x="7391160" y="1355760"/>
            <a:ext cx="0" cy="53820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76" name="Straight Connector 75"/>
          <p:cNvSpPr/>
          <p:nvPr/>
        </p:nvSpPr>
        <p:spPr>
          <a:xfrm>
            <a:off x="1785600" y="1893960"/>
            <a:ext cx="5605560" cy="0"/>
          </a:xfrm>
          <a:prstGeom prst="line">
            <a:avLst/>
          </a:prstGeom>
          <a:noFill/>
          <a:ln w="6480">
            <a:solidFill>
              <a:srgbClr val="008000"/>
            </a:solidFill>
            <a:prstDash val="solid"/>
            <a:miter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77" name="Straight Connector 76"/>
          <p:cNvSpPr/>
          <p:nvPr/>
        </p:nvSpPr>
        <p:spPr>
          <a:xfrm>
            <a:off x="1785600" y="1355760"/>
            <a:ext cx="5605560" cy="0"/>
          </a:xfrm>
          <a:prstGeom prst="line">
            <a:avLst/>
          </a:prstGeom>
          <a:noFill/>
          <a:ln w="6480">
            <a:solidFill>
              <a:srgbClr val="008000"/>
            </a:solidFill>
            <a:prstDash val="solid"/>
            <a:miter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78" name="Straight Connector 77"/>
          <p:cNvSpPr/>
          <p:nvPr/>
        </p:nvSpPr>
        <p:spPr>
          <a:xfrm>
            <a:off x="1785600" y="6373799"/>
            <a:ext cx="5605560" cy="0"/>
          </a:xfrm>
          <a:prstGeom prst="line">
            <a:avLst/>
          </a:prstGeom>
          <a:noFill/>
          <a:ln w="6480">
            <a:solidFill>
              <a:srgbClr val="008000"/>
            </a:solidFill>
            <a:prstDash val="solid"/>
            <a:miter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79" name="Straight Connector 78"/>
          <p:cNvSpPr/>
          <p:nvPr/>
        </p:nvSpPr>
        <p:spPr>
          <a:xfrm>
            <a:off x="380880" y="1893960"/>
            <a:ext cx="0" cy="24444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80" name="Straight Connector 79"/>
          <p:cNvSpPr/>
          <p:nvPr/>
        </p:nvSpPr>
        <p:spPr>
          <a:xfrm>
            <a:off x="380880" y="2138400"/>
            <a:ext cx="0" cy="24444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81" name="Straight Connector 80"/>
          <p:cNvSpPr/>
          <p:nvPr/>
        </p:nvSpPr>
        <p:spPr>
          <a:xfrm>
            <a:off x="380880" y="2382840"/>
            <a:ext cx="0" cy="24444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82" name="Straight Connector 81"/>
          <p:cNvSpPr/>
          <p:nvPr/>
        </p:nvSpPr>
        <p:spPr>
          <a:xfrm>
            <a:off x="380880" y="2627280"/>
            <a:ext cx="0" cy="24444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83" name="Straight Connector 82"/>
          <p:cNvSpPr/>
          <p:nvPr/>
        </p:nvSpPr>
        <p:spPr>
          <a:xfrm>
            <a:off x="380880" y="2871720"/>
            <a:ext cx="0" cy="24444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84" name="Straight Connector 83"/>
          <p:cNvSpPr/>
          <p:nvPr/>
        </p:nvSpPr>
        <p:spPr>
          <a:xfrm>
            <a:off x="380880" y="3116160"/>
            <a:ext cx="0" cy="24444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85" name="Straight Connector 84"/>
          <p:cNvSpPr/>
          <p:nvPr/>
        </p:nvSpPr>
        <p:spPr>
          <a:xfrm>
            <a:off x="380880" y="3360600"/>
            <a:ext cx="0" cy="489239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86" name="Straight Connector 85"/>
          <p:cNvSpPr/>
          <p:nvPr/>
        </p:nvSpPr>
        <p:spPr>
          <a:xfrm>
            <a:off x="380880" y="3849839"/>
            <a:ext cx="0" cy="244441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87" name="Straight Connector 86"/>
          <p:cNvSpPr/>
          <p:nvPr/>
        </p:nvSpPr>
        <p:spPr>
          <a:xfrm>
            <a:off x="380880" y="4094280"/>
            <a:ext cx="0" cy="24444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88" name="Straight Connector 87"/>
          <p:cNvSpPr/>
          <p:nvPr/>
        </p:nvSpPr>
        <p:spPr>
          <a:xfrm>
            <a:off x="380880" y="4338720"/>
            <a:ext cx="0" cy="244439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89" name="Straight Connector 88"/>
          <p:cNvSpPr/>
          <p:nvPr/>
        </p:nvSpPr>
        <p:spPr>
          <a:xfrm>
            <a:off x="380880" y="4583159"/>
            <a:ext cx="0" cy="298441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90" name="Straight Connector 89"/>
          <p:cNvSpPr/>
          <p:nvPr/>
        </p:nvSpPr>
        <p:spPr>
          <a:xfrm>
            <a:off x="380880" y="4881600"/>
            <a:ext cx="0" cy="29844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91" name="Straight Connector 90"/>
          <p:cNvSpPr/>
          <p:nvPr/>
        </p:nvSpPr>
        <p:spPr>
          <a:xfrm>
            <a:off x="380880" y="5180040"/>
            <a:ext cx="0" cy="298439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92" name="Straight Connector 91"/>
          <p:cNvSpPr/>
          <p:nvPr/>
        </p:nvSpPr>
        <p:spPr>
          <a:xfrm>
            <a:off x="380880" y="5478479"/>
            <a:ext cx="0" cy="298441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93" name="Straight Connector 92"/>
          <p:cNvSpPr/>
          <p:nvPr/>
        </p:nvSpPr>
        <p:spPr>
          <a:xfrm>
            <a:off x="380880" y="5776920"/>
            <a:ext cx="0" cy="29844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94" name="Straight Connector 93"/>
          <p:cNvSpPr/>
          <p:nvPr/>
        </p:nvSpPr>
        <p:spPr>
          <a:xfrm>
            <a:off x="380880" y="6075360"/>
            <a:ext cx="0" cy="298439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95" name="Straight Connector 94"/>
          <p:cNvSpPr/>
          <p:nvPr/>
        </p:nvSpPr>
        <p:spPr>
          <a:xfrm>
            <a:off x="7391160" y="1893960"/>
            <a:ext cx="0" cy="24444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96" name="Straight Connector 95"/>
          <p:cNvSpPr/>
          <p:nvPr/>
        </p:nvSpPr>
        <p:spPr>
          <a:xfrm>
            <a:off x="7391160" y="2138400"/>
            <a:ext cx="0" cy="24444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97" name="Straight Connector 96"/>
          <p:cNvSpPr/>
          <p:nvPr/>
        </p:nvSpPr>
        <p:spPr>
          <a:xfrm>
            <a:off x="7391160" y="2382840"/>
            <a:ext cx="0" cy="24444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98" name="Straight Connector 97"/>
          <p:cNvSpPr/>
          <p:nvPr/>
        </p:nvSpPr>
        <p:spPr>
          <a:xfrm>
            <a:off x="7391160" y="2627280"/>
            <a:ext cx="0" cy="24444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99" name="Straight Connector 98"/>
          <p:cNvSpPr/>
          <p:nvPr/>
        </p:nvSpPr>
        <p:spPr>
          <a:xfrm>
            <a:off x="7391160" y="2871720"/>
            <a:ext cx="0" cy="24444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00" name="Straight Connector 99"/>
          <p:cNvSpPr/>
          <p:nvPr/>
        </p:nvSpPr>
        <p:spPr>
          <a:xfrm>
            <a:off x="7391160" y="3116160"/>
            <a:ext cx="0" cy="24444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01" name="Straight Connector 100"/>
          <p:cNvSpPr/>
          <p:nvPr/>
        </p:nvSpPr>
        <p:spPr>
          <a:xfrm>
            <a:off x="7391160" y="3360600"/>
            <a:ext cx="0" cy="489239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02" name="Straight Connector 101"/>
          <p:cNvSpPr/>
          <p:nvPr/>
        </p:nvSpPr>
        <p:spPr>
          <a:xfrm>
            <a:off x="7391160" y="3849839"/>
            <a:ext cx="0" cy="244441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03" name="Straight Connector 102"/>
          <p:cNvSpPr/>
          <p:nvPr/>
        </p:nvSpPr>
        <p:spPr>
          <a:xfrm>
            <a:off x="7391160" y="4094280"/>
            <a:ext cx="0" cy="24444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04" name="Straight Connector 103"/>
          <p:cNvSpPr/>
          <p:nvPr/>
        </p:nvSpPr>
        <p:spPr>
          <a:xfrm>
            <a:off x="7391160" y="4338720"/>
            <a:ext cx="0" cy="244439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05" name="Straight Connector 104"/>
          <p:cNvSpPr/>
          <p:nvPr/>
        </p:nvSpPr>
        <p:spPr>
          <a:xfrm>
            <a:off x="7391160" y="4583159"/>
            <a:ext cx="0" cy="298441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06" name="Straight Connector 105"/>
          <p:cNvSpPr/>
          <p:nvPr/>
        </p:nvSpPr>
        <p:spPr>
          <a:xfrm>
            <a:off x="7391160" y="4881600"/>
            <a:ext cx="0" cy="29844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07" name="Straight Connector 106"/>
          <p:cNvSpPr/>
          <p:nvPr/>
        </p:nvSpPr>
        <p:spPr>
          <a:xfrm>
            <a:off x="7391160" y="5180040"/>
            <a:ext cx="0" cy="298439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08" name="Straight Connector 107"/>
          <p:cNvSpPr/>
          <p:nvPr/>
        </p:nvSpPr>
        <p:spPr>
          <a:xfrm>
            <a:off x="7391160" y="5478479"/>
            <a:ext cx="0" cy="298441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09" name="Straight Connector 108"/>
          <p:cNvSpPr/>
          <p:nvPr/>
        </p:nvSpPr>
        <p:spPr>
          <a:xfrm>
            <a:off x="7391160" y="5776920"/>
            <a:ext cx="0" cy="29844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10" name="Straight Connector 109"/>
          <p:cNvSpPr/>
          <p:nvPr/>
        </p:nvSpPr>
        <p:spPr>
          <a:xfrm>
            <a:off x="7391160" y="6075360"/>
            <a:ext cx="0" cy="298439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he role of domain knowle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D1C1BE6-3F8F-4D24-BEDF-ADE0B3520EC8}" type="slidenum">
              <a:t>19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The role of domain knowledge</a:t>
            </a:r>
          </a:p>
        </p:txBody>
      </p:sp>
      <p:sp>
        <p:nvSpPr>
          <p:cNvPr id="15" name="Text Placeholder 14"/>
          <p:cNvSpPr txBox="1">
            <a:spLocks noGrp="1"/>
          </p:cNvSpPr>
          <p:nvPr>
            <p:ph type="body" idx="4294967295"/>
          </p:nvPr>
        </p:nvSpPr>
        <p:spPr>
          <a:xfrm>
            <a:off x="914400" y="5580063"/>
            <a:ext cx="8229600" cy="900112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marL="457200" lvl="0" indent="-457200">
              <a:spcBef>
                <a:spcPts val="598"/>
              </a:spcBef>
              <a:buNone/>
              <a:tabLst>
                <a:tab pos="914400" algn="l"/>
                <a:tab pos="1828799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/>
              <a:t>But in this domain, “leaf condition is normal” implies</a:t>
            </a:r>
            <a:br>
              <a:rPr lang="en-US" sz="2400"/>
            </a:br>
            <a:r>
              <a:rPr lang="en-US" sz="2400"/>
              <a:t>“leaf malformation is absent”!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372020" y="1622161"/>
            <a:ext cx="5639040" cy="1793880"/>
            <a:chOff x="1981080" y="1635120"/>
            <a:chExt cx="5639040" cy="1793880"/>
          </a:xfrm>
        </p:grpSpPr>
        <p:sp>
          <p:nvSpPr>
            <p:cNvPr id="4" name="Freeform 3"/>
            <p:cNvSpPr/>
            <p:nvPr/>
          </p:nvSpPr>
          <p:spPr>
            <a:xfrm>
              <a:off x="1981080" y="1635120"/>
              <a:ext cx="5639040" cy="1793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leaf condition is normal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and stem condition is abnormal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and stem cankers is below soil line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and canker lesion color is brown</a:t>
              </a:r>
            </a:p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then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diagnosis is rhizoctonia root rot</a:t>
              </a:r>
            </a:p>
          </p:txBody>
        </p:sp>
        <p:sp>
          <p:nvSpPr>
            <p:cNvPr id="5" name="Straight Connector 4"/>
            <p:cNvSpPr/>
            <p:nvPr/>
          </p:nvSpPr>
          <p:spPr>
            <a:xfrm>
              <a:off x="1981080" y="1635120"/>
              <a:ext cx="563904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" name="Straight Connector 5"/>
            <p:cNvSpPr/>
            <p:nvPr/>
          </p:nvSpPr>
          <p:spPr>
            <a:xfrm>
              <a:off x="1981080" y="3429000"/>
              <a:ext cx="563904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1981080" y="1635120"/>
              <a:ext cx="0" cy="179388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7620120" y="1635120"/>
              <a:ext cx="0" cy="179388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70940" y="3593161"/>
            <a:ext cx="5639040" cy="1793880"/>
            <a:chOff x="1980000" y="3606120"/>
            <a:chExt cx="5639040" cy="1793880"/>
          </a:xfrm>
        </p:grpSpPr>
        <p:sp>
          <p:nvSpPr>
            <p:cNvPr id="10" name="Freeform 9"/>
            <p:cNvSpPr/>
            <p:nvPr/>
          </p:nvSpPr>
          <p:spPr>
            <a:xfrm>
              <a:off x="1980000" y="3606120"/>
              <a:ext cx="5639040" cy="1793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leaf malformation is absent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and stem condition is abnormal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and stem cankers is below soil line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and canker lesion color is brown</a:t>
              </a:r>
            </a:p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then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diagnosis is rhizoctonia root rot</a:t>
              </a:r>
            </a:p>
          </p:txBody>
        </p:sp>
        <p:sp>
          <p:nvSpPr>
            <p:cNvPr id="11" name="Straight Connector 10"/>
            <p:cNvSpPr/>
            <p:nvPr/>
          </p:nvSpPr>
          <p:spPr>
            <a:xfrm>
              <a:off x="1980000" y="3606120"/>
              <a:ext cx="563904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2" name="Straight Connector 11"/>
            <p:cNvSpPr/>
            <p:nvPr/>
          </p:nvSpPr>
          <p:spPr>
            <a:xfrm>
              <a:off x="1980000" y="5400000"/>
              <a:ext cx="563904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" name="Straight Connector 12"/>
            <p:cNvSpPr/>
            <p:nvPr/>
          </p:nvSpPr>
          <p:spPr>
            <a:xfrm>
              <a:off x="1980000" y="3606120"/>
              <a:ext cx="0" cy="179388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4" name="Straight Connector 13"/>
            <p:cNvSpPr/>
            <p:nvPr/>
          </p:nvSpPr>
          <p:spPr>
            <a:xfrm>
              <a:off x="7619040" y="3606120"/>
              <a:ext cx="0" cy="179388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What’s it all about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1136091-91CE-40F8-AEED-6CB908ABFF0B}" type="slidenum">
              <a:t>2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NZ" sz="3600" dirty="0" smtClean="0"/>
              <a:t>Chapter 1: What’s </a:t>
            </a:r>
            <a:r>
              <a:rPr lang="en-NZ" sz="3600" dirty="0"/>
              <a:t>it all about?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079500"/>
            <a:ext cx="8229600" cy="3265679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598"/>
              </a:spcBef>
            </a:pPr>
            <a:r>
              <a:rPr lang="en-NZ" sz="2800" dirty="0" smtClean="0"/>
              <a:t>Data </a:t>
            </a:r>
            <a:r>
              <a:rPr lang="en-NZ" sz="2800" dirty="0"/>
              <a:t>mining and machine learning</a:t>
            </a:r>
          </a:p>
          <a:p>
            <a:pPr lvl="0">
              <a:spcBef>
                <a:spcPts val="598"/>
              </a:spcBef>
            </a:pPr>
            <a:r>
              <a:rPr lang="en-NZ" sz="2800" dirty="0" smtClean="0"/>
              <a:t>Simple examples: the weather problem and others</a:t>
            </a:r>
            <a:endParaRPr lang="en-NZ" sz="2800" dirty="0"/>
          </a:p>
          <a:p>
            <a:pPr lvl="0">
              <a:spcBef>
                <a:spcPts val="598"/>
              </a:spcBef>
            </a:pPr>
            <a:r>
              <a:rPr lang="en-AU" sz="2800" dirty="0" smtClean="0"/>
              <a:t>Fielded </a:t>
            </a:r>
            <a:r>
              <a:rPr lang="en-AU" sz="2800" dirty="0"/>
              <a:t>applications</a:t>
            </a:r>
          </a:p>
          <a:p>
            <a:pPr lvl="0">
              <a:spcBef>
                <a:spcPts val="598"/>
              </a:spcBef>
            </a:pPr>
            <a:r>
              <a:rPr lang="en-AU" sz="2800" dirty="0" smtClean="0"/>
              <a:t>The data mining process</a:t>
            </a:r>
          </a:p>
          <a:p>
            <a:pPr lvl="0">
              <a:spcBef>
                <a:spcPts val="598"/>
              </a:spcBef>
            </a:pPr>
            <a:r>
              <a:rPr lang="en-AU" sz="2800" dirty="0" smtClean="0"/>
              <a:t>Machine learning and statistics</a:t>
            </a:r>
          </a:p>
          <a:p>
            <a:pPr lvl="0">
              <a:spcBef>
                <a:spcPts val="598"/>
              </a:spcBef>
            </a:pPr>
            <a:r>
              <a:rPr lang="en-AU" sz="2800" dirty="0" smtClean="0"/>
              <a:t>Generalization as search</a:t>
            </a:r>
            <a:endParaRPr lang="en-AU" sz="2800" dirty="0"/>
          </a:p>
          <a:p>
            <a:pPr lvl="0">
              <a:spcBef>
                <a:spcPts val="598"/>
              </a:spcBef>
            </a:pPr>
            <a:r>
              <a:rPr lang="en-AU" sz="2800" dirty="0"/>
              <a:t>Data mining and </a:t>
            </a:r>
            <a:r>
              <a:rPr lang="en-AU" sz="2800" dirty="0" smtClean="0"/>
              <a:t>ethic</a:t>
            </a:r>
            <a:r>
              <a:rPr lang="en-AU" sz="2400" dirty="0" smtClean="0"/>
              <a:t>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elded applic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F541B88-F0D4-4D34-B557-435839D40836}" type="slidenum">
              <a:t>20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Fielded applications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041637"/>
            <a:ext cx="8588375" cy="5063094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800" dirty="0"/>
              <a:t>The result of learning—or the learning method itself—is deployed in practical </a:t>
            </a:r>
            <a:r>
              <a:rPr lang="en-US" sz="2800" dirty="0" smtClean="0"/>
              <a:t>applications</a:t>
            </a:r>
          </a:p>
          <a:p>
            <a:pPr lvl="1">
              <a:spcBef>
                <a:spcPts val="598"/>
              </a:spcBef>
            </a:pPr>
            <a:r>
              <a:rPr lang="en-US" sz="2200" dirty="0" smtClean="0"/>
              <a:t>Processing </a:t>
            </a:r>
            <a:r>
              <a:rPr lang="en-US" sz="2200" dirty="0"/>
              <a:t>loan applications</a:t>
            </a:r>
          </a:p>
          <a:p>
            <a:pPr lvl="1">
              <a:spcBef>
                <a:spcPts val="598"/>
              </a:spcBef>
            </a:pPr>
            <a:r>
              <a:rPr lang="en-US" sz="2200" dirty="0"/>
              <a:t>Screening images for oil slicks</a:t>
            </a:r>
          </a:p>
          <a:p>
            <a:pPr lvl="1">
              <a:spcBef>
                <a:spcPts val="598"/>
              </a:spcBef>
            </a:pPr>
            <a:r>
              <a:rPr lang="en-US" sz="2200" dirty="0"/>
              <a:t>Electricity supply forecasting</a:t>
            </a:r>
          </a:p>
          <a:p>
            <a:pPr lvl="1">
              <a:spcBef>
                <a:spcPts val="598"/>
              </a:spcBef>
            </a:pPr>
            <a:r>
              <a:rPr lang="en-US" sz="2200" dirty="0"/>
              <a:t>Diagnosis of machine faults</a:t>
            </a:r>
          </a:p>
          <a:p>
            <a:pPr lvl="1">
              <a:spcBef>
                <a:spcPts val="598"/>
              </a:spcBef>
            </a:pPr>
            <a:r>
              <a:rPr lang="en-US" sz="2200" dirty="0"/>
              <a:t>Marketing and sales</a:t>
            </a:r>
          </a:p>
          <a:p>
            <a:pPr lvl="1">
              <a:spcBef>
                <a:spcPts val="598"/>
              </a:spcBef>
            </a:pPr>
            <a:r>
              <a:rPr lang="en-US" sz="2200" dirty="0">
                <a:solidFill>
                  <a:srgbClr val="B2B2B2"/>
                </a:solidFill>
              </a:rPr>
              <a:t>Separating crude oil and natural gas</a:t>
            </a:r>
          </a:p>
          <a:p>
            <a:pPr lvl="1">
              <a:spcBef>
                <a:spcPts val="598"/>
              </a:spcBef>
            </a:pPr>
            <a:r>
              <a:rPr lang="en-US" sz="2200" dirty="0">
                <a:solidFill>
                  <a:srgbClr val="B2B2B2"/>
                </a:solidFill>
              </a:rPr>
              <a:t>Reducing banding in rotogravure printing</a:t>
            </a:r>
          </a:p>
          <a:p>
            <a:pPr lvl="1">
              <a:spcBef>
                <a:spcPts val="598"/>
              </a:spcBef>
            </a:pPr>
            <a:r>
              <a:rPr lang="en-US" sz="2200" dirty="0">
                <a:solidFill>
                  <a:srgbClr val="B2B2B2"/>
                </a:solidFill>
              </a:rPr>
              <a:t>Finding appropriate technicians for telephone faults</a:t>
            </a:r>
          </a:p>
          <a:p>
            <a:pPr lvl="1">
              <a:spcBef>
                <a:spcPts val="598"/>
              </a:spcBef>
            </a:pPr>
            <a:r>
              <a:rPr lang="en-US" sz="2200" dirty="0">
                <a:solidFill>
                  <a:srgbClr val="B2B2B2"/>
                </a:solidFill>
              </a:rPr>
              <a:t>Scientific applications: biology, astronomy, chemistry</a:t>
            </a:r>
          </a:p>
          <a:p>
            <a:pPr lvl="1">
              <a:spcBef>
                <a:spcPts val="598"/>
              </a:spcBef>
            </a:pPr>
            <a:r>
              <a:rPr lang="en-US" sz="2200" dirty="0">
                <a:solidFill>
                  <a:srgbClr val="B2B2B2"/>
                </a:solidFill>
              </a:rPr>
              <a:t>Automatic selection of TV programs</a:t>
            </a:r>
          </a:p>
          <a:p>
            <a:pPr lvl="1">
              <a:spcBef>
                <a:spcPts val="598"/>
              </a:spcBef>
            </a:pPr>
            <a:r>
              <a:rPr lang="en-US" sz="2200" dirty="0">
                <a:solidFill>
                  <a:srgbClr val="B2B2B2"/>
                </a:solidFill>
              </a:rPr>
              <a:t>Monitoring intensive care patients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rocessing loan applications (American Expre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8C6577D-10E8-4876-9047-4442B7C5CD8F}" type="slidenum">
              <a:t>21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977964" y="110896"/>
            <a:ext cx="7258050" cy="718010"/>
          </a:xfrm>
        </p:spPr>
        <p:txBody>
          <a:bodyPr wrap="square" lIns="90360" tIns="44280" rIns="90360" bIns="44280" anchor="t" anchorCtr="0"/>
          <a:lstStyle/>
          <a:p>
            <a:pPr lvl="0"/>
            <a:r>
              <a:rPr lang="en-US" sz="3600" dirty="0"/>
              <a:t>Processing loan </a:t>
            </a:r>
            <a:r>
              <a:rPr lang="en-US" sz="3600" dirty="0" smtClean="0"/>
              <a:t>applications </a:t>
            </a:r>
            <a:r>
              <a:rPr lang="en-US" sz="1600" dirty="0"/>
              <a:t>(American Express)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079500"/>
            <a:ext cx="8229600" cy="5580063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800"/>
              <a:t>Given: questionnaire with</a:t>
            </a:r>
            <a:br>
              <a:rPr lang="en-US" sz="2800"/>
            </a:br>
            <a:r>
              <a:rPr lang="en-US" sz="2800"/>
              <a:t>financial and personal information</a:t>
            </a:r>
          </a:p>
          <a:p>
            <a:pPr lvl="0">
              <a:spcBef>
                <a:spcPts val="697"/>
              </a:spcBef>
            </a:pPr>
            <a:r>
              <a:rPr lang="en-US" sz="2800"/>
              <a:t>Question: should money be lent?</a:t>
            </a:r>
          </a:p>
          <a:p>
            <a:pPr lvl="0">
              <a:spcBef>
                <a:spcPts val="697"/>
              </a:spcBef>
            </a:pPr>
            <a:r>
              <a:rPr lang="en-US" sz="2800"/>
              <a:t>Simple statistical method covers 90% of cases</a:t>
            </a:r>
          </a:p>
          <a:p>
            <a:pPr lvl="0">
              <a:spcBef>
                <a:spcPts val="697"/>
              </a:spcBef>
            </a:pPr>
            <a:r>
              <a:rPr lang="en-US" sz="2800"/>
              <a:t>Borderline cases referred to loan officers</a:t>
            </a:r>
          </a:p>
          <a:p>
            <a:pPr lvl="0">
              <a:spcBef>
                <a:spcPts val="697"/>
              </a:spcBef>
            </a:pPr>
            <a:r>
              <a:rPr lang="en-US" sz="2800"/>
              <a:t>But: 50% of accepted borderline cases defaulted!</a:t>
            </a:r>
          </a:p>
          <a:p>
            <a:pPr lvl="0">
              <a:spcBef>
                <a:spcPts val="697"/>
              </a:spcBef>
            </a:pPr>
            <a:r>
              <a:rPr lang="en-US" sz="2800"/>
              <a:t>Solution: reject all borderline cases?</a:t>
            </a:r>
          </a:p>
          <a:p>
            <a:pPr lvl="1">
              <a:spcBef>
                <a:spcPts val="598"/>
              </a:spcBef>
            </a:pPr>
            <a:r>
              <a:rPr lang="en-US" sz="2400"/>
              <a:t>No! Borderline cases are most active customers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nter machine lear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BAC325E-6842-4ECB-921A-0683ADB3A226}" type="slidenum">
              <a:t>22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Enter machine learning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079500"/>
            <a:ext cx="8229600" cy="5580063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800"/>
              <a:t>1000 training examples of borderline cases</a:t>
            </a:r>
          </a:p>
          <a:p>
            <a:pPr lvl="0">
              <a:spcBef>
                <a:spcPts val="697"/>
              </a:spcBef>
            </a:pPr>
            <a:r>
              <a:rPr lang="en-US" sz="2800"/>
              <a:t>20 attributes:</a:t>
            </a:r>
          </a:p>
          <a:p>
            <a:pPr lvl="1">
              <a:spcBef>
                <a:spcPts val="598"/>
              </a:spcBef>
            </a:pPr>
            <a:r>
              <a:rPr lang="en-US" sz="2400"/>
              <a:t>age</a:t>
            </a:r>
          </a:p>
          <a:p>
            <a:pPr lvl="1">
              <a:spcBef>
                <a:spcPts val="598"/>
              </a:spcBef>
            </a:pPr>
            <a:r>
              <a:rPr lang="en-US" sz="2400"/>
              <a:t>years with current employer</a:t>
            </a:r>
          </a:p>
          <a:p>
            <a:pPr lvl="1">
              <a:spcBef>
                <a:spcPts val="598"/>
              </a:spcBef>
            </a:pPr>
            <a:r>
              <a:rPr lang="en-US" sz="2400"/>
              <a:t>years at current address</a:t>
            </a:r>
          </a:p>
          <a:p>
            <a:pPr lvl="1">
              <a:spcBef>
                <a:spcPts val="598"/>
              </a:spcBef>
            </a:pPr>
            <a:r>
              <a:rPr lang="en-US" sz="2400"/>
              <a:t>years with the bank</a:t>
            </a:r>
          </a:p>
          <a:p>
            <a:pPr lvl="1">
              <a:spcBef>
                <a:spcPts val="598"/>
              </a:spcBef>
            </a:pPr>
            <a:r>
              <a:rPr lang="en-US" sz="2400"/>
              <a:t>other credit cards possessed,…</a:t>
            </a:r>
          </a:p>
          <a:p>
            <a:pPr lvl="0">
              <a:spcBef>
                <a:spcPts val="697"/>
              </a:spcBef>
            </a:pPr>
            <a:r>
              <a:rPr lang="en-US" sz="2800"/>
              <a:t>Learned rules: correct on 70% of cases</a:t>
            </a:r>
          </a:p>
          <a:p>
            <a:pPr lvl="1">
              <a:spcBef>
                <a:spcPts val="598"/>
              </a:spcBef>
            </a:pPr>
            <a:r>
              <a:rPr lang="en-US" sz="2400"/>
              <a:t>human experts only 50%</a:t>
            </a:r>
          </a:p>
          <a:p>
            <a:pPr lvl="0">
              <a:spcBef>
                <a:spcPts val="697"/>
              </a:spcBef>
            </a:pPr>
            <a:r>
              <a:rPr lang="en-US" sz="2800"/>
              <a:t>Rules could be used to explain decisions to customers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creening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4DD4CC4-556D-43B3-B755-8A709E2F3591}" type="slidenum">
              <a:t>23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Screening images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990600"/>
            <a:ext cx="8229600" cy="5668963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800"/>
              <a:t>Given: radar satellite images of coastal waters</a:t>
            </a:r>
          </a:p>
          <a:p>
            <a:pPr lvl="0">
              <a:spcBef>
                <a:spcPts val="697"/>
              </a:spcBef>
            </a:pPr>
            <a:r>
              <a:rPr lang="en-US" sz="2800"/>
              <a:t>Problem: detect oil slicks in those images</a:t>
            </a:r>
          </a:p>
          <a:p>
            <a:pPr lvl="0">
              <a:spcBef>
                <a:spcPts val="697"/>
              </a:spcBef>
            </a:pPr>
            <a:r>
              <a:rPr lang="en-US" sz="2800"/>
              <a:t>Oil slicks appear as dark regions with changing size and shape</a:t>
            </a:r>
          </a:p>
          <a:p>
            <a:pPr lvl="0">
              <a:spcBef>
                <a:spcPts val="697"/>
              </a:spcBef>
            </a:pPr>
            <a:r>
              <a:rPr lang="en-US" sz="2800"/>
              <a:t>Not easy: lookalike dark regions can be caused by weather conditions (e.g. high wind)</a:t>
            </a:r>
          </a:p>
          <a:p>
            <a:pPr lvl="0">
              <a:spcBef>
                <a:spcPts val="697"/>
              </a:spcBef>
            </a:pPr>
            <a:r>
              <a:rPr lang="en-US" sz="2800"/>
              <a:t>Expensive process requiring highly trained personnel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317" y="4244449"/>
            <a:ext cx="7198571" cy="2410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7CA718B-DF5F-4258-BA26-CE4FCCA54156}" type="slidenum">
              <a:t>24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15549" y="95607"/>
            <a:ext cx="6188075" cy="700088"/>
          </a:xfrm>
        </p:spPr>
        <p:txBody>
          <a:bodyPr wrap="square" lIns="90360" tIns="44280" rIns="90360" bIns="44280" anchor="t" anchorCtr="0">
            <a:normAutofit/>
          </a:bodyPr>
          <a:lstStyle/>
          <a:p>
            <a:pPr lvl="0"/>
            <a:r>
              <a:rPr lang="en-US" sz="3600" dirty="0"/>
              <a:t>Enter machine learning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23850" y="1079500"/>
            <a:ext cx="8820150" cy="5511800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lnSpc>
                <a:spcPct val="90000"/>
              </a:lnSpc>
              <a:spcBef>
                <a:spcPts val="697"/>
              </a:spcBef>
            </a:pPr>
            <a:r>
              <a:rPr lang="en-US" sz="2800"/>
              <a:t>Extract dark regions from normalized image</a:t>
            </a:r>
          </a:p>
          <a:p>
            <a:pPr lvl="0">
              <a:lnSpc>
                <a:spcPct val="90000"/>
              </a:lnSpc>
              <a:spcBef>
                <a:spcPts val="697"/>
              </a:spcBef>
            </a:pPr>
            <a:r>
              <a:rPr lang="en-US" sz="2800"/>
              <a:t>Attributes:</a:t>
            </a:r>
          </a:p>
          <a:p>
            <a:pPr lvl="1">
              <a:lnSpc>
                <a:spcPct val="90000"/>
              </a:lnSpc>
              <a:spcBef>
                <a:spcPts val="598"/>
              </a:spcBef>
            </a:pPr>
            <a:r>
              <a:rPr lang="en-US" sz="2400"/>
              <a:t>size of region</a:t>
            </a:r>
          </a:p>
          <a:p>
            <a:pPr lvl="1">
              <a:lnSpc>
                <a:spcPct val="90000"/>
              </a:lnSpc>
              <a:spcBef>
                <a:spcPts val="598"/>
              </a:spcBef>
            </a:pPr>
            <a:r>
              <a:rPr lang="en-US" sz="2400"/>
              <a:t>shape, area</a:t>
            </a:r>
          </a:p>
          <a:p>
            <a:pPr lvl="1">
              <a:lnSpc>
                <a:spcPct val="90000"/>
              </a:lnSpc>
              <a:spcBef>
                <a:spcPts val="598"/>
              </a:spcBef>
            </a:pPr>
            <a:r>
              <a:rPr lang="en-US" sz="2400"/>
              <a:t>intensity</a:t>
            </a:r>
          </a:p>
          <a:p>
            <a:pPr lvl="1">
              <a:lnSpc>
                <a:spcPct val="90000"/>
              </a:lnSpc>
              <a:spcBef>
                <a:spcPts val="598"/>
              </a:spcBef>
            </a:pPr>
            <a:r>
              <a:rPr lang="en-US" sz="2400"/>
              <a:t>sharpness and jaggedness of boundaries</a:t>
            </a:r>
          </a:p>
          <a:p>
            <a:pPr lvl="1">
              <a:lnSpc>
                <a:spcPct val="90000"/>
              </a:lnSpc>
              <a:spcBef>
                <a:spcPts val="598"/>
              </a:spcBef>
            </a:pPr>
            <a:r>
              <a:rPr lang="en-US" sz="2400"/>
              <a:t>proximity of other regions</a:t>
            </a:r>
          </a:p>
          <a:p>
            <a:pPr lvl="1">
              <a:lnSpc>
                <a:spcPct val="90000"/>
              </a:lnSpc>
              <a:spcBef>
                <a:spcPts val="598"/>
              </a:spcBef>
            </a:pPr>
            <a:r>
              <a:rPr lang="en-US" sz="2400"/>
              <a:t>info about background</a:t>
            </a:r>
          </a:p>
          <a:p>
            <a:pPr lvl="0">
              <a:lnSpc>
                <a:spcPct val="90000"/>
              </a:lnSpc>
              <a:spcBef>
                <a:spcPts val="697"/>
              </a:spcBef>
            </a:pPr>
            <a:r>
              <a:rPr lang="en-US" sz="2800"/>
              <a:t>Constraints:</a:t>
            </a:r>
          </a:p>
          <a:p>
            <a:pPr lvl="1">
              <a:lnSpc>
                <a:spcPct val="90000"/>
              </a:lnSpc>
              <a:spcBef>
                <a:spcPts val="598"/>
              </a:spcBef>
            </a:pPr>
            <a:r>
              <a:rPr lang="en-US" sz="2400"/>
              <a:t>Few training examples—oil slicks are rare!</a:t>
            </a:r>
          </a:p>
          <a:p>
            <a:pPr lvl="1">
              <a:lnSpc>
                <a:spcPct val="90000"/>
              </a:lnSpc>
              <a:spcBef>
                <a:spcPts val="598"/>
              </a:spcBef>
            </a:pPr>
            <a:r>
              <a:rPr lang="en-US" sz="2400"/>
              <a:t>Unbalanced data: most dark regions aren’t slicks</a:t>
            </a:r>
          </a:p>
          <a:p>
            <a:pPr lvl="1">
              <a:lnSpc>
                <a:spcPct val="90000"/>
              </a:lnSpc>
              <a:spcBef>
                <a:spcPts val="598"/>
              </a:spcBef>
            </a:pPr>
            <a:r>
              <a:rPr lang="en-US" sz="2400"/>
              <a:t>Regions from same image form a batch</a:t>
            </a:r>
          </a:p>
          <a:p>
            <a:pPr lvl="1">
              <a:lnSpc>
                <a:spcPct val="90000"/>
              </a:lnSpc>
              <a:spcBef>
                <a:spcPts val="598"/>
              </a:spcBef>
            </a:pPr>
            <a:r>
              <a:rPr lang="en-US" sz="2400"/>
              <a:t>Requirement: adjustable false-alarm rate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oad forecas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88EB2F6-2F08-46AA-AF6E-520F6A0C7EE1}" type="slidenum">
              <a:t>25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Load forecasting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900113"/>
            <a:ext cx="8229600" cy="5166712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800" dirty="0"/>
              <a:t>Electricity supply companies</a:t>
            </a:r>
            <a:br>
              <a:rPr lang="en-US" sz="2800" dirty="0"/>
            </a:br>
            <a:r>
              <a:rPr lang="en-US" sz="2800" dirty="0"/>
              <a:t>need forecast of future demand</a:t>
            </a:r>
            <a:br>
              <a:rPr lang="en-US" sz="2800" dirty="0"/>
            </a:br>
            <a:r>
              <a:rPr lang="en-US" sz="2800" dirty="0"/>
              <a:t>for power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Forecasts of min/max load for each hour</a:t>
            </a:r>
            <a:br>
              <a:rPr lang="en-US" sz="2800" dirty="0"/>
            </a:br>
            <a:r>
              <a:rPr lang="en-US" sz="2800" dirty="0" smtClean="0">
                <a:latin typeface="Symbol" pitchFamily="34"/>
              </a:rPr>
              <a:t>=&gt; </a:t>
            </a:r>
            <a:r>
              <a:rPr lang="en-US" sz="2800" dirty="0" smtClean="0"/>
              <a:t>significant </a:t>
            </a:r>
            <a:r>
              <a:rPr lang="en-US" sz="2800" dirty="0"/>
              <a:t>savings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Given: manually constructed load model that assumes “normal” climatic conditions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Problem: adjust for weather conditions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Static model consist of: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base load for the year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load periodicity over the year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effect of holidays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D6D7822-8D8E-4772-815F-19F887A66281}" type="slidenum">
              <a:t>26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Enter machine learning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42875" y="1079500"/>
            <a:ext cx="9001125" cy="5668963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800"/>
              <a:t>Prediction corrected using “most similar” days</a:t>
            </a:r>
          </a:p>
          <a:p>
            <a:pPr lvl="0">
              <a:spcBef>
                <a:spcPts val="697"/>
              </a:spcBef>
            </a:pPr>
            <a:r>
              <a:rPr lang="en-US" sz="2800"/>
              <a:t>Attributes:</a:t>
            </a:r>
          </a:p>
          <a:p>
            <a:pPr lvl="1">
              <a:spcBef>
                <a:spcPts val="598"/>
              </a:spcBef>
            </a:pPr>
            <a:r>
              <a:rPr lang="en-US" sz="2400"/>
              <a:t>temperature</a:t>
            </a:r>
          </a:p>
          <a:p>
            <a:pPr lvl="1">
              <a:spcBef>
                <a:spcPts val="598"/>
              </a:spcBef>
            </a:pPr>
            <a:r>
              <a:rPr lang="en-US" sz="2400"/>
              <a:t>humidity</a:t>
            </a:r>
          </a:p>
          <a:p>
            <a:pPr lvl="1">
              <a:spcBef>
                <a:spcPts val="598"/>
              </a:spcBef>
            </a:pPr>
            <a:r>
              <a:rPr lang="en-US" sz="2400"/>
              <a:t>wind speed</a:t>
            </a:r>
          </a:p>
          <a:p>
            <a:pPr lvl="1">
              <a:spcBef>
                <a:spcPts val="598"/>
              </a:spcBef>
            </a:pPr>
            <a:r>
              <a:rPr lang="en-US" sz="2400"/>
              <a:t>cloud cover readings</a:t>
            </a:r>
          </a:p>
          <a:p>
            <a:pPr lvl="1">
              <a:spcBef>
                <a:spcPts val="598"/>
              </a:spcBef>
            </a:pPr>
            <a:r>
              <a:rPr lang="en-US" sz="2400"/>
              <a:t>plus difference between actual load and predicted load</a:t>
            </a:r>
          </a:p>
          <a:p>
            <a:pPr lvl="0">
              <a:spcBef>
                <a:spcPts val="697"/>
              </a:spcBef>
            </a:pPr>
            <a:r>
              <a:rPr lang="en-US" sz="2800"/>
              <a:t>Average difference among three “most similar” days added to static model</a:t>
            </a:r>
          </a:p>
          <a:p>
            <a:pPr lvl="0">
              <a:spcBef>
                <a:spcPts val="697"/>
              </a:spcBef>
            </a:pPr>
            <a:r>
              <a:rPr lang="en-US" sz="2800"/>
              <a:t>Linear regression coefficients form attribute weights in similarity function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Diagnosis of machine faul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127A101-F4E5-43A2-9ACD-7968DF6B24E1}" type="slidenum">
              <a:t>27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257300" y="-234950"/>
            <a:ext cx="7258050" cy="1235075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Diagnosis of machine faults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260475"/>
            <a:ext cx="8229600" cy="5487988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800"/>
              <a:t>Diagnosis: classical domain</a:t>
            </a:r>
            <a:br>
              <a:rPr lang="en-US" sz="2800"/>
            </a:br>
            <a:r>
              <a:rPr lang="en-US" sz="2800"/>
              <a:t>of expert systems</a:t>
            </a:r>
          </a:p>
          <a:p>
            <a:pPr lvl="0">
              <a:spcBef>
                <a:spcPts val="697"/>
              </a:spcBef>
            </a:pPr>
            <a:r>
              <a:rPr lang="en-US" sz="2800"/>
              <a:t>Given: Fourier analysis of vibrations measured at various points of a device’s mounting</a:t>
            </a:r>
          </a:p>
          <a:p>
            <a:pPr lvl="0">
              <a:spcBef>
                <a:spcPts val="697"/>
              </a:spcBef>
            </a:pPr>
            <a:r>
              <a:rPr lang="en-US" sz="2800"/>
              <a:t>Question: which fault is present?</a:t>
            </a:r>
          </a:p>
          <a:p>
            <a:pPr lvl="0">
              <a:spcBef>
                <a:spcPts val="697"/>
              </a:spcBef>
            </a:pPr>
            <a:r>
              <a:rPr lang="en-US" sz="2800"/>
              <a:t>Preventative maintenance of electromechanical motors and generators</a:t>
            </a:r>
          </a:p>
          <a:p>
            <a:pPr lvl="0">
              <a:spcBef>
                <a:spcPts val="697"/>
              </a:spcBef>
            </a:pPr>
            <a:r>
              <a:rPr lang="en-US" sz="2800"/>
              <a:t>Information very noisy</a:t>
            </a:r>
          </a:p>
          <a:p>
            <a:pPr lvl="0">
              <a:spcBef>
                <a:spcPts val="697"/>
              </a:spcBef>
            </a:pPr>
            <a:r>
              <a:rPr lang="en-US" sz="2800"/>
              <a:t>So far: diagnosis by expert/hand-crafted rules</a:t>
            </a:r>
          </a:p>
          <a:p>
            <a:pPr marL="259200" lvl="0" indent="-259200">
              <a:spcBef>
                <a:spcPts val="697"/>
              </a:spcBef>
              <a:buNone/>
              <a:tabLst>
                <a:tab pos="716400" algn="l"/>
                <a:tab pos="1630799" algn="l"/>
                <a:tab pos="2545200" algn="l"/>
                <a:tab pos="3459600" algn="l"/>
                <a:tab pos="4374000" algn="l"/>
                <a:tab pos="5288400" algn="l"/>
                <a:tab pos="6202800" algn="l"/>
                <a:tab pos="7117200" algn="l"/>
                <a:tab pos="8031600" algn="l"/>
                <a:tab pos="8946000" algn="l"/>
                <a:tab pos="9860400" algn="l"/>
              </a:tabLst>
            </a:pPr>
            <a:endParaRPr lang="en-US" sz="2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157234D-ED5E-4596-A131-F7EAE1E608F3}" type="slidenum">
              <a:t>28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Enter machine learning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71539" y="1267508"/>
            <a:ext cx="8639175" cy="4028452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  <a:buSzPct val="100000"/>
            </a:pPr>
            <a:r>
              <a:rPr lang="en-US" sz="2800" dirty="0"/>
              <a:t>Available: 600 faults with expert’s diagnosis</a:t>
            </a:r>
          </a:p>
          <a:p>
            <a:pPr lvl="0">
              <a:spcBef>
                <a:spcPts val="697"/>
              </a:spcBef>
              <a:buSzPct val="100000"/>
            </a:pPr>
            <a:r>
              <a:rPr lang="en-US" sz="2800" dirty="0"/>
              <a:t>~300 unsatisfactory, rest used for training</a:t>
            </a:r>
          </a:p>
          <a:p>
            <a:pPr lvl="0">
              <a:spcBef>
                <a:spcPts val="697"/>
              </a:spcBef>
              <a:buSzPct val="100000"/>
            </a:pPr>
            <a:r>
              <a:rPr lang="en-US" sz="2800" dirty="0"/>
              <a:t>Attributes augmented by intermediate concepts that embodied causal domain knowledge</a:t>
            </a:r>
          </a:p>
          <a:p>
            <a:pPr lvl="0">
              <a:spcBef>
                <a:spcPts val="697"/>
              </a:spcBef>
              <a:buSzPct val="100000"/>
            </a:pPr>
            <a:r>
              <a:rPr lang="en-US" sz="2800" dirty="0"/>
              <a:t>Expert not satisfied with initial rules because they did not relate to his domain knowledge</a:t>
            </a:r>
          </a:p>
          <a:p>
            <a:pPr lvl="0">
              <a:spcBef>
                <a:spcPts val="697"/>
              </a:spcBef>
              <a:buSzPct val="100000"/>
            </a:pPr>
            <a:r>
              <a:rPr lang="en-US" sz="2800" dirty="0"/>
              <a:t>Further background knowledge resulted in more complex rules that were satisfactory</a:t>
            </a:r>
          </a:p>
          <a:p>
            <a:pPr lvl="0">
              <a:spcBef>
                <a:spcPts val="697"/>
              </a:spcBef>
              <a:buSzPct val="100000"/>
            </a:pPr>
            <a:r>
              <a:rPr lang="en-US" sz="2800" dirty="0"/>
              <a:t>Learned rules outperformed hand-crafted ones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rketing and sales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0909D87-C1D5-41ED-9F3C-7EE5C2DDB4E0}" type="slidenum">
              <a:t>29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Marketing and sales I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079500"/>
            <a:ext cx="8229600" cy="5580063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800"/>
              <a:t>Companies precisely record massive amounts of marketing and sales data</a:t>
            </a:r>
          </a:p>
          <a:p>
            <a:pPr lvl="0">
              <a:spcBef>
                <a:spcPts val="697"/>
              </a:spcBef>
            </a:pPr>
            <a:r>
              <a:rPr lang="en-US" sz="2800"/>
              <a:t>Applications:</a:t>
            </a:r>
          </a:p>
          <a:p>
            <a:pPr lvl="1">
              <a:spcBef>
                <a:spcPts val="598"/>
              </a:spcBef>
            </a:pPr>
            <a:r>
              <a:rPr lang="en-US" sz="2400"/>
              <a:t>Customer loyalty:</a:t>
            </a:r>
            <a:br>
              <a:rPr lang="en-US" sz="2400"/>
            </a:br>
            <a:r>
              <a:rPr lang="en-US" sz="2400"/>
              <a:t>identifying customers that are likely to defect by detecting changes in their behavior</a:t>
            </a:r>
            <a:br>
              <a:rPr lang="en-US" sz="2400"/>
            </a:br>
            <a:r>
              <a:rPr lang="en-US" sz="2400"/>
              <a:t>(e.g. banks/phone companies)</a:t>
            </a:r>
          </a:p>
          <a:p>
            <a:pPr lvl="1">
              <a:spcBef>
                <a:spcPts val="598"/>
              </a:spcBef>
            </a:pPr>
            <a:r>
              <a:rPr lang="en-US" sz="2400"/>
              <a:t>Special offers:</a:t>
            </a:r>
            <a:br>
              <a:rPr lang="en-US" sz="2400"/>
            </a:br>
            <a:r>
              <a:rPr lang="en-US" sz="2400"/>
              <a:t>identifying profitable customers</a:t>
            </a:r>
            <a:br>
              <a:rPr lang="en-US" sz="2400"/>
            </a:br>
            <a:r>
              <a:rPr lang="en-US" sz="2400"/>
              <a:t>(e.g. reliable owners of credit cards that need extra money during the holiday season)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 Information is cru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80498C5-AB4C-4A4C-835B-F6828D7508E7}" type="slidenum">
              <a:t>3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 Information is crucial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079500"/>
            <a:ext cx="8229600" cy="5580063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800" dirty="0"/>
              <a:t>Example 1: </a:t>
            </a:r>
            <a:r>
              <a:rPr lang="en-US" sz="2800" i="1" dirty="0"/>
              <a:t>in vitro</a:t>
            </a:r>
            <a:r>
              <a:rPr lang="en-US" sz="2800" dirty="0"/>
              <a:t> fertilization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Given: embryos described by 60 features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Problem: selection of embryos that will survive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Data: historical records of embryos and outcome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Example 2: cow culling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Given: cows described by 700 features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Problem: selection of cows that should be culled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Data: historical records and farmers’ decisions</a:t>
            </a:r>
          </a:p>
          <a:p>
            <a:pPr marL="848519" lvl="0" indent="-277200">
              <a:spcBef>
                <a:spcPts val="598"/>
              </a:spcBef>
              <a:buNone/>
              <a:tabLst>
                <a:tab pos="1648439" algn="l"/>
                <a:tab pos="2562838" algn="l"/>
                <a:tab pos="3477239" algn="l"/>
                <a:tab pos="4391639" algn="l"/>
                <a:tab pos="5306039" algn="l"/>
                <a:tab pos="6220439" algn="l"/>
                <a:tab pos="7134838" algn="l"/>
                <a:tab pos="8049239" algn="l"/>
                <a:tab pos="8963638" algn="l"/>
                <a:tab pos="9878038" algn="l"/>
              </a:tabLst>
            </a:pPr>
            <a:endParaRPr lang="en-US" sz="2400" dirty="0">
              <a:solidFill>
                <a:srgbClr val="00DC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0909D87-C1D5-41ED-9F3C-7EE5C2DDB4E0}" type="slidenum">
              <a:t>30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Marketing and sales </a:t>
            </a:r>
            <a:r>
              <a:rPr lang="en-US" sz="3600" dirty="0" smtClean="0"/>
              <a:t>II</a:t>
            </a:r>
            <a:endParaRPr lang="en-US" sz="3600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079500"/>
            <a:ext cx="8229600" cy="3250803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800" dirty="0" smtClean="0"/>
              <a:t>Market basket analysis</a:t>
            </a:r>
          </a:p>
          <a:p>
            <a:pPr lvl="1">
              <a:spcBef>
                <a:spcPts val="697"/>
              </a:spcBef>
            </a:pPr>
            <a:r>
              <a:rPr lang="en-US" sz="2400" dirty="0"/>
              <a:t>Association techniques </a:t>
            </a:r>
            <a:r>
              <a:rPr lang="en-US" sz="2400" dirty="0" smtClean="0"/>
              <a:t>find groups </a:t>
            </a:r>
            <a:r>
              <a:rPr lang="en-US" sz="2400" dirty="0"/>
              <a:t>of items that tend </a:t>
            </a:r>
            <a:r>
              <a:rPr lang="en-US" sz="2400" dirty="0" smtClean="0"/>
              <a:t>to occur </a:t>
            </a:r>
            <a:r>
              <a:rPr lang="en-US" sz="2400" dirty="0"/>
              <a:t>together in </a:t>
            </a:r>
            <a:r>
              <a:rPr lang="en-US" sz="2400" dirty="0" smtClean="0"/>
              <a:t>a transaction</a:t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dirty="0"/>
              <a:t>used to analyze checkout data</a:t>
            </a:r>
            <a:r>
              <a:rPr lang="en-US" sz="2400" dirty="0" smtClean="0"/>
              <a:t>)</a:t>
            </a:r>
            <a:endParaRPr lang="en-US" sz="2400" dirty="0"/>
          </a:p>
          <a:p>
            <a:r>
              <a:rPr lang="en-US" sz="2800" dirty="0"/>
              <a:t>Historical analysis of purchasing patterns</a:t>
            </a:r>
          </a:p>
          <a:p>
            <a:r>
              <a:rPr lang="en-US" sz="2800" dirty="0"/>
              <a:t>Identifying prospective customers</a:t>
            </a:r>
          </a:p>
          <a:p>
            <a:pPr lvl="1"/>
            <a:r>
              <a:rPr lang="en-US" sz="2400" dirty="0"/>
              <a:t>Focusing promotional </a:t>
            </a:r>
            <a:r>
              <a:rPr lang="en-US" sz="2400" dirty="0" err="1" smtClean="0"/>
              <a:t>mailouts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(</a:t>
            </a:r>
            <a:r>
              <a:rPr lang="en-US" sz="2400" dirty="0"/>
              <a:t>targeted campaigns are cheaper than mass-marketed ones)</a:t>
            </a:r>
          </a:p>
        </p:txBody>
      </p:sp>
    </p:spTree>
    <p:extLst>
      <p:ext uri="{BB962C8B-B14F-4D97-AF65-F5344CB8AC3E}">
        <p14:creationId xmlns:p14="http://schemas.microsoft.com/office/powerpoint/2010/main" val="306567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0909D87-C1D5-41ED-9F3C-7EE5C2DDB4E0}" type="slidenum">
              <a:t>31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 smtClean="0"/>
              <a:t>The data mining process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417" y="835888"/>
            <a:ext cx="5471394" cy="539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93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chine learning and statis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F722498-EB90-4F83-99E1-8EEEA7ADEADE}" type="slidenum">
              <a:t>32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268254" y="0"/>
            <a:ext cx="7343775" cy="808320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sz="3600" dirty="0"/>
              <a:t>Machine learning and statistics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079500"/>
            <a:ext cx="8229600" cy="3811469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800" dirty="0"/>
              <a:t>Historical difference (grossly oversimplified):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Statistics: testing hypotheses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Machine learning: finding the right hypothesis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But: huge overlap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Decision trees (C4.5 and CART)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Nearest-neighbor methods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Today: perspectives have converged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Most </a:t>
            </a:r>
            <a:r>
              <a:rPr lang="en-US" sz="2400" dirty="0" smtClean="0"/>
              <a:t>machine learning </a:t>
            </a:r>
            <a:r>
              <a:rPr lang="en-US" sz="2400" dirty="0"/>
              <a:t>algorithms employ statistical techniques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Generalization as 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D8FD8EF-9BEA-4AFB-B7EE-2F25760F0ED3}" type="slidenum">
              <a:t>33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Generalization as search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079500"/>
            <a:ext cx="8229600" cy="5580063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800"/>
              <a:t>Inductive learning: find a concept description that fits the data</a:t>
            </a:r>
          </a:p>
          <a:p>
            <a:pPr lvl="0">
              <a:spcBef>
                <a:spcPts val="697"/>
              </a:spcBef>
            </a:pPr>
            <a:r>
              <a:rPr lang="en-US" sz="2800"/>
              <a:t>Example: rule sets as description language</a:t>
            </a:r>
          </a:p>
          <a:p>
            <a:pPr lvl="1">
              <a:spcBef>
                <a:spcPts val="598"/>
              </a:spcBef>
            </a:pPr>
            <a:r>
              <a:rPr lang="en-US" sz="2400"/>
              <a:t>Enormous, but finite, search space</a:t>
            </a:r>
          </a:p>
          <a:p>
            <a:pPr lvl="0">
              <a:spcBef>
                <a:spcPts val="697"/>
              </a:spcBef>
            </a:pPr>
            <a:r>
              <a:rPr lang="en-US" sz="2800"/>
              <a:t>Simple solution:</a:t>
            </a:r>
          </a:p>
          <a:p>
            <a:pPr lvl="1">
              <a:spcBef>
                <a:spcPts val="598"/>
              </a:spcBef>
            </a:pPr>
            <a:r>
              <a:rPr lang="en-US" sz="2400"/>
              <a:t>enumerate the concept space</a:t>
            </a:r>
          </a:p>
          <a:p>
            <a:pPr lvl="1">
              <a:spcBef>
                <a:spcPts val="598"/>
              </a:spcBef>
            </a:pPr>
            <a:r>
              <a:rPr lang="en-US" sz="2400"/>
              <a:t>eliminate descriptions that do not fit examples</a:t>
            </a:r>
          </a:p>
          <a:p>
            <a:pPr lvl="1">
              <a:spcBef>
                <a:spcPts val="598"/>
              </a:spcBef>
            </a:pPr>
            <a:r>
              <a:rPr lang="en-US" sz="2400"/>
              <a:t>surviving descriptions contain target concept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numerating the concept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9ACA5EB-B439-4BAB-9589-115D56B8E969}" type="slidenum">
              <a:t>34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288802" y="-71279"/>
            <a:ext cx="7524750" cy="950039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Enumerating</a:t>
            </a:r>
            <a:r>
              <a:rPr lang="en-US" dirty="0"/>
              <a:t> the concept space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900113"/>
            <a:ext cx="8461375" cy="5062581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800" dirty="0"/>
              <a:t>Search space for weather problem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4 x 4 x 3 x 3 x 2 = 288 possible combinations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With 14 rules </a:t>
            </a:r>
            <a:r>
              <a:rPr lang="en-US" sz="2400" dirty="0" smtClean="0">
                <a:latin typeface="Symbol" pitchFamily="34"/>
              </a:rPr>
              <a:t>=&gt; </a:t>
            </a:r>
            <a:r>
              <a:rPr lang="en-US" sz="2400" dirty="0"/>
              <a:t>2.7x10</a:t>
            </a:r>
            <a:r>
              <a:rPr lang="en-US" sz="2400" baseline="30000" dirty="0"/>
              <a:t>34</a:t>
            </a:r>
            <a:r>
              <a:rPr lang="en-US" sz="2400" dirty="0"/>
              <a:t> possible rule sets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Other practical problems: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More than one description may survive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No description may survive</a:t>
            </a:r>
          </a:p>
          <a:p>
            <a:pPr lvl="2">
              <a:spcBef>
                <a:spcPts val="499"/>
              </a:spcBef>
            </a:pPr>
            <a:r>
              <a:rPr lang="en-US" sz="2000" dirty="0"/>
              <a:t>Language is unable to describe target concept</a:t>
            </a:r>
          </a:p>
          <a:p>
            <a:pPr lvl="2">
              <a:spcBef>
                <a:spcPts val="499"/>
              </a:spcBef>
            </a:pPr>
            <a:r>
              <a:rPr lang="en-US" sz="2000" i="1" dirty="0"/>
              <a:t>or</a:t>
            </a:r>
            <a:r>
              <a:rPr lang="en-US" sz="2000" dirty="0"/>
              <a:t> data contains noise</a:t>
            </a:r>
          </a:p>
          <a:p>
            <a:pPr lvl="0"/>
            <a:r>
              <a:rPr lang="en-US" sz="2600" dirty="0"/>
              <a:t>Another view of generalization as search:</a:t>
            </a:r>
            <a:br>
              <a:rPr lang="en-US" sz="2600" dirty="0"/>
            </a:br>
            <a:r>
              <a:rPr lang="en-US" sz="2600" dirty="0"/>
              <a:t>hill-climbing in description space according to pre-specified matching criterion</a:t>
            </a:r>
          </a:p>
          <a:p>
            <a:pPr lvl="1"/>
            <a:r>
              <a:rPr lang="en-US" sz="2000" dirty="0" smtClean="0"/>
              <a:t>Many practical </a:t>
            </a:r>
            <a:r>
              <a:rPr lang="en-US" sz="2000" dirty="0"/>
              <a:t>algorithms use heuristic search that cannot guarantee to find the optimum solution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B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3D3503F-F037-456C-8A42-8C36D670F67E}" type="slidenum">
              <a:t>35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sz="3600" dirty="0"/>
              <a:t>Bias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014702"/>
            <a:ext cx="8783637" cy="5668963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800" dirty="0"/>
              <a:t>Important decisions in learning systems: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Concept description language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Order in which the space is searched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Way that overfitting to the particular training data is avoided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These form the “bias” of the search: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Language bias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Search bias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Overfitting-avoidance bias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anguage b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CB54225-1590-4572-AF55-683D65E29B6D}" type="slidenum">
              <a:t>36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Language bias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001743"/>
            <a:ext cx="8588375" cy="5668963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800" dirty="0"/>
              <a:t>Important question: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is language universal</a:t>
            </a:r>
            <a:br>
              <a:rPr lang="en-US" sz="2400" dirty="0"/>
            </a:br>
            <a:r>
              <a:rPr lang="en-US" sz="2400" dirty="0"/>
              <a:t>or does it restrict what can be learned?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Universal language can express arbitrary subsets of examples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If language includes logical </a:t>
            </a:r>
            <a:r>
              <a:rPr lang="en-US" sz="2800" i="1" dirty="0"/>
              <a:t>or</a:t>
            </a:r>
            <a:r>
              <a:rPr lang="en-US" sz="2800" dirty="0"/>
              <a:t> (“disjunction”), it is universal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Example: rule sets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Domain knowledge can be used to exclude some concept descriptions </a:t>
            </a:r>
            <a:r>
              <a:rPr lang="en-US" sz="2800" i="1" dirty="0"/>
              <a:t>a priori </a:t>
            </a:r>
            <a:r>
              <a:rPr lang="en-US" sz="2800" dirty="0"/>
              <a:t>from the search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earch b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CB10CF4-D3DA-4F3D-B853-0D4A015B46A3}" type="slidenum">
              <a:t>37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Search bias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079500"/>
            <a:ext cx="8229600" cy="5580063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800"/>
              <a:t>Search heuristic</a:t>
            </a:r>
          </a:p>
          <a:p>
            <a:pPr lvl="1">
              <a:spcBef>
                <a:spcPts val="598"/>
              </a:spcBef>
            </a:pPr>
            <a:r>
              <a:rPr lang="en-US" sz="2400"/>
              <a:t>“Greedy” search: performing the best single step</a:t>
            </a:r>
          </a:p>
          <a:p>
            <a:pPr lvl="1">
              <a:spcBef>
                <a:spcPts val="598"/>
              </a:spcBef>
            </a:pPr>
            <a:r>
              <a:rPr lang="en-US" sz="2400"/>
              <a:t>“Beam search”: keeping several alternatives</a:t>
            </a:r>
          </a:p>
          <a:p>
            <a:pPr lvl="1">
              <a:spcBef>
                <a:spcPts val="598"/>
              </a:spcBef>
            </a:pPr>
            <a:r>
              <a:rPr lang="en-US" sz="2400"/>
              <a:t>…</a:t>
            </a:r>
          </a:p>
          <a:p>
            <a:pPr lvl="0">
              <a:spcBef>
                <a:spcPts val="697"/>
              </a:spcBef>
            </a:pPr>
            <a:r>
              <a:rPr lang="en-US" sz="2800"/>
              <a:t>Direction of search</a:t>
            </a:r>
          </a:p>
          <a:p>
            <a:pPr lvl="1">
              <a:spcBef>
                <a:spcPts val="598"/>
              </a:spcBef>
            </a:pPr>
            <a:r>
              <a:rPr lang="en-US" sz="2400" i="1"/>
              <a:t>General-to-specific</a:t>
            </a:r>
          </a:p>
          <a:p>
            <a:pPr lvl="2">
              <a:spcBef>
                <a:spcPts val="499"/>
              </a:spcBef>
            </a:pPr>
            <a:r>
              <a:rPr lang="en-US" sz="2000"/>
              <a:t>E.g. specializing a rule by adding conditions</a:t>
            </a:r>
          </a:p>
          <a:p>
            <a:pPr lvl="1">
              <a:spcBef>
                <a:spcPts val="598"/>
              </a:spcBef>
            </a:pPr>
            <a:r>
              <a:rPr lang="en-US" sz="2400" i="1"/>
              <a:t>Specific-to-general</a:t>
            </a:r>
          </a:p>
          <a:p>
            <a:pPr lvl="2">
              <a:spcBef>
                <a:spcPts val="499"/>
              </a:spcBef>
            </a:pPr>
            <a:r>
              <a:rPr lang="en-US" sz="2000"/>
              <a:t>E.g. generalizing an individual instance into a rule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Overfitting-avoidance b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0C0EB40-A2BD-4A22-AA6D-3F8C706203C3}" type="slidenum">
              <a:t>38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Overfitting-avoidance bias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079500"/>
            <a:ext cx="8229600" cy="3487278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800" dirty="0"/>
              <a:t>Can be seen as a form of search bias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Modified evaluation criterion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E.g</a:t>
            </a:r>
            <a:r>
              <a:rPr lang="en-US" sz="2400" dirty="0" smtClean="0"/>
              <a:t>., </a:t>
            </a:r>
            <a:r>
              <a:rPr lang="en-US" sz="2400" dirty="0"/>
              <a:t>balancing simplicity and number of errors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Modified search strategy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E.g</a:t>
            </a:r>
            <a:r>
              <a:rPr lang="en-US" sz="2400" dirty="0" smtClean="0"/>
              <a:t>., </a:t>
            </a:r>
            <a:r>
              <a:rPr lang="en-US" sz="2400" dirty="0"/>
              <a:t>pruning (simplifying a description)</a:t>
            </a:r>
          </a:p>
          <a:p>
            <a:pPr lvl="2">
              <a:spcBef>
                <a:spcPts val="499"/>
              </a:spcBef>
            </a:pPr>
            <a:r>
              <a:rPr lang="en-US" sz="2000" dirty="0"/>
              <a:t>Pre-pruning: stops at a simple description before search proceeds to an overly complex one</a:t>
            </a:r>
          </a:p>
          <a:p>
            <a:pPr lvl="2">
              <a:spcBef>
                <a:spcPts val="499"/>
              </a:spcBef>
            </a:pPr>
            <a:r>
              <a:rPr lang="en-US" sz="2000" dirty="0"/>
              <a:t>Post-pruning: generates a complex description first and simplifies it afterwards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Data mining and ethics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A965A15-C786-4066-88CC-57CAC0803866}" type="slidenum">
              <a:t>39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887538" y="-206375"/>
            <a:ext cx="7256462" cy="1233488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Data mining and ethics I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900113"/>
            <a:ext cx="8461375" cy="5162609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800" dirty="0"/>
              <a:t>Ethical issues arise in</a:t>
            </a:r>
            <a:br>
              <a:rPr lang="en-US" sz="2800" dirty="0"/>
            </a:br>
            <a:r>
              <a:rPr lang="en-US" sz="2800" dirty="0"/>
              <a:t>practical applications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Anonymizing data is difficult</a:t>
            </a:r>
          </a:p>
          <a:p>
            <a:pPr lvl="1"/>
            <a:r>
              <a:rPr lang="en-US" sz="2800" dirty="0"/>
              <a:t>85% of Americans can be identified from just zip code, birth date and sex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Data mining often used to discriminate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E.g</a:t>
            </a:r>
            <a:r>
              <a:rPr lang="en-US" sz="2400" dirty="0" smtClean="0"/>
              <a:t>., </a:t>
            </a:r>
            <a:r>
              <a:rPr lang="en-US" sz="2400" dirty="0"/>
              <a:t>loan applications: using some information (e.g</a:t>
            </a:r>
            <a:r>
              <a:rPr lang="en-US" sz="2400" dirty="0" smtClean="0"/>
              <a:t>., </a:t>
            </a:r>
            <a:r>
              <a:rPr lang="en-US" sz="2400" dirty="0"/>
              <a:t>sex, religion, race) is unethical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Ethical situation depends on application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E.g</a:t>
            </a:r>
            <a:r>
              <a:rPr lang="en-US" sz="2400" dirty="0" smtClean="0"/>
              <a:t>., </a:t>
            </a:r>
            <a:r>
              <a:rPr lang="en-US" sz="2400" dirty="0"/>
              <a:t>same information ok in medical application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Attributes may contain problematic information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E.g</a:t>
            </a:r>
            <a:r>
              <a:rPr lang="en-US" sz="2400" dirty="0" smtClean="0"/>
              <a:t>., </a:t>
            </a:r>
            <a:r>
              <a:rPr lang="en-US" sz="2400" dirty="0"/>
              <a:t>area code may correlate with race</a:t>
            </a:r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7200000" y="900000"/>
            <a:ext cx="1944000" cy="1280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Data vs.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FEFBCEA-B37F-4FE9-8197-14F05F90E5BF}" type="slidenum">
              <a:t>4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 smtClean="0"/>
              <a:t>From data to information</a:t>
            </a:r>
            <a:endParaRPr lang="en-US" sz="3600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079500"/>
            <a:ext cx="8229600" cy="5030265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800" dirty="0"/>
              <a:t>Society produces huge amounts of data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Sources: business, science, medicine, economics, geography, environment, sports, …</a:t>
            </a:r>
          </a:p>
          <a:p>
            <a:pPr lvl="0">
              <a:spcBef>
                <a:spcPts val="697"/>
              </a:spcBef>
            </a:pPr>
            <a:r>
              <a:rPr lang="en-US" sz="2800" dirty="0" smtClean="0"/>
              <a:t>This data is a potentially </a:t>
            </a:r>
            <a:r>
              <a:rPr lang="en-US" sz="2800" dirty="0"/>
              <a:t>valuable resource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Raw data is useless: need techniques to automatically extract information from it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Data: recorded facts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Information: patterns underlying the </a:t>
            </a:r>
            <a:r>
              <a:rPr lang="en-US" sz="2400" dirty="0" smtClean="0"/>
              <a:t>data</a:t>
            </a:r>
          </a:p>
          <a:p>
            <a:pPr>
              <a:spcBef>
                <a:spcPts val="598"/>
              </a:spcBef>
            </a:pPr>
            <a:r>
              <a:rPr lang="en-US" sz="2700" dirty="0" smtClean="0"/>
              <a:t>We are concerned with machine learning techniques for automatically finding patterns in data</a:t>
            </a:r>
          </a:p>
          <a:p>
            <a:pPr>
              <a:spcBef>
                <a:spcPts val="598"/>
              </a:spcBef>
            </a:pPr>
            <a:r>
              <a:rPr lang="en-US" sz="2700" dirty="0" smtClean="0"/>
              <a:t>Patterns that are found may be represented as </a:t>
            </a:r>
            <a:r>
              <a:rPr lang="en-US" sz="2700" i="1" dirty="0" smtClean="0"/>
              <a:t>structural descriptions</a:t>
            </a:r>
            <a:r>
              <a:rPr lang="en-US" sz="2700" dirty="0"/>
              <a:t> </a:t>
            </a:r>
            <a:r>
              <a:rPr lang="en-US" sz="2700" dirty="0" smtClean="0"/>
              <a:t>or as black-box models</a:t>
            </a:r>
            <a:endParaRPr lang="en-US" sz="27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Data mining and ethic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2643D9C-D83A-42E3-B22D-D736C6BEFDB8}" type="slidenum">
              <a:t>40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885950" y="-213114"/>
            <a:ext cx="7258050" cy="1235075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 smtClean="0"/>
              <a:t>Data mining and ethics II</a:t>
            </a:r>
            <a:endParaRPr lang="en-US" sz="3600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079500"/>
            <a:ext cx="8461375" cy="5668963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800"/>
              <a:t>Important questions:</a:t>
            </a:r>
          </a:p>
          <a:p>
            <a:pPr lvl="1">
              <a:spcBef>
                <a:spcPts val="598"/>
              </a:spcBef>
            </a:pPr>
            <a:r>
              <a:rPr lang="en-US" sz="2400"/>
              <a:t>Who is permitted access to the data?</a:t>
            </a:r>
          </a:p>
          <a:p>
            <a:pPr lvl="1">
              <a:spcBef>
                <a:spcPts val="598"/>
              </a:spcBef>
            </a:pPr>
            <a:r>
              <a:rPr lang="en-US" sz="2400"/>
              <a:t>For what purpose was the data collected?</a:t>
            </a:r>
          </a:p>
          <a:p>
            <a:pPr lvl="1">
              <a:spcBef>
                <a:spcPts val="598"/>
              </a:spcBef>
            </a:pPr>
            <a:r>
              <a:rPr lang="en-US" sz="2400"/>
              <a:t>What kind of conclusions can be legitimately drawn from it?</a:t>
            </a:r>
          </a:p>
          <a:p>
            <a:pPr lvl="0">
              <a:spcBef>
                <a:spcPts val="697"/>
              </a:spcBef>
            </a:pPr>
            <a:r>
              <a:rPr lang="en-US" sz="2800"/>
              <a:t>Caveats must be attached to results</a:t>
            </a:r>
          </a:p>
          <a:p>
            <a:pPr lvl="0">
              <a:spcBef>
                <a:spcPts val="697"/>
              </a:spcBef>
            </a:pPr>
            <a:r>
              <a:rPr lang="en-US" sz="2800"/>
              <a:t>Purely statistical arguments are never sufficient!</a:t>
            </a:r>
          </a:p>
          <a:p>
            <a:pPr lvl="0">
              <a:spcBef>
                <a:spcPts val="697"/>
              </a:spcBef>
            </a:pPr>
            <a:r>
              <a:rPr lang="en-US" sz="2800"/>
              <a:t>Are resources put to good use?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tructural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56223F6-9800-45C8-AC0C-6B514BFAFD3D}" type="slidenum">
              <a:t>5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-219075"/>
            <a:ext cx="6661150" cy="1233488"/>
          </a:xfrm>
        </p:spPr>
        <p:txBody>
          <a:bodyPr wrap="square" lIns="90360" tIns="44280" rIns="90360" bIns="44280" anchorCtr="1"/>
          <a:lstStyle/>
          <a:p>
            <a:pPr lvl="0"/>
            <a:r>
              <a:rPr lang="en-US" sz="3600" dirty="0"/>
              <a:t>Structural descriptions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079500"/>
            <a:ext cx="8229600" cy="421824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/>
            <a:r>
              <a:rPr lang="en-US" sz="2400" dirty="0"/>
              <a:t>Example: if-then rules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80000" y="3420000"/>
            <a:ext cx="8820000" cy="2880000"/>
            <a:chOff x="180000" y="3420000"/>
            <a:chExt cx="8820000" cy="2880000"/>
          </a:xfrm>
        </p:grpSpPr>
        <p:sp>
          <p:nvSpPr>
            <p:cNvPr id="5" name="Freeform 4"/>
            <p:cNvSpPr/>
            <p:nvPr/>
          </p:nvSpPr>
          <p:spPr>
            <a:xfrm>
              <a:off x="7169400" y="5877000"/>
              <a:ext cx="1830600" cy="423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5421960" y="5877000"/>
              <a:ext cx="1747439" cy="423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3591720" y="5877000"/>
              <a:ext cx="1830239" cy="423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1844279" y="5877000"/>
              <a:ext cx="1747439" cy="423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180000" y="5877000"/>
              <a:ext cx="1664279" cy="423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7169400" y="5453640"/>
              <a:ext cx="1830600" cy="423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Hard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5421960" y="5453640"/>
              <a:ext cx="1747439" cy="423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3591720" y="5453640"/>
              <a:ext cx="1830239" cy="423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1844279" y="5453640"/>
              <a:ext cx="1747439" cy="423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Myope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180000" y="5453640"/>
              <a:ext cx="1664279" cy="423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Presbyopic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7169400" y="5030640"/>
              <a:ext cx="1830600" cy="423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5421960" y="5030640"/>
              <a:ext cx="1747439" cy="423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Reduced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3591720" y="5030640"/>
              <a:ext cx="1830239" cy="423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1844279" y="5030640"/>
              <a:ext cx="1747439" cy="423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Hypermetrope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180000" y="5030640"/>
              <a:ext cx="1664279" cy="423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Pre-presbyopic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7169400" y="4607279"/>
              <a:ext cx="1830600" cy="423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Soft</a:t>
              </a:r>
            </a:p>
          </p:txBody>
        </p:sp>
        <p:sp>
          <p:nvSpPr>
            <p:cNvPr id="21" name="Freeform 20"/>
            <p:cNvSpPr/>
            <p:nvPr/>
          </p:nvSpPr>
          <p:spPr>
            <a:xfrm>
              <a:off x="5421960" y="4607279"/>
              <a:ext cx="1747439" cy="423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3591720" y="4607279"/>
              <a:ext cx="1830239" cy="423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23" name="Freeform 22"/>
            <p:cNvSpPr/>
            <p:nvPr/>
          </p:nvSpPr>
          <p:spPr>
            <a:xfrm>
              <a:off x="1844279" y="4607279"/>
              <a:ext cx="1747439" cy="423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Hypermetrope</a:t>
              </a:r>
            </a:p>
          </p:txBody>
        </p:sp>
        <p:sp>
          <p:nvSpPr>
            <p:cNvPr id="24" name="Freeform 23"/>
            <p:cNvSpPr/>
            <p:nvPr/>
          </p:nvSpPr>
          <p:spPr>
            <a:xfrm>
              <a:off x="180000" y="4607279"/>
              <a:ext cx="1664279" cy="423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Young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7169400" y="4184279"/>
              <a:ext cx="1830600" cy="423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26" name="Freeform 25"/>
            <p:cNvSpPr/>
            <p:nvPr/>
          </p:nvSpPr>
          <p:spPr>
            <a:xfrm>
              <a:off x="5421960" y="4184279"/>
              <a:ext cx="1747439" cy="423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Reduced</a:t>
              </a:r>
            </a:p>
          </p:txBody>
        </p:sp>
        <p:sp>
          <p:nvSpPr>
            <p:cNvPr id="27" name="Freeform 26"/>
            <p:cNvSpPr/>
            <p:nvPr/>
          </p:nvSpPr>
          <p:spPr>
            <a:xfrm>
              <a:off x="3591720" y="4184279"/>
              <a:ext cx="1830239" cy="423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28" name="Freeform 27"/>
            <p:cNvSpPr/>
            <p:nvPr/>
          </p:nvSpPr>
          <p:spPr>
            <a:xfrm>
              <a:off x="1844279" y="4184279"/>
              <a:ext cx="1747439" cy="423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Myope</a:t>
              </a:r>
            </a:p>
          </p:txBody>
        </p:sp>
        <p:sp>
          <p:nvSpPr>
            <p:cNvPr id="29" name="Freeform 28"/>
            <p:cNvSpPr/>
            <p:nvPr/>
          </p:nvSpPr>
          <p:spPr>
            <a:xfrm>
              <a:off x="180000" y="4184279"/>
              <a:ext cx="1664279" cy="423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Young</a:t>
              </a:r>
            </a:p>
          </p:txBody>
        </p:sp>
        <p:sp>
          <p:nvSpPr>
            <p:cNvPr id="30" name="Freeform 29"/>
            <p:cNvSpPr/>
            <p:nvPr/>
          </p:nvSpPr>
          <p:spPr>
            <a:xfrm>
              <a:off x="7169400" y="3420000"/>
              <a:ext cx="1830600" cy="764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Recommended lenses</a:t>
              </a:r>
            </a:p>
          </p:txBody>
        </p:sp>
        <p:sp>
          <p:nvSpPr>
            <p:cNvPr id="31" name="Freeform 30"/>
            <p:cNvSpPr/>
            <p:nvPr/>
          </p:nvSpPr>
          <p:spPr>
            <a:xfrm>
              <a:off x="5421960" y="3420000"/>
              <a:ext cx="1747439" cy="764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Tear production rate</a:t>
              </a:r>
            </a:p>
          </p:txBody>
        </p:sp>
        <p:sp>
          <p:nvSpPr>
            <p:cNvPr id="32" name="Freeform 31"/>
            <p:cNvSpPr/>
            <p:nvPr/>
          </p:nvSpPr>
          <p:spPr>
            <a:xfrm>
              <a:off x="3591720" y="3420000"/>
              <a:ext cx="1830239" cy="764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Astigmatism</a:t>
              </a:r>
            </a:p>
          </p:txBody>
        </p:sp>
        <p:sp>
          <p:nvSpPr>
            <p:cNvPr id="33" name="Freeform 32"/>
            <p:cNvSpPr/>
            <p:nvPr/>
          </p:nvSpPr>
          <p:spPr>
            <a:xfrm>
              <a:off x="1844279" y="3420000"/>
              <a:ext cx="1747439" cy="764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Spectacle prescription</a:t>
              </a:r>
            </a:p>
          </p:txBody>
        </p:sp>
        <p:sp>
          <p:nvSpPr>
            <p:cNvPr id="34" name="Freeform 33"/>
            <p:cNvSpPr/>
            <p:nvPr/>
          </p:nvSpPr>
          <p:spPr>
            <a:xfrm>
              <a:off x="180000" y="3420000"/>
              <a:ext cx="1664279" cy="764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Age</a:t>
              </a:r>
            </a:p>
          </p:txBody>
        </p:sp>
        <p:sp>
          <p:nvSpPr>
            <p:cNvPr id="35" name="Straight Connector 34"/>
            <p:cNvSpPr/>
            <p:nvPr/>
          </p:nvSpPr>
          <p:spPr>
            <a:xfrm>
              <a:off x="180000" y="6300000"/>
              <a:ext cx="882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6" name="Straight Connector 35"/>
            <p:cNvSpPr/>
            <p:nvPr/>
          </p:nvSpPr>
          <p:spPr>
            <a:xfrm>
              <a:off x="180000" y="3420000"/>
              <a:ext cx="0" cy="288000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7" name="Straight Connector 36"/>
            <p:cNvSpPr/>
            <p:nvPr/>
          </p:nvSpPr>
          <p:spPr>
            <a:xfrm>
              <a:off x="9000000" y="3420000"/>
              <a:ext cx="0" cy="288000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8" name="Straight Connector 37"/>
            <p:cNvSpPr/>
            <p:nvPr/>
          </p:nvSpPr>
          <p:spPr>
            <a:xfrm>
              <a:off x="180000" y="4184279"/>
              <a:ext cx="882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9" name="Straight Connector 38"/>
            <p:cNvSpPr/>
            <p:nvPr/>
          </p:nvSpPr>
          <p:spPr>
            <a:xfrm>
              <a:off x="180000" y="3420000"/>
              <a:ext cx="882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826559" y="1800000"/>
            <a:ext cx="6553441" cy="1244520"/>
            <a:chOff x="826559" y="1800000"/>
            <a:chExt cx="6553441" cy="1244520"/>
          </a:xfrm>
        </p:grpSpPr>
        <p:sp>
          <p:nvSpPr>
            <p:cNvPr id="41" name="Freeform 40"/>
            <p:cNvSpPr/>
            <p:nvPr/>
          </p:nvSpPr>
          <p:spPr>
            <a:xfrm>
              <a:off x="826559" y="1800000"/>
              <a:ext cx="6553440" cy="1244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tear production rate = reduced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then recommendation = none</a:t>
              </a:r>
            </a:p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Otherwise, if age = young and astigmatic = no 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then recommendation = soft</a:t>
              </a:r>
            </a:p>
          </p:txBody>
        </p:sp>
        <p:sp>
          <p:nvSpPr>
            <p:cNvPr id="42" name="Straight Connector 41"/>
            <p:cNvSpPr/>
            <p:nvPr/>
          </p:nvSpPr>
          <p:spPr>
            <a:xfrm>
              <a:off x="826559" y="1800000"/>
              <a:ext cx="6553441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3" name="Straight Connector 42"/>
            <p:cNvSpPr/>
            <p:nvPr/>
          </p:nvSpPr>
          <p:spPr>
            <a:xfrm>
              <a:off x="826559" y="3044520"/>
              <a:ext cx="6553441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4" name="Straight Connector 43"/>
            <p:cNvSpPr/>
            <p:nvPr/>
          </p:nvSpPr>
          <p:spPr>
            <a:xfrm>
              <a:off x="826559" y="1800000"/>
              <a:ext cx="0" cy="124452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5" name="Straight Connector 44"/>
            <p:cNvSpPr/>
            <p:nvPr/>
          </p:nvSpPr>
          <p:spPr>
            <a:xfrm>
              <a:off x="7380000" y="1800000"/>
              <a:ext cx="0" cy="124452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an machines really learn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278DE43-35A4-4BA2-97D1-602D5A751646}" type="slidenum">
              <a:t>6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 smtClean="0"/>
              <a:t>Machine learning</a:t>
            </a:r>
            <a:endParaRPr lang="en-US" sz="3600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079500"/>
            <a:ext cx="8229600" cy="5580063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lnSpc>
                <a:spcPct val="90000"/>
              </a:lnSpc>
              <a:spcBef>
                <a:spcPts val="697"/>
              </a:spcBef>
            </a:pPr>
            <a:r>
              <a:rPr lang="en-US" sz="2800" dirty="0"/>
              <a:t>Definitions of “learning” from dictionary:</a:t>
            </a:r>
          </a:p>
        </p:txBody>
      </p:sp>
      <p:sp>
        <p:nvSpPr>
          <p:cNvPr id="4" name="Freeform 3"/>
          <p:cNvSpPr/>
          <p:nvPr/>
        </p:nvSpPr>
        <p:spPr>
          <a:xfrm>
            <a:off x="900000" y="1800000"/>
            <a:ext cx="4500000" cy="1962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pPr>
            <a:r>
              <a:rPr lang="en-US" sz="1600" b="1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Gothic" pitchFamily="2"/>
                <a:cs typeface="Lucidasans" pitchFamily="2"/>
              </a:rPr>
              <a:t>To get knowledge of by study,</a:t>
            </a:r>
            <a:br>
              <a:rPr lang="en-US" sz="1600" b="1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Gothic" pitchFamily="2"/>
                <a:cs typeface="Lucidasans" pitchFamily="2"/>
              </a:rPr>
            </a:br>
            <a:r>
              <a:rPr lang="en-US" sz="1600" b="1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Gothic" pitchFamily="2"/>
                <a:cs typeface="Lucidasans" pitchFamily="2"/>
              </a:rPr>
              <a:t>experience, or being taught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pPr>
            <a:r>
              <a:rPr lang="en-US" sz="1600" b="1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Gothic" pitchFamily="2"/>
                <a:cs typeface="Lucidasans" pitchFamily="2"/>
              </a:rPr>
              <a:t>To become aware by information or</a:t>
            </a:r>
            <a:br>
              <a:rPr lang="en-US" sz="1600" b="1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Gothic" pitchFamily="2"/>
                <a:cs typeface="Lucidasans" pitchFamily="2"/>
              </a:rPr>
            </a:br>
            <a:r>
              <a:rPr lang="en-US" sz="1600" b="1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Gothic" pitchFamily="2"/>
                <a:cs typeface="Lucidasans" pitchFamily="2"/>
              </a:rPr>
              <a:t>from observation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pPr>
            <a:r>
              <a:rPr lang="en-US" sz="1600" b="1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Gothic" pitchFamily="2"/>
                <a:cs typeface="Lucidasans" pitchFamily="2"/>
              </a:rPr>
              <a:t>To commit to memory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pPr>
            <a:r>
              <a:rPr lang="en-US" sz="1600" b="1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Gothic" pitchFamily="2"/>
                <a:cs typeface="Lucidasans" pitchFamily="2"/>
              </a:rPr>
              <a:t>To be informed of, ascertain; to receive instruction</a:t>
            </a:r>
          </a:p>
        </p:txBody>
      </p:sp>
      <p:sp>
        <p:nvSpPr>
          <p:cNvPr id="5" name="Straight Connector 4"/>
          <p:cNvSpPr/>
          <p:nvPr/>
        </p:nvSpPr>
        <p:spPr>
          <a:xfrm>
            <a:off x="6858000" y="2057400"/>
            <a:ext cx="0" cy="170496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545413" y="1800000"/>
            <a:ext cx="3412107" cy="1866391"/>
            <a:chOff x="5545413" y="1800000"/>
            <a:chExt cx="3412107" cy="1866391"/>
          </a:xfrm>
        </p:grpSpPr>
        <p:sp>
          <p:nvSpPr>
            <p:cNvPr id="7" name="Freeform 6"/>
            <p:cNvSpPr/>
            <p:nvPr/>
          </p:nvSpPr>
          <p:spPr>
            <a:xfrm>
              <a:off x="5791320" y="1800000"/>
              <a:ext cx="2997000" cy="4597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</a:defRPr>
              </a:pPr>
              <a:r>
                <a:rPr lang="en-US" sz="24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Utopia" pitchFamily="34"/>
                  <a:ea typeface="Gothic" pitchFamily="2"/>
                  <a:cs typeface="Lucidasans" pitchFamily="2"/>
                </a:rPr>
                <a:t>Difficult to measure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5791320" y="2772720"/>
              <a:ext cx="3166200" cy="4597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</a:defRPr>
              </a:pPr>
              <a:r>
                <a:rPr lang="en-US" sz="2400" b="0" i="0" u="none" strike="noStrike" baseline="0" dirty="0">
                  <a:ln>
                    <a:noFill/>
                  </a:ln>
                  <a:solidFill>
                    <a:srgbClr val="000000"/>
                  </a:solidFill>
                  <a:latin typeface="Utopia" pitchFamily="34"/>
                  <a:ea typeface="Gothic" pitchFamily="2"/>
                  <a:cs typeface="Lucidasans" pitchFamily="2"/>
                </a:rPr>
                <a:t>Trivial for computers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5545413" y="1932118"/>
              <a:ext cx="208439" cy="805847"/>
            </a:xfrm>
            <a:custGeom>
              <a:avLst>
                <a:gd name="f0" fmla="val 1800"/>
                <a:gd name="f1" fmla="val 1080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-2147483647"/>
                <a:gd name="f10" fmla="val 2147483647"/>
                <a:gd name="f11" fmla="val 5400"/>
                <a:gd name="f12" fmla="val 10800"/>
                <a:gd name="f13" fmla="val 16200"/>
                <a:gd name="f14" fmla="+- 0 0 0"/>
                <a:gd name="f15" fmla="*/ f5 1 21600"/>
                <a:gd name="f16" fmla="*/ f6 1 21600"/>
                <a:gd name="f17" fmla="pin 0 f0 5400"/>
                <a:gd name="f18" fmla="pin 0 f1 21600"/>
                <a:gd name="f19" fmla="*/ f14 f2 1"/>
                <a:gd name="f20" fmla="*/ f17 1 2"/>
                <a:gd name="f21" fmla="val f17"/>
                <a:gd name="f22" fmla="val f18"/>
                <a:gd name="f23" fmla="+- 21600 0 f17"/>
                <a:gd name="f24" fmla="*/ f17 10000 1"/>
                <a:gd name="f25" fmla="*/ 10800 f15 1"/>
                <a:gd name="f26" fmla="*/ f17 f16 1"/>
                <a:gd name="f27" fmla="*/ f8 f15 1"/>
                <a:gd name="f28" fmla="*/ f18 f16 1"/>
                <a:gd name="f29" fmla="*/ 0 f15 1"/>
                <a:gd name="f30" fmla="*/ 7800 f15 1"/>
                <a:gd name="f31" fmla="*/ 0 f16 1"/>
                <a:gd name="f32" fmla="*/ f19 1 f4"/>
                <a:gd name="f33" fmla="*/ 21600 f16 1"/>
                <a:gd name="f34" fmla="*/ 21600 f15 1"/>
                <a:gd name="f35" fmla="*/ 10800 f16 1"/>
                <a:gd name="f36" fmla="+- f22 0 f17"/>
                <a:gd name="f37" fmla="+- f22 0 f20"/>
                <a:gd name="f38" fmla="+- f22 f20 0"/>
                <a:gd name="f39" fmla="+- f22 f17 0"/>
                <a:gd name="f40" fmla="+- 21600 0 f20"/>
                <a:gd name="f41" fmla="*/ f24 1 31953"/>
                <a:gd name="f42" fmla="+- f32 0 f3"/>
                <a:gd name="f43" fmla="+- 21600 0 f41"/>
                <a:gd name="f44" fmla="*/ f41 f16 1"/>
                <a:gd name="f45" fmla="*/ f43 f16 1"/>
              </a:gdLst>
              <a:ahLst>
                <a:ahXY gdRefY="f0" minY="f7" maxY="f11">
                  <a:pos x="f25" y="f26"/>
                </a:ahXY>
                <a:ahXY gdRefY="f1" minY="f7" maxY="f8">
                  <a:pos x="f27" y="f2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29" y="f31"/>
                </a:cxn>
                <a:cxn ang="f42">
                  <a:pos x="f29" y="f33"/>
                </a:cxn>
                <a:cxn ang="f42">
                  <a:pos x="f34" y="f35"/>
                </a:cxn>
              </a:cxnLst>
              <a:rect l="f29" t="f44" r="f30" b="f45"/>
              <a:pathLst>
                <a:path w="21600" h="21600">
                  <a:moveTo>
                    <a:pt x="f7" y="f7"/>
                  </a:moveTo>
                  <a:cubicBezTo>
                    <a:pt x="f11" y="f7"/>
                    <a:pt x="f12" y="f20"/>
                    <a:pt x="f12" y="f21"/>
                  </a:cubicBezTo>
                  <a:lnTo>
                    <a:pt x="f12" y="f36"/>
                  </a:lnTo>
                  <a:cubicBezTo>
                    <a:pt x="f12" y="f37"/>
                    <a:pt x="f13" y="f22"/>
                    <a:pt x="f8" y="f22"/>
                  </a:cubicBezTo>
                  <a:cubicBezTo>
                    <a:pt x="f13" y="f22"/>
                    <a:pt x="f12" y="f38"/>
                    <a:pt x="f12" y="f39"/>
                  </a:cubicBezTo>
                  <a:lnTo>
                    <a:pt x="f12" y="f23"/>
                  </a:lnTo>
                  <a:cubicBezTo>
                    <a:pt x="f12" y="f40"/>
                    <a:pt x="f11" y="f8"/>
                    <a:pt x="f7" y="f8"/>
                  </a:cubicBezTo>
                </a:path>
              </a:pathLst>
            </a:custGeom>
            <a:noFill/>
            <a:ln w="936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5562720" y="2811030"/>
              <a:ext cx="152280" cy="855361"/>
            </a:xfrm>
            <a:custGeom>
              <a:avLst>
                <a:gd name="f0" fmla="val 1800"/>
                <a:gd name="f1" fmla="val 1080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-2147483647"/>
                <a:gd name="f10" fmla="val 2147483647"/>
                <a:gd name="f11" fmla="val 5400"/>
                <a:gd name="f12" fmla="val 10800"/>
                <a:gd name="f13" fmla="val 16200"/>
                <a:gd name="f14" fmla="+- 0 0 0"/>
                <a:gd name="f15" fmla="*/ f5 1 21600"/>
                <a:gd name="f16" fmla="*/ f6 1 21600"/>
                <a:gd name="f17" fmla="pin 0 f0 5400"/>
                <a:gd name="f18" fmla="pin 0 f1 21600"/>
                <a:gd name="f19" fmla="*/ f14 f2 1"/>
                <a:gd name="f20" fmla="*/ f17 1 2"/>
                <a:gd name="f21" fmla="val f17"/>
                <a:gd name="f22" fmla="val f18"/>
                <a:gd name="f23" fmla="+- 21600 0 f17"/>
                <a:gd name="f24" fmla="*/ f17 10000 1"/>
                <a:gd name="f25" fmla="*/ 10800 f15 1"/>
                <a:gd name="f26" fmla="*/ f17 f16 1"/>
                <a:gd name="f27" fmla="*/ f8 f15 1"/>
                <a:gd name="f28" fmla="*/ f18 f16 1"/>
                <a:gd name="f29" fmla="*/ 0 f15 1"/>
                <a:gd name="f30" fmla="*/ 7800 f15 1"/>
                <a:gd name="f31" fmla="*/ 0 f16 1"/>
                <a:gd name="f32" fmla="*/ f19 1 f4"/>
                <a:gd name="f33" fmla="*/ 21600 f16 1"/>
                <a:gd name="f34" fmla="*/ 21600 f15 1"/>
                <a:gd name="f35" fmla="*/ 10800 f16 1"/>
                <a:gd name="f36" fmla="+- f22 0 f17"/>
                <a:gd name="f37" fmla="+- f22 0 f20"/>
                <a:gd name="f38" fmla="+- f22 f20 0"/>
                <a:gd name="f39" fmla="+- f22 f17 0"/>
                <a:gd name="f40" fmla="+- 21600 0 f20"/>
                <a:gd name="f41" fmla="*/ f24 1 31953"/>
                <a:gd name="f42" fmla="+- f32 0 f3"/>
                <a:gd name="f43" fmla="+- 21600 0 f41"/>
                <a:gd name="f44" fmla="*/ f41 f16 1"/>
                <a:gd name="f45" fmla="*/ f43 f16 1"/>
              </a:gdLst>
              <a:ahLst>
                <a:ahXY gdRefY="f0" minY="f7" maxY="f11">
                  <a:pos x="f25" y="f26"/>
                </a:ahXY>
                <a:ahXY gdRefY="f1" minY="f7" maxY="f8">
                  <a:pos x="f27" y="f2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29" y="f31"/>
                </a:cxn>
                <a:cxn ang="f42">
                  <a:pos x="f29" y="f33"/>
                </a:cxn>
                <a:cxn ang="f42">
                  <a:pos x="f34" y="f35"/>
                </a:cxn>
              </a:cxnLst>
              <a:rect l="f29" t="f44" r="f30" b="f45"/>
              <a:pathLst>
                <a:path w="21600" h="21600">
                  <a:moveTo>
                    <a:pt x="f7" y="f7"/>
                  </a:moveTo>
                  <a:cubicBezTo>
                    <a:pt x="f11" y="f7"/>
                    <a:pt x="f12" y="f20"/>
                    <a:pt x="f12" y="f21"/>
                  </a:cubicBezTo>
                  <a:lnTo>
                    <a:pt x="f12" y="f36"/>
                  </a:lnTo>
                  <a:cubicBezTo>
                    <a:pt x="f12" y="f37"/>
                    <a:pt x="f13" y="f22"/>
                    <a:pt x="f8" y="f22"/>
                  </a:cubicBezTo>
                  <a:cubicBezTo>
                    <a:pt x="f13" y="f22"/>
                    <a:pt x="f12" y="f38"/>
                    <a:pt x="f12" y="f39"/>
                  </a:cubicBezTo>
                  <a:lnTo>
                    <a:pt x="f12" y="f23"/>
                  </a:lnTo>
                  <a:cubicBezTo>
                    <a:pt x="f12" y="f40"/>
                    <a:pt x="f11" y="f8"/>
                    <a:pt x="f7" y="f8"/>
                  </a:cubicBezTo>
                </a:path>
              </a:pathLst>
            </a:custGeom>
            <a:noFill/>
            <a:ln w="936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sp>
        <p:nvSpPr>
          <p:cNvPr id="11" name="Straight Connector 10"/>
          <p:cNvSpPr/>
          <p:nvPr/>
        </p:nvSpPr>
        <p:spPr>
          <a:xfrm>
            <a:off x="1447919" y="4495680"/>
            <a:ext cx="4343401" cy="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2" name="Straight Connector 11"/>
          <p:cNvSpPr/>
          <p:nvPr/>
        </p:nvSpPr>
        <p:spPr>
          <a:xfrm>
            <a:off x="1447919" y="5319720"/>
            <a:ext cx="4343401" cy="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3" name="Straight Connector 12"/>
          <p:cNvSpPr/>
          <p:nvPr/>
        </p:nvSpPr>
        <p:spPr>
          <a:xfrm>
            <a:off x="1447919" y="4495680"/>
            <a:ext cx="0" cy="82404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4" name="Straight Connector 13"/>
          <p:cNvSpPr/>
          <p:nvPr/>
        </p:nvSpPr>
        <p:spPr>
          <a:xfrm>
            <a:off x="5791320" y="4495680"/>
            <a:ext cx="0" cy="82404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60000" y="3886200"/>
            <a:ext cx="6660000" cy="1433520"/>
            <a:chOff x="360000" y="3886200"/>
            <a:chExt cx="6660000" cy="1433520"/>
          </a:xfrm>
        </p:grpSpPr>
        <p:sp>
          <p:nvSpPr>
            <p:cNvPr id="16" name="Freeform 15"/>
            <p:cNvSpPr/>
            <p:nvPr/>
          </p:nvSpPr>
          <p:spPr>
            <a:xfrm>
              <a:off x="856079" y="4495680"/>
              <a:ext cx="4038479" cy="824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</a:defRPr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Utopia" pitchFamily="34"/>
                  <a:ea typeface="Gothic" pitchFamily="2"/>
                  <a:cs typeface="Lucidasans" pitchFamily="2"/>
                </a:rPr>
                <a:t>Things learn when they change their behavior in a way that makes them perform better in the future.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360000" y="3886200"/>
              <a:ext cx="6660000" cy="6094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360" tIns="44280" rIns="90360" bIns="44280" anchor="t" anchorCtr="0" compatLnSpc="0">
              <a:noAutofit/>
            </a:bodyPr>
            <a:lstStyle/>
            <a:p>
              <a:pPr marL="457200" marR="0" lvl="0" indent="-457200" algn="l" rtl="0" hangingPunct="0">
                <a:lnSpc>
                  <a:spcPct val="90000"/>
                </a:lnSpc>
                <a:spcBef>
                  <a:spcPts val="697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</a:defRPr>
              </a:pPr>
              <a:r>
                <a:rPr lang="en-US" sz="2800" b="0" i="0" u="none" strike="noStrike" baseline="0" dirty="0">
                  <a:ln>
                    <a:noFill/>
                  </a:ln>
                  <a:solidFill>
                    <a:srgbClr val="000000"/>
                  </a:solidFill>
                  <a:latin typeface="Utopia" pitchFamily="34"/>
                  <a:ea typeface="Gothic" pitchFamily="2"/>
                  <a:cs typeface="Lucidasans" pitchFamily="2"/>
                </a:rPr>
                <a:t>Operational definition: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60000" y="4495680"/>
            <a:ext cx="8351280" cy="1752840"/>
            <a:chOff x="360000" y="4495680"/>
            <a:chExt cx="8351280" cy="1752840"/>
          </a:xfrm>
        </p:grpSpPr>
        <p:sp>
          <p:nvSpPr>
            <p:cNvPr id="19" name="Freeform 18"/>
            <p:cNvSpPr/>
            <p:nvPr/>
          </p:nvSpPr>
          <p:spPr>
            <a:xfrm>
              <a:off x="5334120" y="4557600"/>
              <a:ext cx="162720" cy="381240"/>
            </a:xfrm>
            <a:custGeom>
              <a:avLst>
                <a:gd name="f0" fmla="val 1800"/>
                <a:gd name="f1" fmla="val 1080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-2147483647"/>
                <a:gd name="f10" fmla="val 2147483647"/>
                <a:gd name="f11" fmla="val 5400"/>
                <a:gd name="f12" fmla="val 10800"/>
                <a:gd name="f13" fmla="val 16200"/>
                <a:gd name="f14" fmla="+- 0 0 0"/>
                <a:gd name="f15" fmla="*/ f5 1 21600"/>
                <a:gd name="f16" fmla="*/ f6 1 21600"/>
                <a:gd name="f17" fmla="pin 0 f0 5400"/>
                <a:gd name="f18" fmla="pin 0 f1 21600"/>
                <a:gd name="f19" fmla="*/ f14 f2 1"/>
                <a:gd name="f20" fmla="*/ f17 1 2"/>
                <a:gd name="f21" fmla="val f17"/>
                <a:gd name="f22" fmla="val f18"/>
                <a:gd name="f23" fmla="+- 21600 0 f17"/>
                <a:gd name="f24" fmla="*/ f17 10000 1"/>
                <a:gd name="f25" fmla="*/ 10800 f15 1"/>
                <a:gd name="f26" fmla="*/ f17 f16 1"/>
                <a:gd name="f27" fmla="*/ f8 f15 1"/>
                <a:gd name="f28" fmla="*/ f18 f16 1"/>
                <a:gd name="f29" fmla="*/ 0 f15 1"/>
                <a:gd name="f30" fmla="*/ 7800 f15 1"/>
                <a:gd name="f31" fmla="*/ 0 f16 1"/>
                <a:gd name="f32" fmla="*/ f19 1 f4"/>
                <a:gd name="f33" fmla="*/ 21600 f16 1"/>
                <a:gd name="f34" fmla="*/ 21600 f15 1"/>
                <a:gd name="f35" fmla="*/ 10800 f16 1"/>
                <a:gd name="f36" fmla="+- f22 0 f17"/>
                <a:gd name="f37" fmla="+- f22 0 f20"/>
                <a:gd name="f38" fmla="+- f22 f20 0"/>
                <a:gd name="f39" fmla="+- f22 f17 0"/>
                <a:gd name="f40" fmla="+- 21600 0 f20"/>
                <a:gd name="f41" fmla="*/ f24 1 31953"/>
                <a:gd name="f42" fmla="+- f32 0 f3"/>
                <a:gd name="f43" fmla="+- 21600 0 f41"/>
                <a:gd name="f44" fmla="*/ f41 f16 1"/>
                <a:gd name="f45" fmla="*/ f43 f16 1"/>
              </a:gdLst>
              <a:ahLst>
                <a:ahXY gdRefY="f0" minY="f7" maxY="f11">
                  <a:pos x="f25" y="f26"/>
                </a:ahXY>
                <a:ahXY gdRefY="f1" minY="f7" maxY="f8">
                  <a:pos x="f27" y="f2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29" y="f31"/>
                </a:cxn>
                <a:cxn ang="f42">
                  <a:pos x="f29" y="f33"/>
                </a:cxn>
                <a:cxn ang="f42">
                  <a:pos x="f34" y="f35"/>
                </a:cxn>
              </a:cxnLst>
              <a:rect l="f29" t="f44" r="f30" b="f45"/>
              <a:pathLst>
                <a:path w="21600" h="21600">
                  <a:moveTo>
                    <a:pt x="f7" y="f7"/>
                  </a:moveTo>
                  <a:cubicBezTo>
                    <a:pt x="f11" y="f7"/>
                    <a:pt x="f12" y="f20"/>
                    <a:pt x="f12" y="f21"/>
                  </a:cubicBezTo>
                  <a:lnTo>
                    <a:pt x="f12" y="f36"/>
                  </a:lnTo>
                  <a:cubicBezTo>
                    <a:pt x="f12" y="f37"/>
                    <a:pt x="f13" y="f22"/>
                    <a:pt x="f8" y="f22"/>
                  </a:cubicBezTo>
                  <a:cubicBezTo>
                    <a:pt x="f13" y="f22"/>
                    <a:pt x="f12" y="f38"/>
                    <a:pt x="f12" y="f39"/>
                  </a:cubicBezTo>
                  <a:lnTo>
                    <a:pt x="f12" y="f23"/>
                  </a:lnTo>
                  <a:cubicBezTo>
                    <a:pt x="f12" y="f40"/>
                    <a:pt x="f11" y="f8"/>
                    <a:pt x="f7" y="f8"/>
                  </a:cubicBezTo>
                </a:path>
              </a:pathLst>
            </a:custGeom>
            <a:noFill/>
            <a:ln w="936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5578560" y="4495680"/>
              <a:ext cx="3132720" cy="4597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</a:defRPr>
              </a:pPr>
              <a:r>
                <a:rPr lang="en-US" sz="24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Utopia" pitchFamily="34"/>
                  <a:ea typeface="Gothic" pitchFamily="2"/>
                  <a:cs typeface="Lucidasans" pitchFamily="2"/>
                </a:rPr>
                <a:t>Does a slipper learn?</a:t>
              </a:r>
            </a:p>
          </p:txBody>
        </p:sp>
        <p:sp>
          <p:nvSpPr>
            <p:cNvPr id="21" name="Freeform 20"/>
            <p:cNvSpPr/>
            <p:nvPr/>
          </p:nvSpPr>
          <p:spPr>
            <a:xfrm>
              <a:off x="360000" y="5791320"/>
              <a:ext cx="7338960" cy="457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360" tIns="44280" rIns="90360" bIns="44280" anchor="t" anchorCtr="0" compatLnSpc="0">
              <a:noAutofit/>
            </a:bodyPr>
            <a:lstStyle/>
            <a:p>
              <a:pPr marL="457200" marR="0" lvl="0" indent="-457200" algn="l" rtl="0" hangingPunct="0">
                <a:lnSpc>
                  <a:spcPct val="90000"/>
                </a:lnSpc>
                <a:spcBef>
                  <a:spcPts val="697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</a:defRPr>
              </a:pPr>
              <a:r>
                <a:rPr lang="en-US" sz="2800" b="0" i="0" u="none" strike="noStrike" baseline="0" dirty="0">
                  <a:ln>
                    <a:noFill/>
                  </a:ln>
                  <a:solidFill>
                    <a:srgbClr val="000000"/>
                  </a:solidFill>
                  <a:latin typeface="Utopia" pitchFamily="34"/>
                  <a:ea typeface="Gothic" pitchFamily="2"/>
                  <a:cs typeface="Lucidasans" pitchFamily="2"/>
                </a:rPr>
                <a:t>Does learning imply intention?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Data mi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846BD5A-41BA-475D-B419-A0365EAFAE94}" type="slidenum">
              <a:t>7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Data mining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079500"/>
            <a:ext cx="8515350" cy="4220299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NZ" sz="2800" dirty="0" smtClean="0"/>
              <a:t>Finding patterns in data that provide insight or enable fast and accurate decision making</a:t>
            </a:r>
          </a:p>
          <a:p>
            <a:pPr lvl="0">
              <a:spcBef>
                <a:spcPts val="697"/>
              </a:spcBef>
            </a:pPr>
            <a:r>
              <a:rPr lang="en-US" sz="2800" dirty="0" smtClean="0"/>
              <a:t>Strong, accurate patterns are needed to make decisions</a:t>
            </a:r>
            <a:endParaRPr lang="en-US" sz="2800" dirty="0"/>
          </a:p>
          <a:p>
            <a:pPr lvl="1">
              <a:spcBef>
                <a:spcPts val="598"/>
              </a:spcBef>
            </a:pPr>
            <a:r>
              <a:rPr lang="en-US" sz="2400" dirty="0"/>
              <a:t>Problem 1: most patterns are not interesting</a:t>
            </a:r>
          </a:p>
          <a:p>
            <a:pPr lvl="1">
              <a:spcBef>
                <a:spcPts val="598"/>
              </a:spcBef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19" algn="l"/>
                <a:tab pos="7200720" algn="l"/>
                <a:tab pos="8115119" algn="l"/>
                <a:tab pos="9029519" algn="l"/>
              </a:tabLst>
            </a:pPr>
            <a:r>
              <a:rPr lang="en-US" sz="2400" dirty="0"/>
              <a:t>Problem 2: patterns may be inexact (or spurious)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Problem 3: data may be garbled or </a:t>
            </a:r>
            <a:r>
              <a:rPr lang="en-US" sz="2400" dirty="0" smtClean="0"/>
              <a:t>missing</a:t>
            </a:r>
          </a:p>
          <a:p>
            <a:pPr>
              <a:spcBef>
                <a:spcPts val="598"/>
              </a:spcBef>
            </a:pPr>
            <a:r>
              <a:rPr lang="en-US" sz="2700" dirty="0" smtClean="0"/>
              <a:t>Machine learning techniques identify patterns in data and provide many tools for data mining</a:t>
            </a:r>
          </a:p>
          <a:p>
            <a:pPr>
              <a:spcBef>
                <a:spcPts val="598"/>
              </a:spcBef>
            </a:pPr>
            <a:r>
              <a:rPr lang="en-US" sz="2700" dirty="0" smtClean="0"/>
              <a:t>Of primary interest are machine learning techniques that provide structural descriptions</a:t>
            </a:r>
            <a:endParaRPr lang="en-US" sz="27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he weather pro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ACDF5C3-231B-4B7F-913B-136F9BDBE801}" type="slidenum">
              <a:t>8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The weather problem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079500"/>
            <a:ext cx="8229600" cy="5580063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/>
            <a:r>
              <a:rPr lang="en-US"/>
              <a:t>Conditions for playing a certain game</a:t>
            </a:r>
          </a:p>
        </p:txBody>
      </p:sp>
      <p:sp>
        <p:nvSpPr>
          <p:cNvPr id="4" name="Rectangle 3"/>
          <p:cNvSpPr/>
          <p:nvPr/>
        </p:nvSpPr>
        <p:spPr>
          <a:xfrm>
            <a:off x="6935759" y="3474720"/>
            <a:ext cx="1524240" cy="33480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5759" y="3474720"/>
            <a:ext cx="1524240" cy="33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6" name="Rectangle 5"/>
          <p:cNvSpPr/>
          <p:nvPr/>
        </p:nvSpPr>
        <p:spPr>
          <a:xfrm>
            <a:off x="5487839" y="3474720"/>
            <a:ext cx="1447560" cy="33480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7839" y="3474720"/>
            <a:ext cx="1447560" cy="33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8" name="Rectangle 7"/>
          <p:cNvSpPr/>
          <p:nvPr/>
        </p:nvSpPr>
        <p:spPr>
          <a:xfrm>
            <a:off x="3887640" y="3474720"/>
            <a:ext cx="1600200" cy="33480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7640" y="3474720"/>
            <a:ext cx="1600200" cy="33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63760" y="3474720"/>
            <a:ext cx="1524240" cy="33480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3760" y="3474720"/>
            <a:ext cx="1524240" cy="33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39519" y="3474720"/>
            <a:ext cx="1523880" cy="33480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9519" y="3474720"/>
            <a:ext cx="1523880" cy="33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35759" y="3139199"/>
            <a:ext cx="1524240" cy="33516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35759" y="3139199"/>
            <a:ext cx="1524240" cy="335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Yes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487839" y="3139199"/>
            <a:ext cx="1447560" cy="33516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87839" y="3139199"/>
            <a:ext cx="1447560" cy="335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False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87640" y="3139199"/>
            <a:ext cx="1600200" cy="33516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87640" y="3139199"/>
            <a:ext cx="1600200" cy="335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Normal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363760" y="3139199"/>
            <a:ext cx="1524240" cy="33516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63760" y="3139199"/>
            <a:ext cx="1524240" cy="335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Mild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39519" y="3139199"/>
            <a:ext cx="1523880" cy="33516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9519" y="3139199"/>
            <a:ext cx="1523880" cy="335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Rainy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935759" y="2804760"/>
            <a:ext cx="1524240" cy="33480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35759" y="2804760"/>
            <a:ext cx="1524240" cy="33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Yes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487839" y="2804760"/>
            <a:ext cx="1447560" cy="33480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87839" y="2804760"/>
            <a:ext cx="1447560" cy="33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False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887640" y="2804760"/>
            <a:ext cx="1600200" cy="33480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87640" y="2804760"/>
            <a:ext cx="1600200" cy="33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High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363760" y="2804760"/>
            <a:ext cx="1524240" cy="33480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63760" y="2804760"/>
            <a:ext cx="1524240" cy="33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Hot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39519" y="2804760"/>
            <a:ext cx="1523880" cy="33480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9519" y="2804760"/>
            <a:ext cx="1523880" cy="33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Overcast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935759" y="2469960"/>
            <a:ext cx="1524240" cy="33480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35759" y="2469960"/>
            <a:ext cx="1524240" cy="33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No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487839" y="2469960"/>
            <a:ext cx="1447560" cy="33480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87839" y="2469960"/>
            <a:ext cx="1447560" cy="33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True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887640" y="2469960"/>
            <a:ext cx="1600200" cy="33480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87640" y="2469960"/>
            <a:ext cx="1600200" cy="33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High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363760" y="2469960"/>
            <a:ext cx="1524240" cy="33480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363760" y="2469960"/>
            <a:ext cx="1524240" cy="33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Hot</a:t>
            </a:r>
          </a:p>
        </p:txBody>
      </p:sp>
      <p:sp>
        <p:nvSpPr>
          <p:cNvPr id="42" name="Rectangle 41"/>
          <p:cNvSpPr/>
          <p:nvPr/>
        </p:nvSpPr>
        <p:spPr>
          <a:xfrm>
            <a:off x="839519" y="2469960"/>
            <a:ext cx="1523880" cy="33480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39519" y="2469960"/>
            <a:ext cx="1523880" cy="33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Sunny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935759" y="2134440"/>
            <a:ext cx="1524240" cy="33516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935759" y="2134440"/>
            <a:ext cx="1524240" cy="335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No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487839" y="2134440"/>
            <a:ext cx="1447560" cy="33516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487839" y="2134440"/>
            <a:ext cx="1447560" cy="335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False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887640" y="2134440"/>
            <a:ext cx="1600200" cy="33516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887640" y="2134440"/>
            <a:ext cx="1600200" cy="335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High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363760" y="2134440"/>
            <a:ext cx="1524240" cy="33516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363760" y="2134440"/>
            <a:ext cx="1524240" cy="335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Hot</a:t>
            </a:r>
          </a:p>
        </p:txBody>
      </p:sp>
      <p:sp>
        <p:nvSpPr>
          <p:cNvPr id="52" name="Rectangle 51"/>
          <p:cNvSpPr/>
          <p:nvPr/>
        </p:nvSpPr>
        <p:spPr>
          <a:xfrm>
            <a:off x="839519" y="2134440"/>
            <a:ext cx="1523880" cy="33516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39519" y="2134440"/>
            <a:ext cx="1523880" cy="335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Sunny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935759" y="1800000"/>
            <a:ext cx="1524240" cy="33480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935759" y="1800000"/>
            <a:ext cx="1524240" cy="33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Play</a:t>
            </a:r>
          </a:p>
        </p:txBody>
      </p:sp>
      <p:sp>
        <p:nvSpPr>
          <p:cNvPr id="56" name="Rectangle 55"/>
          <p:cNvSpPr/>
          <p:nvPr/>
        </p:nvSpPr>
        <p:spPr>
          <a:xfrm>
            <a:off x="5487839" y="1800000"/>
            <a:ext cx="1447560" cy="33480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487839" y="1800000"/>
            <a:ext cx="1447560" cy="33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Windy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887640" y="1800000"/>
            <a:ext cx="1600200" cy="33480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887640" y="1800000"/>
            <a:ext cx="1600200" cy="33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Humidity</a:t>
            </a:r>
          </a:p>
        </p:txBody>
      </p:sp>
      <p:sp>
        <p:nvSpPr>
          <p:cNvPr id="60" name="Rectangle 59"/>
          <p:cNvSpPr/>
          <p:nvPr/>
        </p:nvSpPr>
        <p:spPr>
          <a:xfrm>
            <a:off x="2363760" y="1800000"/>
            <a:ext cx="1524240" cy="33480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363760" y="1800000"/>
            <a:ext cx="1524240" cy="33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Temperature</a:t>
            </a:r>
          </a:p>
        </p:txBody>
      </p:sp>
      <p:sp>
        <p:nvSpPr>
          <p:cNvPr id="62" name="Rectangle 61"/>
          <p:cNvSpPr/>
          <p:nvPr/>
        </p:nvSpPr>
        <p:spPr>
          <a:xfrm>
            <a:off x="839519" y="1800000"/>
            <a:ext cx="1523880" cy="33480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39519" y="1800000"/>
            <a:ext cx="1523880" cy="33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Outlook</a:t>
            </a:r>
          </a:p>
        </p:txBody>
      </p:sp>
      <p:sp>
        <p:nvSpPr>
          <p:cNvPr id="64" name="Straight Connector 63"/>
          <p:cNvSpPr/>
          <p:nvPr/>
        </p:nvSpPr>
        <p:spPr>
          <a:xfrm>
            <a:off x="839879" y="3809520"/>
            <a:ext cx="7620121" cy="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65" name="Straight Connector 64"/>
          <p:cNvSpPr/>
          <p:nvPr/>
        </p:nvSpPr>
        <p:spPr>
          <a:xfrm>
            <a:off x="839879" y="1800000"/>
            <a:ext cx="0" cy="200952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66" name="Straight Connector 65"/>
          <p:cNvSpPr/>
          <p:nvPr/>
        </p:nvSpPr>
        <p:spPr>
          <a:xfrm>
            <a:off x="8460000" y="1800000"/>
            <a:ext cx="0" cy="200952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67" name="Straight Connector 66"/>
          <p:cNvSpPr/>
          <p:nvPr/>
        </p:nvSpPr>
        <p:spPr>
          <a:xfrm>
            <a:off x="839879" y="2134800"/>
            <a:ext cx="7620121" cy="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68" name="Straight Connector 67"/>
          <p:cNvSpPr/>
          <p:nvPr/>
        </p:nvSpPr>
        <p:spPr>
          <a:xfrm>
            <a:off x="839879" y="1800000"/>
            <a:ext cx="7620121" cy="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839879" y="4254120"/>
            <a:ext cx="7620121" cy="1685880"/>
            <a:chOff x="839879" y="4254120"/>
            <a:chExt cx="7620121" cy="1685880"/>
          </a:xfrm>
        </p:grpSpPr>
        <p:sp>
          <p:nvSpPr>
            <p:cNvPr id="70" name="Freeform 69"/>
            <p:cNvSpPr/>
            <p:nvPr/>
          </p:nvSpPr>
          <p:spPr>
            <a:xfrm>
              <a:off x="839879" y="4254120"/>
              <a:ext cx="7620120" cy="168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outlook = sunny and humidity = high then play = no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outlook = rainy and windy = true then play = no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outlook = overcast then play = yes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humidity = normal then play = yes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none of the above then play = yes</a:t>
              </a:r>
            </a:p>
          </p:txBody>
        </p:sp>
        <p:sp>
          <p:nvSpPr>
            <p:cNvPr id="71" name="Straight Connector 70"/>
            <p:cNvSpPr/>
            <p:nvPr/>
          </p:nvSpPr>
          <p:spPr>
            <a:xfrm>
              <a:off x="839879" y="4254120"/>
              <a:ext cx="7620121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2" name="Straight Connector 71"/>
            <p:cNvSpPr/>
            <p:nvPr/>
          </p:nvSpPr>
          <p:spPr>
            <a:xfrm>
              <a:off x="839879" y="5940000"/>
              <a:ext cx="7620121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3" name="Straight Connector 72"/>
            <p:cNvSpPr/>
            <p:nvPr/>
          </p:nvSpPr>
          <p:spPr>
            <a:xfrm>
              <a:off x="839879" y="4254120"/>
              <a:ext cx="0" cy="168588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4" name="Straight Connector 73"/>
            <p:cNvSpPr/>
            <p:nvPr/>
          </p:nvSpPr>
          <p:spPr>
            <a:xfrm>
              <a:off x="8460000" y="4254120"/>
              <a:ext cx="0" cy="168588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lassification vs. association r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CE9C7E9-D292-4A3D-A002-0AB7D2286780}" type="slidenum">
              <a:t>9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260000" y="121663"/>
            <a:ext cx="7448550" cy="900112"/>
          </a:xfrm>
        </p:spPr>
        <p:txBody>
          <a:bodyPr wrap="square" lIns="90360" tIns="44280" rIns="90360" bIns="44280" anchor="t" anchorCtr="0">
            <a:normAutofit/>
          </a:bodyPr>
          <a:lstStyle/>
          <a:p>
            <a:pPr lvl="0"/>
            <a:r>
              <a:rPr lang="en-US" sz="3600" dirty="0"/>
              <a:t>Classification vs. association rules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11163" y="1079500"/>
            <a:ext cx="8732837" cy="5668963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499"/>
              </a:spcBef>
            </a:pPr>
            <a:r>
              <a:rPr lang="en-US" sz="2800"/>
              <a:t>Classification rule:</a:t>
            </a:r>
            <a:br>
              <a:rPr lang="en-US" sz="2800"/>
            </a:br>
            <a:r>
              <a:rPr lang="en-US" sz="2000"/>
              <a:t>predicts value of a given attribute (the classification of an example)</a:t>
            </a:r>
          </a:p>
          <a:p>
            <a:pPr marL="259200" lvl="0" indent="-259200">
              <a:spcBef>
                <a:spcPts val="697"/>
              </a:spcBef>
              <a:buNone/>
              <a:tabLst>
                <a:tab pos="716400" algn="l"/>
                <a:tab pos="1630799" algn="l"/>
                <a:tab pos="2545200" algn="l"/>
                <a:tab pos="3459600" algn="l"/>
                <a:tab pos="4374000" algn="l"/>
                <a:tab pos="5288400" algn="l"/>
                <a:tab pos="6202800" algn="l"/>
                <a:tab pos="7117200" algn="l"/>
                <a:tab pos="8031600" algn="l"/>
                <a:tab pos="8946000" algn="l"/>
                <a:tab pos="9860400" algn="l"/>
              </a:tabLst>
            </a:pPr>
            <a:endParaRPr lang="en-US" sz="2800"/>
          </a:p>
          <a:p>
            <a:pPr marL="259200" lvl="0" indent="-259200">
              <a:spcBef>
                <a:spcPts val="697"/>
              </a:spcBef>
              <a:buNone/>
              <a:tabLst>
                <a:tab pos="716400" algn="l"/>
                <a:tab pos="1630799" algn="l"/>
                <a:tab pos="2545200" algn="l"/>
                <a:tab pos="3459600" algn="l"/>
                <a:tab pos="4374000" algn="l"/>
                <a:tab pos="5288400" algn="l"/>
                <a:tab pos="6202800" algn="l"/>
                <a:tab pos="7117200" algn="l"/>
                <a:tab pos="8031600" algn="l"/>
                <a:tab pos="8946000" algn="l"/>
                <a:tab pos="9860400" algn="l"/>
              </a:tabLst>
            </a:pPr>
            <a:endParaRPr lang="en-US" sz="2800"/>
          </a:p>
          <a:p>
            <a:pPr lvl="0">
              <a:spcBef>
                <a:spcPts val="499"/>
              </a:spcBef>
            </a:pPr>
            <a:r>
              <a:rPr lang="en-US" sz="2800"/>
              <a:t>Association rule:</a:t>
            </a:r>
            <a:br>
              <a:rPr lang="en-US" sz="2800"/>
            </a:br>
            <a:r>
              <a:rPr lang="en-US" sz="2000"/>
              <a:t>predicts value of arbitrary attribute (or combination)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260000" y="2060280"/>
            <a:ext cx="6248520" cy="639720"/>
            <a:chOff x="1260000" y="2060280"/>
            <a:chExt cx="6248520" cy="639720"/>
          </a:xfrm>
        </p:grpSpPr>
        <p:sp>
          <p:nvSpPr>
            <p:cNvPr id="5" name="Freeform 4"/>
            <p:cNvSpPr/>
            <p:nvPr/>
          </p:nvSpPr>
          <p:spPr>
            <a:xfrm>
              <a:off x="1260000" y="2060280"/>
              <a:ext cx="6248520" cy="639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outlook = sunny and humidity = high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then play = no</a:t>
              </a:r>
            </a:p>
          </p:txBody>
        </p:sp>
        <p:sp>
          <p:nvSpPr>
            <p:cNvPr id="6" name="Straight Connector 5"/>
            <p:cNvSpPr/>
            <p:nvPr/>
          </p:nvSpPr>
          <p:spPr>
            <a:xfrm>
              <a:off x="1260000" y="2060280"/>
              <a:ext cx="624852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1260000" y="2700000"/>
              <a:ext cx="624852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1260000" y="2060280"/>
              <a:ext cx="0" cy="63972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" name="Straight Connector 8"/>
            <p:cNvSpPr/>
            <p:nvPr/>
          </p:nvSpPr>
          <p:spPr>
            <a:xfrm>
              <a:off x="7508520" y="2060280"/>
              <a:ext cx="0" cy="63972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260000" y="3780000"/>
            <a:ext cx="6248520" cy="2179440"/>
            <a:chOff x="1260000" y="3780000"/>
            <a:chExt cx="6248520" cy="2179440"/>
          </a:xfrm>
        </p:grpSpPr>
        <p:sp>
          <p:nvSpPr>
            <p:cNvPr id="11" name="Freeform 10"/>
            <p:cNvSpPr/>
            <p:nvPr/>
          </p:nvSpPr>
          <p:spPr>
            <a:xfrm>
              <a:off x="1260000" y="3780000"/>
              <a:ext cx="6248520" cy="2179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temperature = cool then humidity = normal</a:t>
              </a:r>
            </a:p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humidity = normal and windy = false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then play = yes</a:t>
              </a:r>
            </a:p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outlook = sunny and play = no 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then humidity = high</a:t>
              </a:r>
            </a:p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windy = false and play = no 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then outlook = sunny and humidity = high</a:t>
              </a:r>
            </a:p>
          </p:txBody>
        </p:sp>
        <p:sp>
          <p:nvSpPr>
            <p:cNvPr id="12" name="Straight Connector 11"/>
            <p:cNvSpPr/>
            <p:nvPr/>
          </p:nvSpPr>
          <p:spPr>
            <a:xfrm>
              <a:off x="1260000" y="3780000"/>
              <a:ext cx="624852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" name="Straight Connector 12"/>
            <p:cNvSpPr/>
            <p:nvPr/>
          </p:nvSpPr>
          <p:spPr>
            <a:xfrm>
              <a:off x="1260000" y="5959440"/>
              <a:ext cx="624852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4" name="Straight Connector 13"/>
            <p:cNvSpPr/>
            <p:nvPr/>
          </p:nvSpPr>
          <p:spPr>
            <a:xfrm>
              <a:off x="1260000" y="3780000"/>
              <a:ext cx="0" cy="217944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5" name="Straight Connector 14"/>
            <p:cNvSpPr/>
            <p:nvPr/>
          </p:nvSpPr>
          <p:spPr>
            <a:xfrm>
              <a:off x="7508520" y="3780000"/>
              <a:ext cx="0" cy="217944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4263</TotalTime>
  <Words>2066</Words>
  <Application>Microsoft Office PowerPoint</Application>
  <PresentationFormat>On-screen Show (4:3)</PresentationFormat>
  <Paragraphs>836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2" baseType="lpstr">
      <vt:lpstr>Arial</vt:lpstr>
      <vt:lpstr>Bitstream Vera Sans</vt:lpstr>
      <vt:lpstr>Calibri</vt:lpstr>
      <vt:lpstr>Calibri Light</vt:lpstr>
      <vt:lpstr>Courier New</vt:lpstr>
      <vt:lpstr>Gothic</vt:lpstr>
      <vt:lpstr>Lucidasans</vt:lpstr>
      <vt:lpstr>Symbol</vt:lpstr>
      <vt:lpstr>Tahoma</vt:lpstr>
      <vt:lpstr>Times New Roman</vt:lpstr>
      <vt:lpstr>Utopia</vt:lpstr>
      <vt:lpstr>Office Theme</vt:lpstr>
      <vt:lpstr>PowerPoint Presentation</vt:lpstr>
      <vt:lpstr>Chapter 1: What’s it all about?</vt:lpstr>
      <vt:lpstr> Information is crucial</vt:lpstr>
      <vt:lpstr>From data to information</vt:lpstr>
      <vt:lpstr>Structural descriptions</vt:lpstr>
      <vt:lpstr>Machine learning</vt:lpstr>
      <vt:lpstr>Data mining</vt:lpstr>
      <vt:lpstr>The weather problem</vt:lpstr>
      <vt:lpstr>Classification vs. association rules</vt:lpstr>
      <vt:lpstr>Weather data with mixed attributes</vt:lpstr>
      <vt:lpstr>The contact lenses data</vt:lpstr>
      <vt:lpstr>A complete and correct rule set</vt:lpstr>
      <vt:lpstr>A decision tree for this problem</vt:lpstr>
      <vt:lpstr>Classifying iris flowers</vt:lpstr>
      <vt:lpstr>Predicting CPU performance</vt:lpstr>
      <vt:lpstr>Data from labor negotiations</vt:lpstr>
      <vt:lpstr>Decision trees for the labor data</vt:lpstr>
      <vt:lpstr>Soybean classification</vt:lpstr>
      <vt:lpstr>The role of domain knowledge</vt:lpstr>
      <vt:lpstr>Fielded applications</vt:lpstr>
      <vt:lpstr>Processing loan applications (American Express)</vt:lpstr>
      <vt:lpstr>Enter machine learning</vt:lpstr>
      <vt:lpstr>Screening images</vt:lpstr>
      <vt:lpstr>Enter machine learning</vt:lpstr>
      <vt:lpstr>Load forecasting</vt:lpstr>
      <vt:lpstr>Enter machine learning</vt:lpstr>
      <vt:lpstr>Diagnosis of machine faults</vt:lpstr>
      <vt:lpstr>Enter machine learning</vt:lpstr>
      <vt:lpstr>Marketing and sales I</vt:lpstr>
      <vt:lpstr>Marketing and sales II</vt:lpstr>
      <vt:lpstr>The data mining process</vt:lpstr>
      <vt:lpstr>Machine learning and statistics</vt:lpstr>
      <vt:lpstr>Generalization as search</vt:lpstr>
      <vt:lpstr>Enumerating the concept space</vt:lpstr>
      <vt:lpstr>Bias</vt:lpstr>
      <vt:lpstr>Language bias</vt:lpstr>
      <vt:lpstr>Search bias</vt:lpstr>
      <vt:lpstr>Overfitting-avoidance bias</vt:lpstr>
      <vt:lpstr>Data mining and ethics I</vt:lpstr>
      <vt:lpstr>Data mining and ethics II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Ian H. Witten</dc:creator>
  <cp:lastModifiedBy>Rasheed</cp:lastModifiedBy>
  <cp:revision>455</cp:revision>
  <cp:lastPrinted>2017-08-14T18:37:12Z</cp:lastPrinted>
  <dcterms:created xsi:type="dcterms:W3CDTF">1998-04-13T16:48:28Z</dcterms:created>
  <dcterms:modified xsi:type="dcterms:W3CDTF">2017-08-14T18:50:19Z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